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7"/>
  </p:notesMasterIdLst>
  <p:handoutMasterIdLst>
    <p:handoutMasterId r:id="rId28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93" r:id="rId18"/>
    <p:sldId id="1502" r:id="rId19"/>
    <p:sldId id="1594" r:id="rId20"/>
    <p:sldId id="1595" r:id="rId21"/>
    <p:sldId id="1597" r:id="rId22"/>
    <p:sldId id="1601" r:id="rId23"/>
    <p:sldId id="1605" r:id="rId24"/>
    <p:sldId id="1500" r:id="rId25"/>
    <p:sldId id="1575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25"/>
          <c:h val="0.750003258432829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041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168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057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2020 год</c:v>
                </c:pt>
                <c:pt idx="1">
                  <c:v> Проект 2021 год</c:v>
                </c:pt>
                <c:pt idx="2">
                  <c:v> Проект 2022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4982.9000000000005</c:v>
                </c:pt>
                <c:pt idx="1">
                  <c:v>5109.1000000000004</c:v>
                </c:pt>
                <c:pt idx="2">
                  <c:v>5287.4</c:v>
                </c:pt>
              </c:numCache>
            </c:numRef>
          </c:val>
        </c:ser>
        <c:shape val="box"/>
        <c:axId val="114524160"/>
        <c:axId val="114525696"/>
        <c:axId val="0"/>
      </c:bar3DChart>
      <c:catAx>
        <c:axId val="114524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4525696"/>
        <c:crosses val="autoZero"/>
        <c:auto val="1"/>
        <c:lblAlgn val="ctr"/>
        <c:lblOffset val="100"/>
      </c:catAx>
      <c:valAx>
        <c:axId val="11452569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452416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05E-3"/>
          <c:y val="0"/>
          <c:w val="0.990576168396693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6004"/>
                  <c:y val="-0.16974759214788107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16E-2"/>
                  <c:y val="-3.777571722800032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43E-2"/>
                  <c:y val="0.21831420440463883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5E-2"/>
                  <c:y val="-0.13563215198311296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07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09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13.437957815729797</c:v>
                </c:pt>
                <c:pt idx="1">
                  <c:v>2.3821469425434989</c:v>
                </c:pt>
                <c:pt idx="2">
                  <c:v>64.097212466635895</c:v>
                </c:pt>
                <c:pt idx="3">
                  <c:v>15.962592064861827</c:v>
                </c:pt>
                <c:pt idx="4">
                  <c:v>0.48766782395793618</c:v>
                </c:pt>
                <c:pt idx="5">
                  <c:v>3.3835718156093839</c:v>
                </c:pt>
                <c:pt idx="6">
                  <c:v>0.2488510706616629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44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  <c:pt idx="3">
                  <c:v>Проект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495.2</c:v>
                </c:pt>
                <c:pt idx="1">
                  <c:v>669.6</c:v>
                </c:pt>
                <c:pt idx="2">
                  <c:v>705.7</c:v>
                </c:pt>
                <c:pt idx="3">
                  <c:v>741</c:v>
                </c:pt>
              </c:numCache>
            </c:numRef>
          </c:val>
        </c:ser>
        <c:axId val="114270592"/>
        <c:axId val="114264704"/>
      </c:barChart>
      <c:valAx>
        <c:axId val="114264704"/>
        <c:scaling>
          <c:orientation val="minMax"/>
        </c:scaling>
        <c:delete val="1"/>
        <c:axPos val="b"/>
        <c:numFmt formatCode="#,##0.0" sourceLinked="1"/>
        <c:tickLblPos val="none"/>
        <c:crossAx val="114270592"/>
        <c:crosses val="autoZero"/>
        <c:crossBetween val="between"/>
        <c:majorUnit val="5000"/>
      </c:valAx>
      <c:catAx>
        <c:axId val="114270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4264704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492E-2"/>
          <c:y val="4.2449594940758562E-3"/>
          <c:w val="0.954943442201888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56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2019 год</c:v>
                </c:pt>
                <c:pt idx="1">
                  <c:v>Проект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9137.2000000000007</c:v>
                </c:pt>
                <c:pt idx="1">
                  <c:v>10170.9</c:v>
                </c:pt>
              </c:numCache>
            </c:numRef>
          </c:val>
        </c:ser>
        <c:gapWidth val="124"/>
        <c:gapDepth val="165"/>
        <c:shape val="box"/>
        <c:axId val="114774016"/>
        <c:axId val="114775552"/>
        <c:axId val="0"/>
      </c:bar3DChart>
      <c:catAx>
        <c:axId val="114774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4775552"/>
        <c:crosses val="autoZero"/>
        <c:auto val="1"/>
        <c:lblAlgn val="ctr"/>
        <c:lblOffset val="100"/>
        <c:tickLblSkip val="1"/>
        <c:tickMarkSkip val="1"/>
      </c:catAx>
      <c:valAx>
        <c:axId val="11477555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477401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0.10247341997770676"/>
          <c:y val="2.743499584014903E-2"/>
          <c:w val="0.87302597372535229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47,1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1"/>
              <c:layout>
                <c:manualLayout>
                  <c:x val="0.13021139375291582"/>
                  <c:y val="-8.6743274166064827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0,8%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2"/>
              <c:layout>
                <c:manualLayout>
                  <c:x val="-0.24829785027225493"/>
                  <c:y val="-0.102148626062764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8,9%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41,7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  <c:showSerName val="1"/>
            </c:dLbl>
            <c:dLbl>
              <c:idx val="4"/>
              <c:layout>
                <c:manualLayout>
                  <c:x val="-1.7919591314907613E-3"/>
                  <c:y val="-8.1417218965361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  <c:showSerName val="1"/>
            </c:dLbl>
            <c:dLbl>
              <c:idx val="11"/>
              <c:layout>
                <c:manualLayout>
                  <c:x val="6.4040601768354383E-2"/>
                  <c:y val="2.38792872047143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  <c:showSer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Ser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4 793,9</c:v>
                  </c:pt>
                  <c:pt idx="1">
                    <c:v>83,2</c:v>
                  </c:pt>
                  <c:pt idx="2">
                    <c:v>906,0</c:v>
                  </c:pt>
                  <c:pt idx="3">
                    <c:v>4 237,3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4793.8999999999996</c:v>
                </c:pt>
                <c:pt idx="1">
                  <c:v>83.2</c:v>
                </c:pt>
                <c:pt idx="2">
                  <c:v>906</c:v>
                </c:pt>
                <c:pt idx="3">
                  <c:v>4237.3</c:v>
                </c:pt>
                <c:pt idx="4">
                  <c:v>136.5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4 793,9</c:v>
                  </c:pt>
                  <c:pt idx="1">
                    <c:v>83,2</c:v>
                  </c:pt>
                  <c:pt idx="2">
                    <c:v>906,0</c:v>
                  </c:pt>
                  <c:pt idx="3">
                    <c:v>4 237,3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34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4485600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66E-2"/>
                  <c:y val="0.1817138163099723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4024800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199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4373800</c:v>
                </c:pt>
              </c:numCache>
            </c:numRef>
          </c:val>
        </c:ser>
        <c:axId val="2630016"/>
        <c:axId val="2631552"/>
      </c:barChart>
      <c:catAx>
        <c:axId val="2630016"/>
        <c:scaling>
          <c:orientation val="minMax"/>
        </c:scaling>
        <c:delete val="1"/>
        <c:axPos val="b"/>
        <c:tickLblPos val="none"/>
        <c:crossAx val="2631552"/>
        <c:crosses val="autoZero"/>
        <c:auto val="1"/>
        <c:lblAlgn val="ctr"/>
        <c:lblOffset val="100"/>
      </c:catAx>
      <c:valAx>
        <c:axId val="26315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6300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476E-2"/>
                  <c:y val="4.5444461143196706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64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- 4052,4</c:v>
                </c:pt>
                <c:pt idx="1">
                  <c:v>Расходы на софинансирование повышения з/п работникам муниципальных учреждений культуры - 184,9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4052.4</c:v>
                </c:pt>
                <c:pt idx="1">
                  <c:v>184.9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77"/>
          <c:y val="9.0006333598128027E-2"/>
          <c:w val="0.33750000000000058"/>
          <c:h val="0.851750864160423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486E-2"/>
          <c:y val="0.11403785247693898"/>
          <c:w val="0.86999803149606403"/>
          <c:h val="0.88368579627999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4373,8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5682,7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4373.8</c:v>
                </c:pt>
                <c:pt idx="1">
                  <c:v>5682.7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5 188,0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168,6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906,0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4 237,3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4 793,9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97,2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5 188,0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168,6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906,0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4 237,3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4 793,9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97,2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4237,3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11.11.2019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11.11.2019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4 982,9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3 193,9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669,6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118,7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168,6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795,4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 (проект)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5 430,2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1 305,7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1 097,9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3 934,6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1 097,7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1 495,6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83,4*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500042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484783"/>
            <a:ext cx="7672366" cy="1086961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500034" y="2786058"/>
            <a:ext cx="7561980" cy="69270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58082" y="2643182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00034" y="2714620"/>
            <a:ext cx="7056784" cy="10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3,8 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00033" y="1431775"/>
            <a:ext cx="6929391" cy="11499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Исходные данные на 2020 и 2022 годы – утвержденные ассигнования в решении Собрания депутатов Туриловского сельского поселения от 27.12.2018 № 136 «О бюджете Туриловского сельского поселения Миллеровского района на 2019 год и плановый период 2020 и 2021 годов», на 2022 год – бюджетные ассигнования 2021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58082" y="1428736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500034" y="3786190"/>
            <a:ext cx="7345956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472" y="392906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500034" y="5286388"/>
            <a:ext cx="7345956" cy="115212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43000"/>
                  <a:satMod val="165000"/>
                </a:schemeClr>
              </a:gs>
              <a:gs pos="55000">
                <a:schemeClr val="accent4">
                  <a:tint val="83000"/>
                  <a:satMod val="155000"/>
                </a:schemeClr>
              </a:gs>
              <a:gs pos="100000">
                <a:schemeClr val="accent4">
                  <a:shade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 smtClean="0">
                <a:solidFill>
                  <a:srgbClr val="95358A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Увеличение расходов на заработную плату в связи с доведением минимального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размера  оплаты труда до величины прожиточного минимума трудоспособного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населения с 1 января 2020 года до 12 130 рублей, на 2021 и 2022 годы – предусмотрен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уровень 2020 года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7572396" y="5429264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2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86644" y="4143380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36913" y="4941168"/>
            <a:ext cx="979104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111,3%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2020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10 170,9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4373,8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43,0%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4 373,8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(43,0%)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(41,7%)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2020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2020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906,0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628,0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79,5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Установка детской 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90,0 тыс</a:t>
            </a:r>
            <a:r>
              <a:rPr lang="ru-RU" sz="1400" b="1" dirty="0" smtClean="0">
                <a:solidFill>
                  <a:schemeClr val="tx1"/>
                </a:solidFill>
              </a:rPr>
              <a:t>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2020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5 104,6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83,4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5 188,0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31.10.2019 № 108)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891,6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610,6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628,9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4 791,1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2 750,9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3 189,0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4 237,3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2 666,6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2 672,2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10 056,5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6 164,6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6 490,1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10 170,9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6 880,5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6 864,5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2020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2020 год и на плановый период 2021 и 2022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714752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642910" y="3643314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Туриловского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214282" y="4572008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571876"/>
            <a:ext cx="936104" cy="57606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429132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450057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214282" y="585789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8578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31.10.2019 № 108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Решение социальных и экономических задач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2019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6 414,8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6 385,3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3 707,0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5 109,1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5 287,4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5 430,2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5 188,0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1 305,7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1 097,9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3 934,6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1 097,7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1 418,9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6 880,5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6 864,5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-465,7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-479,2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10 170,9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10 170,9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20214</TotalTime>
  <Words>1387</Words>
  <Application>Microsoft Office PowerPoint</Application>
  <PresentationFormat>Экран (4:3)</PresentationFormat>
  <Paragraphs>322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2020-2022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2020-2022 годы</vt:lpstr>
      <vt:lpstr>Основные параметры бюджета Туриловского сельского поселения Миллеровского района на 2020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Слайд 13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2020 году 10 170,9</vt:lpstr>
      <vt:lpstr>Расходы бюджета Туриловского сельского поселения Миллеровского района на социальную сферу в 2020 году –        4 373,8 тыс.рублей</vt:lpstr>
      <vt:lpstr>Структура расходов по разделу «Культура, кинематография» на 2020 год           </vt:lpstr>
      <vt:lpstr>Слайд 18</vt:lpstr>
      <vt:lpstr>Слайд 19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2078</cp:revision>
  <dcterms:created xsi:type="dcterms:W3CDTF">2011-10-21T12:19:44Z</dcterms:created>
  <dcterms:modified xsi:type="dcterms:W3CDTF">2019-11-11T09:18:11Z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