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5" r:id="rId23"/>
    <p:sldId id="1597" r:id="rId24"/>
    <p:sldId id="1601" r:id="rId25"/>
    <p:sldId id="1605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4020.7</c:v>
                </c:pt>
                <c:pt idx="1">
                  <c:v>3707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Туриловского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4914.7</c:v>
                </c:pt>
                <c:pt idx="1">
                  <c:v>5430.2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47232"/>
        <c:axId val="29648768"/>
        <c:axId val="0"/>
      </c:bar3DChart>
      <c:catAx>
        <c:axId val="296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964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48768"/>
        <c:scaling>
          <c:orientation val="minMax"/>
          <c:max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964723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321E-2"/>
          <c:y val="0.86988663900468388"/>
          <c:w val="0.92255606708014204"/>
          <c:h val="0.11988903827440246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 Проект 2019 год</c:v>
                </c:pt>
                <c:pt idx="1">
                  <c:v> 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3707</c:v>
                </c:pt>
                <c:pt idx="1">
                  <c:v>3805.1</c:v>
                </c:pt>
                <c:pt idx="2">
                  <c:v>3900.1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11744"/>
        <c:axId val="29731072"/>
        <c:axId val="0"/>
      </c:bar3DChart>
      <c:catAx>
        <c:axId val="297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9731072"/>
        <c:crosses val="autoZero"/>
        <c:auto val="1"/>
        <c:lblAlgn val="ctr"/>
        <c:lblOffset val="100"/>
        <c:noMultiLvlLbl val="0"/>
      </c:catAx>
      <c:valAx>
        <c:axId val="2973107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971174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2180198527071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34E-2"/>
                  <c:y val="4.7322237947796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877164442046122"/>
                  <c:y val="-3.7950694689317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302365213388983"/>
                  <c:y val="3.42451885378275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915964341886716E-2"/>
                  <c:y val="3.3909693794706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7383279727413206E-2"/>
                  <c:y val="-3.54246964012544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13.358510925276507</c:v>
                </c:pt>
                <c:pt idx="1">
                  <c:v>1.8208794173185865</c:v>
                </c:pt>
                <c:pt idx="2">
                  <c:v>69.576476935527381</c:v>
                </c:pt>
                <c:pt idx="3">
                  <c:v>11.154572430536822</c:v>
                </c:pt>
                <c:pt idx="4">
                  <c:v>0.6366333962773133</c:v>
                </c:pt>
                <c:pt idx="5">
                  <c:v>3.129214998651201</c:v>
                </c:pt>
                <c:pt idx="6">
                  <c:v>0.32371189641219317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43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428.1</c:v>
                </c:pt>
                <c:pt idx="1">
                  <c:v>495.2</c:v>
                </c:pt>
                <c:pt idx="2">
                  <c:v>524.9</c:v>
                </c:pt>
                <c:pt idx="3">
                  <c:v>551.20000000000005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99168"/>
        <c:axId val="58980992"/>
      </c:barChart>
      <c:valAx>
        <c:axId val="589809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58999168"/>
        <c:crosses val="autoZero"/>
        <c:crossBetween val="between"/>
        <c:majorUnit val="5000"/>
      </c:valAx>
      <c:catAx>
        <c:axId val="5899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8980992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Проект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8967.4</c:v>
                </c:pt>
                <c:pt idx="1">
                  <c:v>9137.2000000000007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93931392"/>
        <c:axId val="93932928"/>
        <c:axId val="0"/>
      </c:bar3DChart>
      <c:catAx>
        <c:axId val="9393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9393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93292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9393139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7341997770679"/>
          <c:y val="2.7434995840149013E-2"/>
          <c:w val="0.87302597372535207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7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47,8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21139375291574"/>
                  <c:y val="-8.67432741660648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0,8%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373817231297387"/>
                  <c:y val="-0.1468798151572809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7,3%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42,7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19591314907604E-3"/>
                  <c:y val="-8.141721896536127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4 369,5</c:v>
                  </c:pt>
                  <c:pt idx="1">
                    <c:v>76,5</c:v>
                  </c:pt>
                  <c:pt idx="2">
                    <c:v>666,4</c:v>
                  </c:pt>
                  <c:pt idx="3">
                    <c:v>3 905,2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4369.5</c:v>
                </c:pt>
                <c:pt idx="1">
                  <c:v>76.5</c:v>
                </c:pt>
                <c:pt idx="2">
                  <c:v>666.4</c:v>
                </c:pt>
                <c:pt idx="3">
                  <c:v>3905.2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4 369,5</c:v>
                  </c:pt>
                  <c:pt idx="1">
                    <c:v>76,5</c:v>
                  </c:pt>
                  <c:pt idx="2">
                    <c:v>666,4</c:v>
                  </c:pt>
                  <c:pt idx="3">
                    <c:v>3 905,2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31"/>
          <c:w val="0.96407292193871463"/>
          <c:h val="0.710083559739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2867100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57E-2"/>
                  <c:y val="0.18171381630997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4485600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1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4024800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85024"/>
        <c:axId val="59186560"/>
      </c:barChart>
      <c:catAx>
        <c:axId val="59185024"/>
        <c:scaling>
          <c:orientation val="minMax"/>
        </c:scaling>
        <c:delete val="1"/>
        <c:axPos val="b"/>
        <c:majorTickMark val="out"/>
        <c:minorTickMark val="none"/>
        <c:tickLblPos val="none"/>
        <c:crossAx val="59186560"/>
        <c:crosses val="autoZero"/>
        <c:auto val="1"/>
        <c:lblAlgn val="ctr"/>
        <c:lblOffset val="100"/>
        <c:noMultiLvlLbl val="0"/>
      </c:catAx>
      <c:valAx>
        <c:axId val="591865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91850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- 2434,8</c:v>
                </c:pt>
                <c:pt idx="1">
                  <c:v>Расходы на софинансирование повышения з/п работникам муниципальных учреждений культуры - 1470,4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2434.8000000000002</c:v>
                </c:pt>
                <c:pt idx="1">
                  <c:v>1470.4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445E-2"/>
          <c:y val="0.11403785247693896"/>
          <c:w val="0.86999803149606381"/>
          <c:h val="0.88368579627999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87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4024,8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5035,9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4024.8</c:v>
                </c:pt>
                <c:pt idx="1">
                  <c:v>5035.8999999999996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Туриловского сельского поселения Миллеровского района до 2020 года,  утвержденный распоряжением Администрации Туриловского сельского поселения от 25.09.2018 № 45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Туриловского сельского поселения Миллеровского района и сокращению  муниципального долга Туриловского сельского поселения до 2020 года, утвержденный распоряжением Администрации Туриловского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5 430,2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413,5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666,4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3 905,2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4 369,5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76,5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2184" y="351309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Туриловского сельского поселения Миллеровского района до 2020 года,  утвержденный распоряжением Администрации Туриловского сельского поселения от 25.09.2018 № 45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93386" y="407079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Туриловского сельского поселения Миллеровского района и сокращению  муниципального долга Туриловского сельского поселения до 2020 года, утвержденный распоряжением Администрации Туриловского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5 430,2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413,5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666,4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3 905,2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4 369,5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76,5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3905,2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30.11.2018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30.11.2018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2019 год будет увеличен, после принятия областного закона об областном бюджете на 2019-2021 года во 2-м чтении)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6330911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8 935,4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9 137,2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-7,8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1180124">
            <a:off x="3495750" y="2939169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102,2%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462286" y="3212976"/>
            <a:ext cx="1025624" cy="17689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803228"/>
            <a:ext cx="1224136" cy="35396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3707,0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2579,2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495,2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67,5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116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23,6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413,5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4914,7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5430,2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1434,7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1219,9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3934,6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1495,6*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Туриловского сельского поселения от 28.12.2017 № 90 «О бюджете Туриловского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36913" y="4941168"/>
            <a:ext cx="979104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101,9%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2019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9137,2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4024,8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44,4%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4024,8 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2019 -2021 годы, расходы на социальную сферу в 2019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(44,4%)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(43,1%)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22.10.2018 № 79)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666,4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546,5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40,5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Установка детской 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32,3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(26,1%)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1418,9 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(72,5%)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3934,6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76,7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5430,2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527,9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548,9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4319,7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2939,7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2945,3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3905,2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1808,3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1476,4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9060,7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5395,5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5090,2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76,5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217,7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267,9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Туриловского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Туриловского сельского поселения, Плана мероприятий по оптимизации расходов Туриловского сельского поселения и сокращению муниципального долга Туриловского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22.10.2018 № 79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Туриловского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</a:t>
            </a:r>
            <a:r>
              <a:rPr lang="ru-RU" b="1" dirty="0" smtClean="0">
                <a:solidFill>
                  <a:srgbClr val="FF0000"/>
                </a:solidFill>
              </a:rPr>
              <a:t>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поселеия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44030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5 239,8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5 120,0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3 707,0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3 805,1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3 900,1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5 430,2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1 219,9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5 613,2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5 358,1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-373,4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-238,1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72816"/>
          <a:ext cx="8677468" cy="450621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5 239,8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5 120,0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3 707,0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3 805,1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3 900,1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5 430,2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1 219,9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3 934,6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1 355,2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1 418,9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9 137,2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5 613,2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5 358,1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-373,4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-238,1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9 137,2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9 137,2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20081</TotalTime>
  <Words>1563</Words>
  <Application>Microsoft Office PowerPoint</Application>
  <PresentationFormat>Экран (4:3)</PresentationFormat>
  <Paragraphs>359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Туриловского сельского поселения на 2019-2021 годы  </vt:lpstr>
      <vt:lpstr>Основные приоритеты Туриловского сельского поселения </vt:lpstr>
      <vt:lpstr>Презентация PowerPoint</vt:lpstr>
      <vt:lpstr>Прогноз основных характеристик бюджета на 2019 год и на плановый период 2020 и 2021 годов</vt:lpstr>
      <vt:lpstr>Основные характеристики бюджета Туриловского сельского поселения Миллеровского района на 2019-2021 годы</vt:lpstr>
      <vt:lpstr>Основные параметры бюджета Туриловского сельского поселения Миллеровского района на 2019 год</vt:lpstr>
      <vt:lpstr>Динамика доходов бюджета Туриловского сельского поселения Миллеровского района, (общий объем доходов бюджета на 2019 год будет увеличен, после принятия областного закона об областном бюджете на 2019-2021 года во 2-м чтении)</vt:lpstr>
      <vt:lpstr>Собственные доходы 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Презентация PowerPoint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2019 году 9137,2</vt:lpstr>
      <vt:lpstr>Расходы бюджета Туриловского сельского поселения Миллеровского района на социальную сферу в 2019 году – 4024,8 тыс.рублей (* после принятия областного бюджета на 2019 -2021 годы, расходы на социальную сферу в 2019 году будут уточнены)</vt:lpstr>
      <vt:lpstr>Структура расходов по разделу «Культура, кинематография» на 2019 год           </vt:lpstr>
      <vt:lpstr>Презентация PowerPoint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2019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2060</cp:revision>
  <dcterms:created xsi:type="dcterms:W3CDTF">2011-10-21T12:19:44Z</dcterms:created>
  <dcterms:modified xsi:type="dcterms:W3CDTF">2018-11-30T06:19:23Z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