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4065" r:id="rId4"/>
  </p:sldMasterIdLst>
  <p:notesMasterIdLst>
    <p:notesMasterId r:id="rId20"/>
  </p:notesMasterIdLst>
  <p:handoutMasterIdLst>
    <p:handoutMasterId r:id="rId21"/>
  </p:handoutMasterIdLst>
  <p:sldIdLst>
    <p:sldId id="896" r:id="rId5"/>
    <p:sldId id="897" r:id="rId6"/>
    <p:sldId id="1202" r:id="rId7"/>
    <p:sldId id="1166" r:id="rId8"/>
    <p:sldId id="1204" r:id="rId9"/>
    <p:sldId id="1198" r:id="rId10"/>
    <p:sldId id="904" r:id="rId11"/>
    <p:sldId id="1423" r:id="rId12"/>
    <p:sldId id="1572" r:id="rId13"/>
    <p:sldId id="1368" r:id="rId14"/>
    <p:sldId id="1587" r:id="rId15"/>
    <p:sldId id="1571" r:id="rId16"/>
    <p:sldId id="1519" r:id="rId17"/>
    <p:sldId id="1566" r:id="rId18"/>
    <p:sldId id="1349" r:id="rId1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7E60A"/>
    <a:srgbClr val="CCFF33"/>
    <a:srgbClr val="7EEA9F"/>
    <a:srgbClr val="FF9933"/>
    <a:srgbClr val="90C5D8"/>
    <a:srgbClr val="8BC2DD"/>
    <a:srgbClr val="FFCC00"/>
    <a:srgbClr val="FFFF66"/>
    <a:srgbClr val="92D3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597"/>
          <c:h val="0.75000325843282711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rgbClr val="33CCFF"/>
            </a:solidFill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/>
            </a:sp3d>
          </c:spPr>
          <c:invertIfNegative val="0"/>
          <c:dLbls>
            <c:dLbl>
              <c:idx val="0"/>
              <c:layout>
                <c:manualLayout>
                  <c:x val="2.1842730129486052E-2"/>
                  <c:y val="-4.6107825993502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046536298057069E-2"/>
                  <c:y val="-4.7687723760542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283629626917842E-2"/>
                  <c:y val="-4.5558989940151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917651355776207E-2"/>
                  <c:y val="-2.45783587925551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312664041994857E-2"/>
                  <c:y val="-2.77330296633712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812495157790062E-2"/>
                  <c:y val="-2.482925812001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cat>
          <c:val>
            <c:numRef>
              <c:f>Лист1!$C$2:$C$4</c:f>
              <c:numCache>
                <c:formatCode>#,##0.0</c:formatCode>
                <c:ptCount val="3"/>
                <c:pt idx="0">
                  <c:v>5616.4</c:v>
                </c:pt>
                <c:pt idx="1">
                  <c:v>3836.1</c:v>
                </c:pt>
                <c:pt idx="2">
                  <c:v>3935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633216"/>
        <c:axId val="32634752"/>
        <c:axId val="0"/>
      </c:bar3DChart>
      <c:catAx>
        <c:axId val="32633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32634752"/>
        <c:crosses val="autoZero"/>
        <c:auto val="1"/>
        <c:lblAlgn val="ctr"/>
        <c:lblOffset val="100"/>
        <c:noMultiLvlLbl val="0"/>
      </c:catAx>
      <c:valAx>
        <c:axId val="32634752"/>
        <c:scaling>
          <c:orientation val="minMax"/>
          <c:min val="30"/>
        </c:scaling>
        <c:delete val="1"/>
        <c:axPos val="l"/>
        <c:numFmt formatCode="#,##0.0" sourceLinked="1"/>
        <c:majorTickMark val="out"/>
        <c:minorTickMark val="none"/>
        <c:tickLblPos val="none"/>
        <c:crossAx val="32633216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82870714170161E-3"/>
          <c:y val="0"/>
          <c:w val="0.99057616839669671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bubble3D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bubble3D val="0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bubble3D val="0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bubble3D val="0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7,2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3575326425718785E-2"/>
                  <c:y val="0.1868122109239324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81,9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2983771783641975E-3"/>
                  <c:y val="-0.133017201305118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0,4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1571616311637887E-2"/>
                  <c:y val="-9.530666183289575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8,1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Налог на доходы  физических лиц</c:v>
                </c:pt>
                <c:pt idx="1">
                  <c:v>Налоги на имущество</c:v>
                </c:pt>
                <c:pt idx="2">
                  <c:v>Государственная пошлина</c:v>
                </c:pt>
                <c:pt idx="3">
                  <c:v>Неналоговые доходы</c:v>
                </c:pt>
                <c:pt idx="4">
                  <c:v>Остальные налоговые доходы 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7.1629513567409706</c:v>
                </c:pt>
                <c:pt idx="1">
                  <c:v>81.904778861904404</c:v>
                </c:pt>
                <c:pt idx="2">
                  <c:v>0.40239299195214007</c:v>
                </c:pt>
                <c:pt idx="3">
                  <c:v>2.4535289509294205</c:v>
                </c:pt>
                <c:pt idx="4">
                  <c:v>8.0763478384730405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391">
          <a:noFill/>
        </a:ln>
      </c:spPr>
    </c:plotArea>
    <c:plotVisOnly val="1"/>
    <c:dispBlanksAs val="zero"/>
    <c:showDLblsOverMax val="0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solidFill>
          <a:srgbClr val="CCECFF"/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invertIfNegative val="0"/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23269397033361E-2"/>
                  <c:y val="-6.057510298720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Проект
2018</c:v>
                </c:pt>
                <c:pt idx="1">
                  <c:v>Проект
2019</c:v>
                </c:pt>
                <c:pt idx="2">
                  <c:v>Проект
2020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402.3</c:v>
                </c:pt>
                <c:pt idx="1">
                  <c:v>430.6</c:v>
                </c:pt>
                <c:pt idx="2">
                  <c:v>456.2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041600"/>
        <c:axId val="32043392"/>
        <c:axId val="0"/>
      </c:bar3DChart>
      <c:catAx>
        <c:axId val="32041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32043392"/>
        <c:crosses val="autoZero"/>
        <c:auto val="1"/>
        <c:lblAlgn val="ctr"/>
        <c:lblOffset val="100"/>
        <c:noMultiLvlLbl val="0"/>
      </c:catAx>
      <c:valAx>
        <c:axId val="32043392"/>
        <c:scaling>
          <c:orientation val="minMax"/>
          <c:min val="25000"/>
        </c:scaling>
        <c:delete val="1"/>
        <c:axPos val="l"/>
        <c:numFmt formatCode="#,##0.0" sourceLinked="1"/>
        <c:majorTickMark val="out"/>
        <c:minorTickMark val="none"/>
        <c:tickLblPos val="none"/>
        <c:crossAx val="32041600"/>
        <c:crosses val="autoZero"/>
        <c:crossBetween val="between"/>
        <c:majorUnit val="5000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204616153760694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046161537606943E-2"/>
                  <c:y val="-5.87897641002851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4483549446886857E-3"/>
                  <c:y val="-5.45904952359790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8664</c:v>
                </c:pt>
                <c:pt idx="1">
                  <c:v>6756.5</c:v>
                </c:pt>
                <c:pt idx="2">
                  <c:v>6598.9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125312"/>
        <c:axId val="32126848"/>
        <c:axId val="0"/>
      </c:bar3DChart>
      <c:catAx>
        <c:axId val="32125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126848"/>
        <c:crosses val="autoZero"/>
        <c:auto val="1"/>
        <c:lblAlgn val="ctr"/>
        <c:lblOffset val="100"/>
        <c:noMultiLvlLbl val="0"/>
      </c:catAx>
      <c:valAx>
        <c:axId val="32126848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321253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382"/>
          <c:w val="0.88477464252605975"/>
          <c:h val="0.72417607193971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cat>
            <c:strRef>
              <c:f>Лист1!$A$2:$A$4</c:f>
              <c:strCache>
                <c:ptCount val="3"/>
                <c:pt idx="0">
                  <c:v>Проект
2018 год</c:v>
                </c:pt>
                <c:pt idx="1">
                  <c:v>Проект
2019 год</c:v>
                </c:pt>
                <c:pt idx="2">
                  <c:v>Проект 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3614</c:v>
                </c:pt>
                <c:pt idx="1">
                  <c:v>3059.6</c:v>
                </c:pt>
                <c:pt idx="2">
                  <c:v>2885.2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295168"/>
        <c:axId val="32296960"/>
      </c:barChart>
      <c:catAx>
        <c:axId val="32295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32296960"/>
        <c:crosses val="autoZero"/>
        <c:auto val="1"/>
        <c:lblAlgn val="ctr"/>
        <c:lblOffset val="100"/>
        <c:noMultiLvlLbl val="0"/>
      </c:catAx>
      <c:valAx>
        <c:axId val="32296960"/>
        <c:scaling>
          <c:orientation val="minMax"/>
          <c:max val="5000"/>
          <c:min val="1000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32295168"/>
        <c:crosses val="autoZero"/>
        <c:crossBetween val="between"/>
        <c:majorUnit val="100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2B93680C-0B95-4792-A433-47E8D5550E4D}" type="presOf" srcId="{F0351681-504B-468A-A43A-35239C443A97}" destId="{01B5A3FF-8112-48C6-9524-2594DAB99429}" srcOrd="0" destOrd="0" presId="urn:microsoft.com/office/officeart/2005/8/layout/hList7#1"/>
    <dgm:cxn modelId="{D9466C57-F81B-43AB-9B20-38F0F849E8C0}" type="presOf" srcId="{F0351681-504B-468A-A43A-35239C443A97}" destId="{BD834AB3-FAFF-4D74-B8D8-881F0EC6B9AD}" srcOrd="1" destOrd="0" presId="urn:microsoft.com/office/officeart/2005/8/layout/hList7#1"/>
    <dgm:cxn modelId="{8EF4490E-E82E-4D9A-BAD1-1DE69CDD11E1}" type="presOf" srcId="{BFE45829-723F-4E4D-9831-F195998B70F6}" destId="{D73F7537-DE83-45D9-AFD1-908328D4D97E}" srcOrd="0" destOrd="0" presId="urn:microsoft.com/office/officeart/2005/8/layout/hList7#1"/>
    <dgm:cxn modelId="{14B31CC8-2AFF-473F-8960-1A661774B261}" type="presOf" srcId="{914D76AC-028B-4257-BED1-2C2263772DDA}" destId="{E32018F6-38F3-4F68-9FD0-50FD7BED285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28332E5F-80B5-4696-9341-FC12E92E475F}" type="presOf" srcId="{7D9F30EA-5AAD-4B4D-9B37-1898C8B1B1C4}" destId="{D7F1AC36-BB02-40D3-9EAC-6004F15E8D99}" srcOrd="0" destOrd="0" presId="urn:microsoft.com/office/officeart/2005/8/layout/hList7#1"/>
    <dgm:cxn modelId="{A94C93C9-3529-469B-AE7A-BC6F9394CE20}" type="presOf" srcId="{E1C31608-5158-4EC9-9C62-26BAAF099A48}" destId="{D893FC16-622A-4AA0-9276-3766E5F1AA15}" srcOrd="0" destOrd="0" presId="urn:microsoft.com/office/officeart/2005/8/layout/hList7#1"/>
    <dgm:cxn modelId="{19B7C5E6-1D5C-4846-A0E0-B01977A3C3D3}" type="presOf" srcId="{BE907F90-9D92-45A1-94F8-1DCBD5B9715F}" destId="{14E9E240-14D8-48CE-A8EF-4C26DD964D0B}" srcOrd="0" destOrd="0" presId="urn:microsoft.com/office/officeart/2005/8/layout/hList7#1"/>
    <dgm:cxn modelId="{E84559F1-6B22-4E91-BE1D-DF98088BDC6D}" type="presOf" srcId="{BFE45829-723F-4E4D-9831-F195998B70F6}" destId="{A490A214-21F9-4C52-8E3B-F3A359B01D89}" srcOrd="1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78C85F28-1B1D-4359-A154-ED450679EC47}" type="presOf" srcId="{BE907F90-9D92-45A1-94F8-1DCBD5B9715F}" destId="{272D07C4-E4A0-4649-AFF9-320ECA914488}" srcOrd="1" destOrd="0" presId="urn:microsoft.com/office/officeart/2005/8/layout/hList7#1"/>
    <dgm:cxn modelId="{7490DAFB-93DA-44B9-BBD3-38D6D16B7F6F}" type="presParOf" srcId="{D7F1AC36-BB02-40D3-9EAC-6004F15E8D99}" destId="{9132C0C5-E5AF-4E5E-918C-A1BB430E7228}" srcOrd="0" destOrd="0" presId="urn:microsoft.com/office/officeart/2005/8/layout/hList7#1"/>
    <dgm:cxn modelId="{2330DF9C-2316-46B6-ABAF-5577EA7E8F36}" type="presParOf" srcId="{D7F1AC36-BB02-40D3-9EAC-6004F15E8D99}" destId="{AC9FC888-4E7D-41D5-BF8D-099DDFB49032}" srcOrd="1" destOrd="0" presId="urn:microsoft.com/office/officeart/2005/8/layout/hList7#1"/>
    <dgm:cxn modelId="{71FD7EB5-4DC3-4F6E-BEB5-96D1EE19D038}" type="presParOf" srcId="{AC9FC888-4E7D-41D5-BF8D-099DDFB49032}" destId="{3B03A404-6FA8-44DF-BD0D-938BEE92A850}" srcOrd="0" destOrd="0" presId="urn:microsoft.com/office/officeart/2005/8/layout/hList7#1"/>
    <dgm:cxn modelId="{31DAF820-B20E-4F63-9612-DF869FEFC19C}" type="presParOf" srcId="{3B03A404-6FA8-44DF-BD0D-938BEE92A850}" destId="{D73F7537-DE83-45D9-AFD1-908328D4D97E}" srcOrd="0" destOrd="0" presId="urn:microsoft.com/office/officeart/2005/8/layout/hList7#1"/>
    <dgm:cxn modelId="{AFAF7F09-D32B-47A1-AE58-66C7ADF6A42F}" type="presParOf" srcId="{3B03A404-6FA8-44DF-BD0D-938BEE92A850}" destId="{A490A214-21F9-4C52-8E3B-F3A359B01D89}" srcOrd="1" destOrd="0" presId="urn:microsoft.com/office/officeart/2005/8/layout/hList7#1"/>
    <dgm:cxn modelId="{30A85EA7-204F-49A9-AC45-4A7AFCB53E1E}" type="presParOf" srcId="{3B03A404-6FA8-44DF-BD0D-938BEE92A850}" destId="{8FADFE9E-A8A8-41F1-B358-A7A11B6B47E1}" srcOrd="2" destOrd="0" presId="urn:microsoft.com/office/officeart/2005/8/layout/hList7#1"/>
    <dgm:cxn modelId="{F8E9B565-19DF-4B89-A80A-588534B4427C}" type="presParOf" srcId="{3B03A404-6FA8-44DF-BD0D-938BEE92A850}" destId="{79E796B1-3ABE-4958-A470-95B84B3BA8FB}" srcOrd="3" destOrd="0" presId="urn:microsoft.com/office/officeart/2005/8/layout/hList7#1"/>
    <dgm:cxn modelId="{1BC20F05-2744-403F-9DCA-3FE1D0E72E53}" type="presParOf" srcId="{AC9FC888-4E7D-41D5-BF8D-099DDFB49032}" destId="{E32018F6-38F3-4F68-9FD0-50FD7BED2859}" srcOrd="1" destOrd="0" presId="urn:microsoft.com/office/officeart/2005/8/layout/hList7#1"/>
    <dgm:cxn modelId="{70CC908D-DC1E-4F9E-8712-FD7FF1D1E269}" type="presParOf" srcId="{AC9FC888-4E7D-41D5-BF8D-099DDFB49032}" destId="{A7D5A4F7-F72A-48AE-87CD-6C7027652D6C}" srcOrd="2" destOrd="0" presId="urn:microsoft.com/office/officeart/2005/8/layout/hList7#1"/>
    <dgm:cxn modelId="{858FBB4B-E182-4D76-A2B0-B3D60B6E80A4}" type="presParOf" srcId="{A7D5A4F7-F72A-48AE-87CD-6C7027652D6C}" destId="{01B5A3FF-8112-48C6-9524-2594DAB99429}" srcOrd="0" destOrd="0" presId="urn:microsoft.com/office/officeart/2005/8/layout/hList7#1"/>
    <dgm:cxn modelId="{392A8DC1-F54D-4EA6-BA42-C60466EDEEA2}" type="presParOf" srcId="{A7D5A4F7-F72A-48AE-87CD-6C7027652D6C}" destId="{BD834AB3-FAFF-4D74-B8D8-881F0EC6B9AD}" srcOrd="1" destOrd="0" presId="urn:microsoft.com/office/officeart/2005/8/layout/hList7#1"/>
    <dgm:cxn modelId="{8579870A-5A3D-4B5C-8578-274AB1763814}" type="presParOf" srcId="{A7D5A4F7-F72A-48AE-87CD-6C7027652D6C}" destId="{C8F3C681-2C9B-4653-BE31-D8B25A2AB7FA}" srcOrd="2" destOrd="0" presId="urn:microsoft.com/office/officeart/2005/8/layout/hList7#1"/>
    <dgm:cxn modelId="{62E27507-9E50-4F10-B235-00C5DA87D08A}" type="presParOf" srcId="{A7D5A4F7-F72A-48AE-87CD-6C7027652D6C}" destId="{E6379D24-0F7F-4C89-AA74-40B94EA75227}" srcOrd="3" destOrd="0" presId="urn:microsoft.com/office/officeart/2005/8/layout/hList7#1"/>
    <dgm:cxn modelId="{6CB72C0D-C1ED-4FAB-9682-125F467E8438}" type="presParOf" srcId="{AC9FC888-4E7D-41D5-BF8D-099DDFB49032}" destId="{D893FC16-622A-4AA0-9276-3766E5F1AA15}" srcOrd="3" destOrd="0" presId="urn:microsoft.com/office/officeart/2005/8/layout/hList7#1"/>
    <dgm:cxn modelId="{4FFA89E1-7237-416D-99FA-84A88573E60C}" type="presParOf" srcId="{AC9FC888-4E7D-41D5-BF8D-099DDFB49032}" destId="{A10443EA-0A22-4998-85A4-5FC07C4410A8}" srcOrd="4" destOrd="0" presId="urn:microsoft.com/office/officeart/2005/8/layout/hList7#1"/>
    <dgm:cxn modelId="{0066BFF3-F093-40DD-9CB0-2E1F88BC4BDD}" type="presParOf" srcId="{A10443EA-0A22-4998-85A4-5FC07C4410A8}" destId="{14E9E240-14D8-48CE-A8EF-4C26DD964D0B}" srcOrd="0" destOrd="0" presId="urn:microsoft.com/office/officeart/2005/8/layout/hList7#1"/>
    <dgm:cxn modelId="{6E4CF5A1-8641-44A1-94D8-F9F6B879B457}" type="presParOf" srcId="{A10443EA-0A22-4998-85A4-5FC07C4410A8}" destId="{272D07C4-E4A0-4649-AFF9-320ECA914488}" srcOrd="1" destOrd="0" presId="urn:microsoft.com/office/officeart/2005/8/layout/hList7#1"/>
    <dgm:cxn modelId="{AC3398A2-F33E-476D-9A5A-C12609378213}" type="presParOf" srcId="{A10443EA-0A22-4998-85A4-5FC07C4410A8}" destId="{C7AF8028-0A1F-4B6B-BA86-08AA83130861}" srcOrd="2" destOrd="0" presId="urn:microsoft.com/office/officeart/2005/8/layout/hList7#1"/>
    <dgm:cxn modelId="{EC5A2E26-9E5D-4A7D-9038-AC749664F705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/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FF99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управления муниципальными финансами на период до 2018 года в Туриловском сельском поселении(постановление Администрации Туриловского сельского поселения от 15.04.2014 № 79)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направленный на выявление и отмену установленных Администрацией Туриловского сельского поселения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 поселений(распоряжение Администрации Туриловского сельского поселения от 07.06.2017 № 39</a:t>
          </a:r>
          <a:r>
            <a:rPr lang="ru-RU" sz="1200" b="1" i="1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Туриловского сельского поселения Миллеровского района на 2017 – 2019 годы (распоряжение Администрации Туриловского сельского поселения от 05.04.2017 № 27)</a:t>
          </a:r>
          <a:endParaRPr lang="ru-RU" sz="1400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CB08088A-71EC-4840-B5F4-E2ADC26E1801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(«дорожная карта») по </a:t>
          </a:r>
          <a:r>
            <a:rPr lang="ru-RU" sz="1400" b="1" i="1" baseline="0" dirty="0" smtClean="0">
              <a:latin typeface="Times New Roman" pitchFamily="18" charset="0"/>
              <a:cs typeface="Times New Roman" pitchFamily="18" charset="0"/>
            </a:rPr>
            <a:t>увеличению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поступлений налоговых и неналоговых доходов бюджета Туриловского сельского поселения Миллеровского района на 2017-2019 годы (распоряжение Администрации Туриловского сельского поселения от 28.07.2017 № 63)</a:t>
          </a: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4A4206F9-5EF7-4A71-B163-759E3483205E}" type="parTrans" cxnId="{F33C6E52-AE6C-4258-AF35-2563DBFFC155}">
      <dgm:prSet/>
      <dgm:spPr/>
    </dgm:pt>
    <dgm:pt modelId="{4892CEE6-3849-473C-A40C-91CC4CA110F4}" type="sibTrans" cxnId="{F33C6E52-AE6C-4258-AF35-2563DBFFC155}">
      <dgm:prSet/>
      <dgm:spPr/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97498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8356" custScaleY="205346" custLinFactNeighborX="211" custLinFactNeighborY="-10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8528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8463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F33C6E52-AE6C-4258-AF35-2563DBFFC155}" srcId="{ACF5097F-CC5B-4366-ABE7-38687129F656}" destId="{CB08088A-71EC-4840-B5F4-E2ADC26E1801}" srcOrd="0" destOrd="0" parTransId="{4A4206F9-5EF7-4A71-B163-759E3483205E}" sibTransId="{4892CEE6-3849-473C-A40C-91CC4CA110F4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045E9195-0714-47AF-9C4A-C6A3043F4100}" type="presOf" srcId="{CB08088A-71EC-4840-B5F4-E2ADC26E1801}" destId="{CA80EEC5-8180-463D-AB43-E20FC1CCE0B0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400" dirty="0" smtClean="0">
              <a:latin typeface="+mj-lt"/>
            </a:rPr>
            <a:t>Налог на доходы физических лиц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402,3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C97DEE32-CB06-4791-BCBA-64AB4E8F81A7}">
      <dgm:prSet phldrT="[Текст]" custT="1"/>
      <dgm:spPr/>
      <dgm:t>
        <a:bodyPr anchor="ctr"/>
        <a:lstStyle/>
        <a:p>
          <a:pPr algn="ctr"/>
          <a:r>
            <a:rPr lang="ru-RU" sz="1400" dirty="0" smtClean="0">
              <a:latin typeface="+mj-lt"/>
            </a:rPr>
            <a:t>Налог на совокупный доход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453,6</a:t>
          </a:r>
        </a:p>
      </dgm:t>
    </dgm:pt>
    <dgm:pt modelId="{B02A2E4F-7228-4C2C-B8D2-AA21D4409A13}" type="par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9F77138-88E1-4648-8066-33468F18AA7B}" type="sibTrans" cxnId="{3AC4BAA2-528D-402B-87E6-3118DFC36D03}">
      <dgm:prSet/>
      <dgm:spPr/>
      <dgm:t>
        <a:bodyPr/>
        <a:lstStyle/>
        <a:p>
          <a:pPr algn="ctr"/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4600,1</a:t>
          </a: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3047,6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160,4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5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4C4B47A0-B25E-4991-B2ED-6AC55F32B923}" type="pres">
      <dgm:prSet presAssocID="{C97DEE32-CB06-4791-BCBA-64AB4E8F81A7}" presName="comp" presStyleCnt="0"/>
      <dgm:spPr/>
      <dgm:t>
        <a:bodyPr/>
        <a:lstStyle/>
        <a:p>
          <a:endParaRPr lang="ru-RU"/>
        </a:p>
      </dgm:t>
    </dgm:pt>
    <dgm:pt modelId="{D4719953-BCF8-4147-BA01-5072633CA648}" type="pres">
      <dgm:prSet presAssocID="{C97DEE32-CB06-4791-BCBA-64AB4E8F81A7}" presName="box" presStyleLbl="node1" presStyleIdx="1" presStyleCnt="5"/>
      <dgm:spPr/>
      <dgm:t>
        <a:bodyPr/>
        <a:lstStyle/>
        <a:p>
          <a:endParaRPr lang="ru-RU"/>
        </a:p>
      </dgm:t>
    </dgm:pt>
    <dgm:pt modelId="{10414709-A3FF-419B-8BA0-6B96893FDF2B}" type="pres">
      <dgm:prSet presAssocID="{C97DEE32-CB06-4791-BCBA-64AB4E8F81A7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EACFEE0-BEE7-4E7A-8CB3-5254697BDBB8}" type="pres">
      <dgm:prSet presAssocID="{C97DEE32-CB06-4791-BCBA-64AB4E8F81A7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85B69-F88F-4A3C-900B-DFE86B169A12}" type="pres">
      <dgm:prSet presAssocID="{09F77138-88E1-4648-8066-33468F18AA7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5" custLinFactNeighborY="7112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3" presStyleCnt="5" custLinFactNeighborX="5660" custLinFactNeighborY="-1079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4" presStyleCnt="5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AE36993-FAAE-49CB-88DC-E5A4AA805891}" srcId="{227A101D-8088-4F21-A936-43AB877355D2}" destId="{0B9B2A67-3308-4738-A989-277DB42E2389}" srcOrd="4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FF009F2E-7AFE-45F9-A55D-08CECF0A57A7}" type="presOf" srcId="{0CB101B1-31FC-4497-B774-302BD4E2A2CB}" destId="{ED0EA491-65AE-4061-9E58-F527A96B4B18}" srcOrd="1" destOrd="0" presId="urn:microsoft.com/office/officeart/2005/8/layout/vList4#1"/>
    <dgm:cxn modelId="{86D24FC4-9D8C-4BE6-9895-AB41A41478D0}" type="presOf" srcId="{C97DEE32-CB06-4791-BCBA-64AB4E8F81A7}" destId="{D4719953-BCF8-4147-BA01-5072633CA648}" srcOrd="0" destOrd="0" presId="urn:microsoft.com/office/officeart/2005/8/layout/vList4#1"/>
    <dgm:cxn modelId="{3AC4BAA2-528D-402B-87E6-3118DFC36D03}" srcId="{227A101D-8088-4F21-A936-43AB877355D2}" destId="{C97DEE32-CB06-4791-BCBA-64AB4E8F81A7}" srcOrd="1" destOrd="0" parTransId="{B02A2E4F-7228-4C2C-B8D2-AA21D4409A13}" sibTransId="{09F77138-88E1-4648-8066-33468F18AA7B}"/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01FCB6D7-E8EC-465B-A2B4-26E22F2182EB}" type="presOf" srcId="{0CB101B1-31FC-4497-B774-302BD4E2A2CB}" destId="{67233FA9-89F9-43A8-9F80-99BA1DBCD9E3}" srcOrd="0" destOrd="0" presId="urn:microsoft.com/office/officeart/2005/8/layout/vList4#1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1B953493-F6F7-47FE-B292-8924ADD9A5A0}" srcId="{227A101D-8088-4F21-A936-43AB877355D2}" destId="{8061A499-68BB-4517-AEA3-079F9BE298A5}" srcOrd="3" destOrd="0" parTransId="{55E260D4-7E74-422F-989D-1A883D30C42B}" sibTransId="{2FF04357-4C60-47B2-ABA7-F34F2DD98536}"/>
    <dgm:cxn modelId="{5BE1CC94-A8D3-43C8-8C73-A3349F4F2C3F}" type="presOf" srcId="{C97DEE32-CB06-4791-BCBA-64AB4E8F81A7}" destId="{3EACFEE0-BEE7-4E7A-8CB3-5254697BDBB8}" srcOrd="1" destOrd="0" presId="urn:microsoft.com/office/officeart/2005/8/layout/vList4#1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6B47C61-D57C-4020-B6F3-10AEFE7D061C}" type="presParOf" srcId="{B17E2703-ED7C-40C1-AA5F-205C0BB9EA84}" destId="{4C4B47A0-B25E-4991-B2ED-6AC55F32B923}" srcOrd="2" destOrd="0" presId="urn:microsoft.com/office/officeart/2005/8/layout/vList4#1"/>
    <dgm:cxn modelId="{147A313B-5582-40CA-B869-84B59EE4C9B8}" type="presParOf" srcId="{4C4B47A0-B25E-4991-B2ED-6AC55F32B923}" destId="{D4719953-BCF8-4147-BA01-5072633CA648}" srcOrd="0" destOrd="0" presId="urn:microsoft.com/office/officeart/2005/8/layout/vList4#1"/>
    <dgm:cxn modelId="{A24DA369-5424-44EF-8048-BCEE1F1F877C}" type="presParOf" srcId="{4C4B47A0-B25E-4991-B2ED-6AC55F32B923}" destId="{10414709-A3FF-419B-8BA0-6B96893FDF2B}" srcOrd="1" destOrd="0" presId="urn:microsoft.com/office/officeart/2005/8/layout/vList4#1"/>
    <dgm:cxn modelId="{BE290A06-B712-447A-AAED-6C342829FB75}" type="presParOf" srcId="{4C4B47A0-B25E-4991-B2ED-6AC55F32B923}" destId="{3EACFEE0-BEE7-4E7A-8CB3-5254697BDBB8}" srcOrd="2" destOrd="0" presId="urn:microsoft.com/office/officeart/2005/8/layout/vList4#1"/>
    <dgm:cxn modelId="{11EEEBFA-4A69-41B3-86B8-FD1D4E8F65A5}" type="presParOf" srcId="{B17E2703-ED7C-40C1-AA5F-205C0BB9EA84}" destId="{10A85B69-F88F-4A3C-900B-DFE86B169A12}" srcOrd="3" destOrd="0" presId="urn:microsoft.com/office/officeart/2005/8/layout/vList4#1"/>
    <dgm:cxn modelId="{5C489E28-BD43-4104-A813-D01F0010391F}" type="presParOf" srcId="{B17E2703-ED7C-40C1-AA5F-205C0BB9EA84}" destId="{931DB2C6-6A18-4320-B852-C2613EDB2FA8}" srcOrd="4" destOrd="0" presId="urn:microsoft.com/office/officeart/2005/8/layout/vList4#1"/>
    <dgm:cxn modelId="{E074F8CF-2F52-4F73-9E06-A4E7CEE3B82F}" type="presParOf" srcId="{931DB2C6-6A18-4320-B852-C2613EDB2FA8}" destId="{67233FA9-89F9-43A8-9F80-99BA1DBCD9E3}" srcOrd="0" destOrd="0" presId="urn:microsoft.com/office/officeart/2005/8/layout/vList4#1"/>
    <dgm:cxn modelId="{7BC0CDFA-2E03-4ADE-9026-CFA61B9067D0}" type="presParOf" srcId="{931DB2C6-6A18-4320-B852-C2613EDB2FA8}" destId="{B43CAF5A-DF0E-47F1-8B84-50B2394B9328}" srcOrd="1" destOrd="0" presId="urn:microsoft.com/office/officeart/2005/8/layout/vList4#1"/>
    <dgm:cxn modelId="{3A60F536-6AD7-418F-9BAC-7E3964F10AA9}" type="presParOf" srcId="{931DB2C6-6A18-4320-B852-C2613EDB2FA8}" destId="{ED0EA491-65AE-4061-9E58-F527A96B4B18}" srcOrd="2" destOrd="0" presId="urn:microsoft.com/office/officeart/2005/8/layout/vList4#1"/>
    <dgm:cxn modelId="{51AB5828-EF0E-47DD-B6FA-0827B0712358}" type="presParOf" srcId="{B17E2703-ED7C-40C1-AA5F-205C0BB9EA84}" destId="{5D375768-0ECA-4AFD-96FD-19990CEB488B}" srcOrd="5" destOrd="0" presId="urn:microsoft.com/office/officeart/2005/8/layout/vList4#1"/>
    <dgm:cxn modelId="{6C590537-C3EF-41FA-A5F0-586A139CEC69}" type="presParOf" srcId="{B17E2703-ED7C-40C1-AA5F-205C0BB9EA84}" destId="{7D4D5190-7A99-4EE3-BF13-894BFF6BFA1A}" srcOrd="6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7" destOrd="0" presId="urn:microsoft.com/office/officeart/2005/8/layout/vList4#1"/>
    <dgm:cxn modelId="{624A1172-48B4-48E8-A4FE-59ACBE313765}" type="presParOf" srcId="{B17E2703-ED7C-40C1-AA5F-205C0BB9EA84}" destId="{8A66E07E-A0AF-47B7-92C7-CC6CC7F443E5}" srcOrd="8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246,8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17,1</a:t>
          </a: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669,4</a:t>
          </a:r>
          <a:endParaRPr lang="ru-RU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7730,7</a:t>
          </a:r>
          <a:endParaRPr lang="ru-RU" sz="14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4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1" presStyleCnt="4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2" presStyleCnt="4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3" presStyleCnt="4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3" presStyleCnt="4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2FFF13D2-4E77-4CFF-9A31-0A14F3F2418D}" srcId="{227A101D-8088-4F21-A936-43AB877355D2}" destId="{61D99D17-2746-4EA0-AD49-B2201E3298AB}" srcOrd="3" destOrd="0" parTransId="{F346383C-8891-40C0-90C8-ECC53B07E9E8}" sibTransId="{6560EDE6-CC5A-4C9D-8A2C-2654E990D14A}"/>
    <dgm:cxn modelId="{C1CB1188-FA54-4FA7-916F-EAD5C7770E89}" type="presOf" srcId="{E313B81E-1751-4C21-8155-E4E5788F26D3}" destId="{3D57390B-957B-42E2-9EEB-3D286DE16B84}" srcOrd="0" destOrd="0" presId="urn:microsoft.com/office/officeart/2005/8/layout/vList4#2"/>
    <dgm:cxn modelId="{E5C7C694-70A4-4C23-97F6-EDA5A3D240A2}" srcId="{227A101D-8088-4F21-A936-43AB877355D2}" destId="{E313B81E-1751-4C21-8155-E4E5788F26D3}" srcOrd="1" destOrd="0" parTransId="{E23ADDFA-5A80-4A69-A248-6C133368E902}" sibTransId="{A953BF2A-CE73-464D-9553-D0EF45A6271B}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22B0BDDE-9F88-40E3-92C0-95A21FBC0DFB}" type="presOf" srcId="{E313B81E-1751-4C21-8155-E4E5788F26D3}" destId="{ECE55AF3-693F-4ADA-963D-E4F57667994B}" srcOrd="1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2" destOrd="0" parTransId="{72B65FE5-70A3-4544-A451-2D11560A5446}" sibTransId="{A20E049E-2BD9-47CC-87E7-27BD5E13D5CD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2784D25-D24B-4F8B-99F3-03E37825AC7E}" type="presParOf" srcId="{B17E2703-ED7C-40C1-AA5F-205C0BB9EA84}" destId="{94272FED-D994-4743-844C-5070BB732343}" srcOrd="2" destOrd="0" presId="urn:microsoft.com/office/officeart/2005/8/layout/vList4#2"/>
    <dgm:cxn modelId="{F0DE994B-CB88-4DFA-97D0-5D8744A5972E}" type="presParOf" srcId="{94272FED-D994-4743-844C-5070BB732343}" destId="{3D57390B-957B-42E2-9EEB-3D286DE16B84}" srcOrd="0" destOrd="0" presId="urn:microsoft.com/office/officeart/2005/8/layout/vList4#2"/>
    <dgm:cxn modelId="{21851699-3C28-4789-9103-FF3FFF01DF39}" type="presParOf" srcId="{94272FED-D994-4743-844C-5070BB732343}" destId="{DC3D1057-3911-49DC-8B4B-4F8305BF098A}" srcOrd="1" destOrd="0" presId="urn:microsoft.com/office/officeart/2005/8/layout/vList4#2"/>
    <dgm:cxn modelId="{F3715227-0412-42E0-B685-6461C03F2DC9}" type="presParOf" srcId="{94272FED-D994-4743-844C-5070BB732343}" destId="{ECE55AF3-693F-4ADA-963D-E4F57667994B}" srcOrd="2" destOrd="0" presId="urn:microsoft.com/office/officeart/2005/8/layout/vList4#2"/>
    <dgm:cxn modelId="{F853298F-AD0D-4D9B-B966-B298F0EEB093}" type="presParOf" srcId="{B17E2703-ED7C-40C1-AA5F-205C0BB9EA84}" destId="{A2C514FB-D7EB-4AA8-B2BD-147960D9F9FC}" srcOrd="3" destOrd="0" presId="urn:microsoft.com/office/officeart/2005/8/layout/vList4#2"/>
    <dgm:cxn modelId="{D8198283-C277-4BD1-A1DF-57447762AE22}" type="presParOf" srcId="{B17E2703-ED7C-40C1-AA5F-205C0BB9EA84}" destId="{931DB2C6-6A18-4320-B852-C2613EDB2FA8}" srcOrd="4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5" destOrd="0" presId="urn:microsoft.com/office/officeart/2005/8/layout/vList4#2"/>
    <dgm:cxn modelId="{14433620-87E3-4827-9195-D24F6FBFD010}" type="presParOf" srcId="{B17E2703-ED7C-40C1-AA5F-205C0BB9EA84}" destId="{E9C9C0DB-7628-4918-95C6-35F53D811906}" srcOrd="6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05097" y="0"/>
          <a:ext cx="28086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kern="1200" dirty="0">
            <a:latin typeface="Arial Black" pitchFamily="34" charset="0"/>
            <a:cs typeface="Times New Roman" pitchFamily="18" charset="0"/>
          </a:endParaRPr>
        </a:p>
      </dsp:txBody>
      <dsp:txXfrm>
        <a:off x="305097" y="1164748"/>
        <a:ext cx="2808625" cy="1164748"/>
      </dsp:txXfrm>
    </dsp:sp>
    <dsp:sp modelId="{79E796B1-3ABE-4958-A470-95B84B3BA8FB}">
      <dsp:nvSpPr>
        <dsp:cNvPr id="0" name=""/>
        <dsp:cNvSpPr/>
      </dsp:nvSpPr>
      <dsp:spPr>
        <a:xfrm>
          <a:off x="130345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3212137" y="0"/>
          <a:ext cx="3000764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kern="1200" dirty="0">
            <a:latin typeface="Arial Black" pitchFamily="34" charset="0"/>
          </a:endParaRPr>
        </a:p>
      </dsp:txBody>
      <dsp:txXfrm>
        <a:off x="3212137" y="1164748"/>
        <a:ext cx="3000764" cy="1164748"/>
      </dsp:txXfrm>
    </dsp:sp>
    <dsp:sp modelId="{E6379D24-0F7F-4C89-AA74-40B94EA75227}">
      <dsp:nvSpPr>
        <dsp:cNvPr id="0" name=""/>
        <dsp:cNvSpPr/>
      </dsp:nvSpPr>
      <dsp:spPr>
        <a:xfrm>
          <a:off x="4325298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6311316" y="0"/>
          <a:ext cx="252758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kern="1200" dirty="0">
            <a:latin typeface="Arial Black" pitchFamily="34" charset="0"/>
          </a:endParaRPr>
        </a:p>
      </dsp:txBody>
      <dsp:txXfrm>
        <a:off x="6311316" y="1164748"/>
        <a:ext cx="2527585" cy="1164748"/>
      </dsp:txXfrm>
    </dsp:sp>
    <dsp:sp modelId="{801EDB75-7215-4290-9F39-D09130BB9918}">
      <dsp:nvSpPr>
        <dsp:cNvPr id="0" name=""/>
        <dsp:cNvSpPr/>
      </dsp:nvSpPr>
      <dsp:spPr>
        <a:xfrm>
          <a:off x="7162008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01219" y="96359"/>
          <a:ext cx="99641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65965" y="145425"/>
          <a:ext cx="1031253" cy="740402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2010" y="92550"/>
        <a:ext cx="555302" cy="846153"/>
      </dsp:txXfrm>
    </dsp:sp>
    <dsp:sp modelId="{CA80EEC5-8180-463D-AB43-E20FC1CCE0B0}">
      <dsp:nvSpPr>
        <dsp:cNvPr id="0" name=""/>
        <dsp:cNvSpPr/>
      </dsp:nvSpPr>
      <dsp:spPr>
        <a:xfrm rot="5400000">
          <a:off x="4221754" y="-3373958"/>
          <a:ext cx="1411787" cy="8159705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(«дорожная карта») по </a:t>
          </a:r>
          <a:r>
            <a:rPr lang="ru-RU" sz="1400" b="1" i="1" kern="1200" baseline="0" dirty="0" smtClean="0">
              <a:latin typeface="Times New Roman" pitchFamily="18" charset="0"/>
              <a:cs typeface="Times New Roman" pitchFamily="18" charset="0"/>
            </a:rPr>
            <a:t>увеличению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поступлений налоговых и неналоговых доходов бюджета Туриловского сельского поселения Миллеровского района на 2017-2019 годы (распоряжение Администрации Туриловского сельского поселения от 28.07.2017 № 63)</a:t>
          </a: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847795" y="68919"/>
        <a:ext cx="8090787" cy="1273951"/>
      </dsp:txXfrm>
    </dsp:sp>
    <dsp:sp modelId="{9B6A0A72-3C0F-4B82-A7E6-2BA4A15A1DC4}">
      <dsp:nvSpPr>
        <dsp:cNvPr id="0" name=""/>
        <dsp:cNvSpPr/>
      </dsp:nvSpPr>
      <dsp:spPr>
        <a:xfrm rot="5400000">
          <a:off x="-78612" y="1588145"/>
          <a:ext cx="1057717" cy="740402"/>
        </a:xfrm>
        <a:prstGeom prst="bevel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2595" y="1522038"/>
        <a:ext cx="555302" cy="872617"/>
      </dsp:txXfrm>
    </dsp:sp>
    <dsp:sp modelId="{9A9BA3CA-42DC-4E24-BA14-1B2C342C1B46}">
      <dsp:nvSpPr>
        <dsp:cNvPr id="0" name=""/>
        <dsp:cNvSpPr/>
      </dsp:nvSpPr>
      <dsp:spPr>
        <a:xfrm rot="5400000">
          <a:off x="4442583" y="-2185913"/>
          <a:ext cx="978507" cy="8209316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Туриловского сельского поселения Миллеровского района на 2017 – 2019 годы (распоряжение Администрации Туриловского сельского поселения от 05.04.2017 № 27)</a:t>
          </a:r>
          <a:endParaRPr lang="ru-RU" sz="1400" kern="1200" dirty="0"/>
        </a:p>
      </dsp:txBody>
      <dsp:txXfrm rot="-5400000">
        <a:off x="827179" y="1477258"/>
        <a:ext cx="8161549" cy="882973"/>
      </dsp:txXfrm>
    </dsp:sp>
    <dsp:sp modelId="{B59BF440-36E6-48B3-BC75-E6445956244C}">
      <dsp:nvSpPr>
        <dsp:cNvPr id="0" name=""/>
        <dsp:cNvSpPr/>
      </dsp:nvSpPr>
      <dsp:spPr>
        <a:xfrm rot="5400000">
          <a:off x="-187001" y="2788239"/>
          <a:ext cx="1274496" cy="740402"/>
        </a:xfrm>
        <a:prstGeom prst="bevel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-5400000">
        <a:off x="172596" y="2613742"/>
        <a:ext cx="555302" cy="1089396"/>
      </dsp:txXfrm>
    </dsp:sp>
    <dsp:sp modelId="{6F6C7F8D-CA85-4C86-A8B9-DE0E49DC8118}">
      <dsp:nvSpPr>
        <dsp:cNvPr id="0" name=""/>
        <dsp:cNvSpPr/>
      </dsp:nvSpPr>
      <dsp:spPr>
        <a:xfrm rot="5400000">
          <a:off x="4335109" y="-951394"/>
          <a:ext cx="1228798" cy="8173975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направленный на выявление и отмену установленных Администрацией Туриловского сельского поселения расходных обязательств, не связанных с решением вопросов, отнесенных Конституцией Российской Федерации, федеральными законами, областными законами к полномочиям органов местного самоуправления поселений(распоряжение Администрации Туриловского сельского поселения от 07.06.2017 № 39</a:t>
          </a:r>
          <a:r>
            <a:rPr lang="ru-RU" sz="1200" b="1" i="1" kern="1200" dirty="0" smtClean="0">
              <a:latin typeface="Times New Roman" pitchFamily="18" charset="0"/>
              <a:cs typeface="Times New Roman" pitchFamily="18" charset="0"/>
            </a:rPr>
            <a:t>)</a:t>
          </a:r>
          <a:endParaRPr lang="ru-RU" sz="1200" kern="1200" dirty="0"/>
        </a:p>
      </dsp:txBody>
      <dsp:txXfrm rot="-5400000">
        <a:off x="862521" y="2581179"/>
        <a:ext cx="8113990" cy="1108828"/>
      </dsp:txXfrm>
    </dsp:sp>
    <dsp:sp modelId="{A6E13E1B-7D1B-442A-959A-A9F6D8AE7DD8}">
      <dsp:nvSpPr>
        <dsp:cNvPr id="0" name=""/>
        <dsp:cNvSpPr/>
      </dsp:nvSpPr>
      <dsp:spPr>
        <a:xfrm rot="5400000">
          <a:off x="-78612" y="4107467"/>
          <a:ext cx="1057717" cy="740402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172595" y="4041360"/>
        <a:ext cx="555302" cy="872617"/>
      </dsp:txXfrm>
    </dsp:sp>
    <dsp:sp modelId="{F6DF088B-B792-439B-9EEE-AF2670D0671E}">
      <dsp:nvSpPr>
        <dsp:cNvPr id="0" name=""/>
        <dsp:cNvSpPr/>
      </dsp:nvSpPr>
      <dsp:spPr>
        <a:xfrm rot="5400000">
          <a:off x="4409805" y="406918"/>
          <a:ext cx="1084797" cy="8168582"/>
        </a:xfrm>
        <a:prstGeom prst="round2SameRect">
          <a:avLst/>
        </a:prstGeom>
        <a:solidFill>
          <a:srgbClr val="FF99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управления муниципальными финансами на период до 2018 года в Туриловском сельском поселении(постановление Администрации Туриловского сельского поселения от 15.04.2014 № 79)</a:t>
          </a:r>
          <a:endParaRPr lang="ru-RU" sz="1400" kern="1200" dirty="0"/>
        </a:p>
      </dsp:txBody>
      <dsp:txXfrm rot="-5400000">
        <a:off x="867913" y="4001766"/>
        <a:ext cx="8115627" cy="9788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8237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доходы физических лиц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402,3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55232" y="28237"/>
        <a:ext cx="2961191" cy="919473"/>
      </dsp:txXfrm>
    </dsp:sp>
    <dsp:sp modelId="{DC3D1057-3911-49DC-8B4B-4F8305BF098A}">
      <dsp:nvSpPr>
        <dsp:cNvPr id="0" name=""/>
        <dsp:cNvSpPr/>
      </dsp:nvSpPr>
      <dsp:spPr>
        <a:xfrm>
          <a:off x="91947" y="9194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19953-BCF8-4147-BA01-5072633CA648}">
      <dsp:nvSpPr>
        <dsp:cNvPr id="0" name=""/>
        <dsp:cNvSpPr/>
      </dsp:nvSpPr>
      <dsp:spPr>
        <a:xfrm>
          <a:off x="0" y="101142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Налог на совокупный доход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453,6</a:t>
          </a:r>
        </a:p>
      </dsp:txBody>
      <dsp:txXfrm>
        <a:off x="855232" y="1011420"/>
        <a:ext cx="2961191" cy="919473"/>
      </dsp:txXfrm>
    </dsp:sp>
    <dsp:sp modelId="{10414709-A3FF-419B-8BA0-6B96893FDF2B}">
      <dsp:nvSpPr>
        <dsp:cNvPr id="0" name=""/>
        <dsp:cNvSpPr/>
      </dsp:nvSpPr>
      <dsp:spPr>
        <a:xfrm>
          <a:off x="91947" y="1103367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088234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Налоги на имущество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4600,1</a:t>
          </a:r>
        </a:p>
      </dsp:txBody>
      <dsp:txXfrm>
        <a:off x="855232" y="2088234"/>
        <a:ext cx="2961191" cy="919473"/>
      </dsp:txXfrm>
    </dsp:sp>
    <dsp:sp modelId="{B43CAF5A-DF0E-47F1-8B84-50B2394B9328}">
      <dsp:nvSpPr>
        <dsp:cNvPr id="0" name=""/>
        <dsp:cNvSpPr/>
      </dsp:nvSpPr>
      <dsp:spPr>
        <a:xfrm>
          <a:off x="91947" y="2114788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024340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3047,6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55232" y="3024340"/>
        <a:ext cx="2961191" cy="919473"/>
      </dsp:txXfrm>
    </dsp:sp>
    <dsp:sp modelId="{7DE197FE-AADA-44C3-8B2B-CF16D12E116A}">
      <dsp:nvSpPr>
        <dsp:cNvPr id="0" name=""/>
        <dsp:cNvSpPr/>
      </dsp:nvSpPr>
      <dsp:spPr>
        <a:xfrm>
          <a:off x="91947" y="312620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045682"/>
          <a:ext cx="3816424" cy="91947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доходы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160,4</a:t>
          </a:r>
        </a:p>
      </dsp:txBody>
      <dsp:txXfrm>
        <a:off x="855232" y="4045682"/>
        <a:ext cx="2961191" cy="919473"/>
      </dsp:txXfrm>
    </dsp:sp>
    <dsp:sp modelId="{59208E79-B8A7-477C-B741-F3EAF6407C81}">
      <dsp:nvSpPr>
        <dsp:cNvPr id="0" name=""/>
        <dsp:cNvSpPr/>
      </dsp:nvSpPr>
      <dsp:spPr>
        <a:xfrm>
          <a:off x="91947" y="4137629"/>
          <a:ext cx="763284" cy="73557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1109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246,8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5473" y="0"/>
        <a:ext cx="2826934" cy="1109918"/>
      </dsp:txXfrm>
    </dsp:sp>
    <dsp:sp modelId="{8742C5EE-2DD0-46E4-AB75-87A4D25F8D62}">
      <dsp:nvSpPr>
        <dsp:cNvPr id="0" name=""/>
        <dsp:cNvSpPr/>
      </dsp:nvSpPr>
      <dsp:spPr>
        <a:xfrm>
          <a:off x="110991" y="110991"/>
          <a:ext cx="734481" cy="887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7390B-957B-42E2-9EEB-3D286DE16B84}">
      <dsp:nvSpPr>
        <dsp:cNvPr id="0" name=""/>
        <dsp:cNvSpPr/>
      </dsp:nvSpPr>
      <dsp:spPr>
        <a:xfrm>
          <a:off x="0" y="1220910"/>
          <a:ext cx="3672408" cy="11099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Образование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17,1</a:t>
          </a:r>
        </a:p>
      </dsp:txBody>
      <dsp:txXfrm>
        <a:off x="845473" y="1220910"/>
        <a:ext cx="2826934" cy="1109918"/>
      </dsp:txXfrm>
    </dsp:sp>
    <dsp:sp modelId="{DC3D1057-3911-49DC-8B4B-4F8305BF098A}">
      <dsp:nvSpPr>
        <dsp:cNvPr id="0" name=""/>
        <dsp:cNvSpPr/>
      </dsp:nvSpPr>
      <dsp:spPr>
        <a:xfrm>
          <a:off x="110991" y="1331901"/>
          <a:ext cx="734481" cy="887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2441820"/>
          <a:ext cx="3672408" cy="1445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669,4</a:t>
          </a:r>
          <a:endParaRPr lang="ru-RU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45473" y="2441820"/>
        <a:ext cx="2826934" cy="1445613"/>
      </dsp:txXfrm>
    </dsp:sp>
    <dsp:sp modelId="{B43CAF5A-DF0E-47F1-8B84-50B2394B9328}">
      <dsp:nvSpPr>
        <dsp:cNvPr id="0" name=""/>
        <dsp:cNvSpPr/>
      </dsp:nvSpPr>
      <dsp:spPr>
        <a:xfrm>
          <a:off x="110991" y="2720659"/>
          <a:ext cx="734481" cy="8879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4002712"/>
          <a:ext cx="3672408" cy="96583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7730,7</a:t>
          </a:r>
          <a:endParaRPr lang="ru-RU" sz="14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45473" y="4002712"/>
        <a:ext cx="2826934" cy="965839"/>
      </dsp:txXfrm>
    </dsp:sp>
    <dsp:sp modelId="{3A722FFA-D144-4D82-A948-F625B32E43B9}">
      <dsp:nvSpPr>
        <dsp:cNvPr id="0" name=""/>
        <dsp:cNvSpPr/>
      </dsp:nvSpPr>
      <dsp:spPr>
        <a:xfrm>
          <a:off x="110991" y="4046585"/>
          <a:ext cx="734481" cy="8695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0.78045</cdr:x>
      <cdr:y>0.61765</cdr:y>
    </cdr:from>
    <cdr:to>
      <cdr:x>0.9065</cdr:x>
      <cdr:y>0.69308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62871" y="3024336"/>
          <a:ext cx="1043810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2885,2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0.46957</cdr:x>
      <cdr:y>0.60294</cdr:y>
    </cdr:from>
    <cdr:to>
      <cdr:x>0.59562</cdr:x>
      <cdr:y>0.67837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888432" y="2952328"/>
          <a:ext cx="1043810" cy="36934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3059,6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16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51445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23.11.2017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23.11.2017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23.11.2017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23.11.2017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chart" Target="../charts/chart2.xml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 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  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772816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налога на доходы</a:t>
            </a:r>
            <a:b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физических лиц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136875"/>
              </p:ext>
            </p:extLst>
          </p:nvPr>
        </p:nvGraphicFramePr>
        <p:xfrm>
          <a:off x="2555776" y="2276872"/>
          <a:ext cx="658822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55274"/>
              </p:ext>
            </p:extLst>
          </p:nvPr>
        </p:nvGraphicFramePr>
        <p:xfrm>
          <a:off x="251521" y="1556792"/>
          <a:ext cx="5400599" cy="362804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08375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4044,4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3140,0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3205,2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69,3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69,3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669,4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487,6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508,5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17,1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3614,0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3059,6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2885,2</a:t>
                      </a:r>
                      <a:endParaRPr lang="ru-RU" sz="1200" b="1" i="1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246,8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1" dirty="0" smtClean="0"/>
                        <a:t>0,0</a:t>
                      </a:r>
                      <a:endParaRPr lang="ru-RU" sz="12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436096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992914193"/>
              </p:ext>
            </p:extLst>
          </p:nvPr>
        </p:nvGraphicFramePr>
        <p:xfrm>
          <a:off x="5652120" y="1844824"/>
          <a:ext cx="3491880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/>
              <a:t>Расходы на обеспечение деятельности аппарата управления в 2018 году составят </a:t>
            </a:r>
            <a:br>
              <a:rPr lang="ru-RU" sz="2600" b="1" dirty="0" smtClean="0"/>
            </a:b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</a:rPr>
              <a:t>4044,2 тыс. рублей</a:t>
            </a:r>
            <a:endParaRPr lang="ru-RU" sz="2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2348880"/>
            <a:ext cx="6012160" cy="4193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Норматив</a:t>
            </a:r>
            <a:r>
              <a:rPr lang="ru-RU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  <a:cs typeface="+mn-cs"/>
              </a:rPr>
              <a:t>Нормирование</a:t>
            </a:r>
            <a:r>
              <a:rPr lang="ru-RU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b="1" dirty="0" smtClean="0">
                <a:latin typeface="+mn-lt"/>
              </a:rPr>
              <a:t>Соглашение </a:t>
            </a:r>
            <a:r>
              <a:rPr lang="ru-RU" dirty="0" smtClean="0">
                <a:latin typeface="+mn-lt"/>
              </a:rPr>
              <a:t>о предоставлении дотации на выравнивание бюджетной обеспеченности </a:t>
            </a:r>
            <a:r>
              <a:rPr lang="ru-RU" dirty="0" smtClean="0">
                <a:latin typeface="+mn-lt"/>
              </a:rPr>
              <a:t>поселений </a:t>
            </a:r>
            <a:r>
              <a:rPr lang="ru-RU" dirty="0" smtClean="0">
                <a:latin typeface="+mn-lt"/>
              </a:rPr>
              <a:t>из областного бюджета бюджету </a:t>
            </a:r>
            <a:r>
              <a:rPr lang="ru-RU" dirty="0" smtClean="0">
                <a:latin typeface="+mn-lt"/>
              </a:rPr>
              <a:t>Туриловского сельского поселения Миллеровского </a:t>
            </a:r>
            <a:r>
              <a:rPr lang="ru-RU" dirty="0" smtClean="0">
                <a:latin typeface="+mn-lt"/>
              </a:rPr>
              <a:t>района от 07.06.2017 № </a:t>
            </a:r>
            <a:r>
              <a:rPr lang="ru-RU" dirty="0" smtClean="0">
                <a:latin typeface="+mn-lt"/>
              </a:rPr>
              <a:t>22/13д.</a:t>
            </a:r>
            <a:endParaRPr lang="ru-RU" dirty="0" smtClean="0">
              <a:latin typeface="Georgia"/>
            </a:endParaRPr>
          </a:p>
        </p:txBody>
      </p:sp>
      <p:pic>
        <p:nvPicPr>
          <p:cNvPr id="5126" name="Picture 6" descr="Результаты поиска изображений по запросу &quot;офисный сотрудник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3501008"/>
            <a:ext cx="2835399" cy="2016224"/>
          </a:xfrm>
          <a:prstGeom prst="rect">
            <a:avLst/>
          </a:prstGeom>
          <a:noFill/>
        </p:spPr>
      </p:pic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TextBox 41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62091986"/>
              </p:ext>
            </p:extLst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Туриловского сельского поселения Миллеровского района по разделу 08 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40285" y="3861048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3614,0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Туриловского сельского поселения Миллеровского района на 2018-2020 годы </a:t>
            </a:r>
            <a:endParaRPr lang="ru-RU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177126"/>
              </p:ext>
            </p:extLst>
          </p:nvPr>
        </p:nvGraphicFramePr>
        <p:xfrm>
          <a:off x="467544" y="1577787"/>
          <a:ext cx="8208912" cy="3651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765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1175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3047,6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2571,7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2286,3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2062,0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1505,8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1355,2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25107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69,5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69,5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13362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916,1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996,4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930,9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27374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373616" cy="632260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 муниципальных программ в общем объеме расходов, запланированных на  реализацию муниципальных программ Туриловского сельского поселения в 2018 году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4294967295"/>
          </p:nvPr>
        </p:nvSpPr>
        <p:spPr>
          <a:xfrm>
            <a:off x="158130" y="1412776"/>
            <a:ext cx="8713787" cy="5120922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8" name="Номер слайда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pSp>
        <p:nvGrpSpPr>
          <p:cNvPr id="61" name="Группа 60"/>
          <p:cNvGrpSpPr/>
          <p:nvPr/>
        </p:nvGrpSpPr>
        <p:grpSpPr>
          <a:xfrm>
            <a:off x="4101716" y="3876780"/>
            <a:ext cx="1800200" cy="1373328"/>
            <a:chOff x="949953" y="5152016"/>
            <a:chExt cx="2808312" cy="1373328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949953" y="5152016"/>
              <a:ext cx="2808312" cy="125152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3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муниципальными финансами</a:t>
              </a:r>
            </a:p>
            <a:p>
              <a:pPr algn="ctr">
                <a:defRPr/>
              </a:pPr>
              <a:r>
                <a:rPr lang="ru-RU" sz="13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4011,7</a:t>
              </a:r>
              <a:r>
                <a:rPr lang="ru-RU" sz="13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57" name="Рисунок 56"/>
            <p:cNvPicPr/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 bwMode="auto">
            <a:xfrm>
              <a:off x="2339752" y="6165304"/>
              <a:ext cx="648072" cy="3600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" name="Группа 65"/>
          <p:cNvGrpSpPr/>
          <p:nvPr/>
        </p:nvGrpSpPr>
        <p:grpSpPr>
          <a:xfrm>
            <a:off x="6894235" y="1440421"/>
            <a:ext cx="1800200" cy="1512168"/>
            <a:chOff x="7092280" y="2420888"/>
            <a:chExt cx="1800200" cy="102411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7092280" y="2420888"/>
              <a:ext cx="1800200" cy="102411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1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общественного порядка и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противодействие преступности</a:t>
              </a:r>
            </a:p>
            <a:p>
              <a:pPr algn="ctr">
                <a:defRPr/>
              </a:pPr>
              <a:r>
                <a:rPr lang="ru-RU" sz="12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3,0 </a:t>
              </a:r>
              <a:r>
                <a:rPr lang="ru-RU" sz="11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04448" y="2852936"/>
              <a:ext cx="288032" cy="50405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" name="Группа 61"/>
          <p:cNvGrpSpPr/>
          <p:nvPr/>
        </p:nvGrpSpPr>
        <p:grpSpPr>
          <a:xfrm>
            <a:off x="6462187" y="4070596"/>
            <a:ext cx="2088232" cy="1152128"/>
            <a:chOff x="2949587" y="4716611"/>
            <a:chExt cx="2088232" cy="102411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949587" y="4716611"/>
              <a:ext cx="2088232" cy="1024114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Развитие </a:t>
              </a: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культуры </a:t>
              </a: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3614,0</a:t>
              </a:r>
            </a:p>
            <a:p>
              <a:pPr>
                <a:defRPr/>
              </a:pPr>
              <a:endPara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B7DBF1"/>
                </a:clrFrom>
                <a:clrTo>
                  <a:srgbClr val="B7DBF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5229200"/>
              <a:ext cx="53782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Группа 51"/>
          <p:cNvGrpSpPr/>
          <p:nvPr/>
        </p:nvGrpSpPr>
        <p:grpSpPr>
          <a:xfrm>
            <a:off x="1079612" y="1404417"/>
            <a:ext cx="2088232" cy="1296144"/>
            <a:chOff x="3059832" y="1412776"/>
            <a:chExt cx="2088232" cy="129614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3059832" y="1412776"/>
              <a:ext cx="2088232" cy="1296144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Обеспечение качественными жилищно-коммунальными услугами населения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669,4</a:t>
              </a: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B0B0B8"/>
                </a:clrFrom>
                <a:clrTo>
                  <a:srgbClr val="B0B0B8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499992" y="2204864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4" name="Группа 53"/>
          <p:cNvGrpSpPr/>
          <p:nvPr/>
        </p:nvGrpSpPr>
        <p:grpSpPr>
          <a:xfrm>
            <a:off x="359532" y="4070596"/>
            <a:ext cx="3420380" cy="1080120"/>
            <a:chOff x="251520" y="2564904"/>
            <a:chExt cx="3130577" cy="1080120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51520" y="2564904"/>
              <a:ext cx="3130577" cy="1080120"/>
            </a:xfrm>
            <a:prstGeom prst="rect">
              <a:avLst/>
            </a:prstGeom>
            <a:solidFill>
              <a:srgbClr val="66FF33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  <a:p>
              <a:pPr algn="ctr">
                <a:defRPr/>
              </a:pPr>
              <a:r>
                <a:rPr lang="ru-RU" sz="1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Социальная поддержка </a:t>
              </a:r>
              <a:r>
                <a:rPr lang="ru-RU" sz="1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граждан</a:t>
              </a:r>
            </a:p>
            <a:p>
              <a:pPr algn="ctr">
                <a:defRPr/>
              </a:pPr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246,8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28726" y="3217367"/>
              <a:ext cx="936104" cy="405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5" name="Группа 64"/>
          <p:cNvGrpSpPr/>
          <p:nvPr/>
        </p:nvGrpSpPr>
        <p:grpSpPr>
          <a:xfrm>
            <a:off x="3958350" y="1412776"/>
            <a:ext cx="1800200" cy="1040116"/>
            <a:chOff x="7092280" y="1412776"/>
            <a:chExt cx="1800200" cy="1040116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7092280" y="1412776"/>
              <a:ext cx="1800200" cy="1040116"/>
            </a:xfrm>
            <a:prstGeom prst="rect">
              <a:avLst/>
            </a:prstGeom>
            <a:solidFill>
              <a:srgbClr val="0066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Информационное общество </a:t>
              </a:r>
              <a:endPara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>
                <a:defRPr/>
              </a:pPr>
              <a:r>
                <a:rPr lang="ru-RU" sz="1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49,8</a:t>
              </a:r>
            </a:p>
            <a:p>
              <a:pPr>
                <a:defRPr/>
              </a:pPr>
              <a:r>
                <a:rPr lang="ru-RU" sz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тыс. рублей</a:t>
              </a:r>
              <a:endParaRPr lang="ru-RU" sz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3C659E"/>
                </a:clrFrom>
                <a:clrTo>
                  <a:srgbClr val="3C659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100392" y="2132856"/>
              <a:ext cx="685088" cy="308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39552" y="692696"/>
            <a:ext cx="2232248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300192" y="692696"/>
            <a:ext cx="2304256" cy="2880320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от 25.09.2017 № 99)</a:t>
            </a:r>
            <a:endParaRPr lang="ru-RU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39552" y="3717032"/>
            <a:ext cx="2088232" cy="288032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Туриловского сельского поселения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516216" y="3717032"/>
            <a:ext cx="2088232" cy="288032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2018 год и на плановый период 2019 и 2020 годов»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656184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составления проекта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412651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436096" y="260648"/>
            <a:ext cx="334890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431561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467544" y="6093296"/>
            <a:ext cx="7776864" cy="50405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Реестр расходных обязательств не представляется на бумажном носителе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(размещается на сайте Администрации Туриловского сельского поселения)</a:t>
            </a:r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5" name="Group 12"/>
          <p:cNvGrpSpPr>
            <a:grpSpLocks/>
          </p:cNvGrpSpPr>
          <p:nvPr/>
        </p:nvGrpSpPr>
        <p:grpSpPr bwMode="auto">
          <a:xfrm>
            <a:off x="8028384" y="5949280"/>
            <a:ext cx="792088" cy="764704"/>
            <a:chOff x="2016" y="1920"/>
            <a:chExt cx="1680" cy="1680"/>
          </a:xfrm>
        </p:grpSpPr>
        <p:sp>
          <p:nvSpPr>
            <p:cNvPr id="50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1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на 2018 год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941485447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2808312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19580939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Миллеровского района </a:t>
            </a:r>
            <a:endParaRPr lang="ru-RU" sz="20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основных характеристик бюджета на 2018 год и на плановый период 2019 и 2020 годов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6177765"/>
              </p:ext>
            </p:extLst>
          </p:nvPr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2095581"/>
                <a:gridCol w="1739011"/>
                <a:gridCol w="1874477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Показатель</a:t>
                      </a:r>
                      <a:endParaRPr lang="ru-RU" sz="115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2018 год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2019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Проект бюджета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2020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8 664,0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6 407,8</a:t>
                      </a:r>
                      <a:endParaRPr lang="ru-RU" sz="1050" b="1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6 221,3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5 616,4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3 836,1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kumimoji="0" lang="ru-RU" sz="1050" b="1" kern="1200" baseline="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935,0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Безвозмездные </a:t>
                      </a:r>
                      <a:r>
                        <a:rPr lang="ru-RU" sz="14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поступления</a:t>
                      </a:r>
                      <a:endParaRPr lang="ru-RU" sz="14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3 047,6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2 571,7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66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2 286,3</a:t>
                      </a:r>
                      <a:endParaRPr kumimoji="0" lang="ru-RU" sz="1050" b="1" kern="1200" dirty="0">
                        <a:solidFill>
                          <a:srgbClr val="00660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8 664,0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6 756,5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6 598,9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-348,7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050" b="1" kern="1200" dirty="0" smtClean="0">
                          <a:solidFill>
                            <a:srgbClr val="0033CC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-377,6</a:t>
                      </a:r>
                      <a:endParaRPr kumimoji="0" lang="ru-RU" sz="1050" b="1" kern="1200" dirty="0">
                        <a:solidFill>
                          <a:srgbClr val="0033CC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бюджета Туриловского сельского поселения Миллеровского района на 2018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36096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62282689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923156489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8 664,0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68144" y="1196752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8 664,0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бюджета ТУРИЛОВСКОГО СЕЛЬСКОГО ПОСЕЛЕНИЯ Миллеровского района</a:t>
            </a: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019763"/>
              </p:ext>
            </p:extLst>
          </p:nvPr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893249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36004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  <a:endParaRPr lang="ru-RU" sz="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/>
              <a:latin typeface="Trebuchet MS"/>
              <a:cs typeface="Arial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24525" y="260350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699396" y="6490379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– 22,6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267818" y="6002400"/>
            <a:ext cx="8424936" cy="784575"/>
            <a:chOff x="395536" y="5013174"/>
            <a:chExt cx="8236034" cy="827770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4055497" cy="324722"/>
              <a:chOff x="395536" y="5013176"/>
              <a:chExt cx="4055497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76746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402,3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313085"/>
              <a:ext cx="2803910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Налоги на имущество – 4600,1</a:t>
              </a:r>
            </a:p>
          </p:txBody>
        </p:sp>
        <p:grpSp>
          <p:nvGrpSpPr>
            <p:cNvPr id="9" name="Группа 39"/>
            <p:cNvGrpSpPr>
              <a:grpSpLocks/>
            </p:cNvGrpSpPr>
            <p:nvPr/>
          </p:nvGrpSpPr>
          <p:grpSpPr bwMode="auto">
            <a:xfrm>
              <a:off x="5111897" y="5089146"/>
              <a:ext cx="3519673" cy="552636"/>
              <a:chOff x="5255913" y="4729108"/>
              <a:chExt cx="3519673" cy="552636"/>
            </a:xfrm>
          </p:grpSpPr>
          <p:pic>
            <p:nvPicPr>
              <p:cNvPr id="19484" name="Picture 28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255913" y="4729108"/>
                <a:ext cx="155094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9" name="TextBox 35"/>
              <p:cNvSpPr txBox="1">
                <a:spLocks noChangeArrowheads="1"/>
              </p:cNvSpPr>
              <p:nvPr/>
            </p:nvSpPr>
            <p:spPr bwMode="auto">
              <a:xfrm>
                <a:off x="5550211" y="4957022"/>
                <a:ext cx="32253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Иные налоговые доходы – 453,6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111897" y="5013174"/>
              <a:ext cx="3308491" cy="523874"/>
              <a:chOff x="5255913" y="5733254"/>
              <a:chExt cx="3308491" cy="523874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255913" y="6113112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50211" y="5733254"/>
                <a:ext cx="3014193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Неналоговые доходы – 137,8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pic>
          <p:nvPicPr>
            <p:cNvPr id="19487" name="Picture 3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5536" y="5696928"/>
              <a:ext cx="144016" cy="1440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626" y="6374847"/>
            <a:ext cx="178511" cy="16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17555</TotalTime>
  <Words>997</Words>
  <Application>Microsoft Office PowerPoint</Application>
  <PresentationFormat>Экран (4:3)</PresentationFormat>
  <Paragraphs>250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10195094</vt:lpstr>
      <vt:lpstr>Городская</vt:lpstr>
      <vt:lpstr>3_Городская</vt:lpstr>
      <vt:lpstr>19_Городская</vt:lpstr>
      <vt:lpstr>Администрация Туриловского сельского поселения    </vt:lpstr>
      <vt:lpstr>Презентация PowerPoint</vt:lpstr>
      <vt:lpstr>Презентация PowerPoint</vt:lpstr>
      <vt:lpstr>Проект бюджета на 2018 год  и на плановый период 2019 и 2020 годов  </vt:lpstr>
      <vt:lpstr>Презентация PowerPoint</vt:lpstr>
      <vt:lpstr>Прогноз основных характеристик бюджета на 2018 год и на плановый период 2019 и 2020 годов</vt:lpstr>
      <vt:lpstr>Основные параметры бюджета Туриловского сельского поселения Миллеровского района на 2018 год</vt:lpstr>
      <vt:lpstr>Собственные доходы бюджета ТУРИЛОВСКОГО СЕЛЬСКОГО ПОСЕЛЕНИЯ Миллеровского района</vt:lpstr>
      <vt:lpstr>Презентация PowerPoint</vt:lpstr>
      <vt:lpstr>Динамика поступлений налога на доходы физических лиц в бюджет ТУРИЛОВСКОГО СЕЛЬСКОГО ПОСЕЛЕНИЯ Миллеровского района</vt:lpstr>
      <vt:lpstr>Презентация PowerPoint</vt:lpstr>
      <vt:lpstr>Расходы на обеспечение деятельности аппарата управления в 2018 году составят  4044,2 тыс. рублей</vt:lpstr>
      <vt:lpstr>Динамика расходов бюджета Туриловского сельского поселения Миллеровского района по разделу 08 «Культура, кинематография»</vt:lpstr>
      <vt:lpstr>Объемы межбюджетных трансфертов бюджету Туриловского сельского поселения Миллеровского района на 2018-2020 годы </vt:lpstr>
      <vt:lpstr>Объем муниципальных программ в общем объеме расходов, запланированных на  реализацию муниципальных программ Туриловского сельского поселения в 2018 году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User</cp:lastModifiedBy>
  <cp:revision>1824</cp:revision>
  <cp:lastPrinted>2017-11-23T12:38:11Z</cp:lastPrinted>
  <dcterms:created xsi:type="dcterms:W3CDTF">2011-10-21T12:19:44Z</dcterms:created>
  <dcterms:modified xsi:type="dcterms:W3CDTF">2017-11-23T12:48:37Z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