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docProps/custom.xml" ContentType="application/vnd.openxmlformats-officedocument.custom-properties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charts/chart10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1" r:id="rId1"/>
  </p:sldMasterIdLst>
  <p:notesMasterIdLst>
    <p:notesMasterId r:id="rId24"/>
  </p:notesMasterIdLst>
  <p:sldIdLst>
    <p:sldId id="256" r:id="rId2"/>
    <p:sldId id="287" r:id="rId3"/>
    <p:sldId id="288" r:id="rId4"/>
    <p:sldId id="289" r:id="rId5"/>
    <p:sldId id="258" r:id="rId6"/>
    <p:sldId id="260" r:id="rId7"/>
    <p:sldId id="290" r:id="rId8"/>
    <p:sldId id="261" r:id="rId9"/>
    <p:sldId id="263" r:id="rId10"/>
    <p:sldId id="266" r:id="rId11"/>
    <p:sldId id="267" r:id="rId12"/>
    <p:sldId id="291" r:id="rId13"/>
    <p:sldId id="271" r:id="rId14"/>
    <p:sldId id="270" r:id="rId15"/>
    <p:sldId id="272" r:id="rId16"/>
    <p:sldId id="276" r:id="rId17"/>
    <p:sldId id="279" r:id="rId18"/>
    <p:sldId id="280" r:id="rId19"/>
    <p:sldId id="281" r:id="rId20"/>
    <p:sldId id="282" r:id="rId21"/>
    <p:sldId id="285" r:id="rId22"/>
    <p:sldId id="286" r:id="rId23"/>
  </p:sldIdLst>
  <p:sldSz cx="10693400" cy="7556500"/>
  <p:notesSz cx="10234613" cy="71024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27AB"/>
    <a:srgbClr val="FF3399"/>
    <a:srgbClr val="004DE6"/>
    <a:srgbClr val="FF99CC"/>
    <a:srgbClr val="FF7C80"/>
    <a:srgbClr val="AFDC7E"/>
    <a:srgbClr val="D9C1F1"/>
    <a:srgbClr val="BEF1F4"/>
    <a:srgbClr val="A4AEF6"/>
    <a:srgbClr val="B07BD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26" y="-1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explosion val="0"/>
          </c:dPt>
          <c:dLbls>
            <c:dLbl>
              <c:idx val="0"/>
              <c:layout>
                <c:manualLayout>
                  <c:x val="4.1806430446194309E-2"/>
                  <c:y val="-3.4737532808398973E-3"/>
                </c:manualLayout>
              </c:layout>
              <c:showVal val="1"/>
            </c:dLbl>
            <c:dLbl>
              <c:idx val="1"/>
              <c:layout>
                <c:manualLayout>
                  <c:x val="-4.4479440069991267E-3"/>
                  <c:y val="-6.9064829396325411E-2"/>
                </c:manualLayout>
              </c:layout>
              <c:showVal val="1"/>
            </c:dLbl>
            <c:dLbl>
              <c:idx val="2"/>
              <c:layout>
                <c:manualLayout>
                  <c:x val="4.3777777777777784E-2"/>
                  <c:y val="-1.704383202099739E-2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Безвозмездные поступления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0.53700000000000003</c:v>
                </c:pt>
                <c:pt idx="1">
                  <c:v>0.44500000000000006</c:v>
                </c:pt>
                <c:pt idx="2">
                  <c:v>1.8000000000000002E-2</c:v>
                </c:pt>
              </c:numCache>
            </c:numRef>
          </c:val>
        </c:ser>
      </c:pie3DChart>
    </c:plotArea>
    <c:legend>
      <c:legendPos val="l"/>
      <c:legendEntry>
        <c:idx val="0"/>
        <c:txPr>
          <a:bodyPr/>
          <a:lstStyle/>
          <a:p>
            <a:pPr>
              <a:defRPr sz="1300" b="1" i="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300" b="1" i="0" baseline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300" b="1" i="0" baseline="0"/>
            </a:pPr>
            <a:endParaRPr lang="ru-RU"/>
          </a:p>
        </c:txPr>
      </c:legendEntry>
      <c:layout>
        <c:manualLayout>
          <c:xMode val="edge"/>
          <c:yMode val="edge"/>
          <c:x val="0.16095550556180566"/>
          <c:y val="2.9783809918497051E-2"/>
          <c:w val="0.77195346675415588"/>
          <c:h val="0.17354170014462494"/>
        </c:manualLayout>
      </c:layout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22751322751322756"/>
          <c:y val="0.14228902491409373"/>
          <c:w val="0.68121693121692717"/>
          <c:h val="0.666019417475734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9.2593634129066269E-3"/>
                  <c:y val="-0.20609754028092328"/>
                </c:manualLayout>
              </c:layout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1640211640211642"/>
                  <c:y val="5.4638979024499067E-2"/>
                </c:manualLayout>
              </c:layout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5782620922384702"/>
                  <c:y val="0.10017180230079735"/>
                </c:manualLayout>
              </c:layout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1534381119026781"/>
                  <c:y val="-9.4672615719164396E-2"/>
                </c:manualLayout>
              </c:layout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8470920301628977E-2"/>
                  <c:y val="1.0210409260763987E-3"/>
                </c:manualLayout>
              </c:layout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11653064200308301"/>
                  <c:y val="-2.0653895545100723E-2"/>
                </c:manualLayout>
              </c:layout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9.4544431946007354E-2"/>
                  <c:y val="5.0278928726142244E-2"/>
                </c:manualLayout>
              </c:layout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7.6719680873224241E-2"/>
                  <c:y val="-7.897692271677037E-2"/>
                </c:manualLayout>
              </c:layout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3263446235887168E-2"/>
                  <c:y val="-0.19105124480799243"/>
                </c:manualLayout>
              </c:layout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8.8895086030912798E-2"/>
                  <c:y val="-5.4738322758198933E-2"/>
                </c:manualLayout>
              </c:layout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1.2898804316127242E-2"/>
                  <c:y val="-2.5271666284432892E-2"/>
                </c:manualLayout>
              </c:layout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CatName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Общегосударственные вопросы - 5054,7 тыс. рублей</c:v>
                </c:pt>
                <c:pt idx="1">
                  <c:v>Жилищно-коммунальное хозяйство - 1103,2 тыс. рублей</c:v>
                </c:pt>
                <c:pt idx="2">
                  <c:v>Национальная оборона - 83,3 тыс. рублей</c:v>
                </c:pt>
                <c:pt idx="3">
                  <c:v>Образование - 17,2 тыс. рублей</c:v>
                </c:pt>
                <c:pt idx="4">
                  <c:v>Культура и кинематография - 4245,5 тыс. рублей</c:v>
                </c:pt>
                <c:pt idx="5">
                  <c:v>Социальная политика - 128,0 тыс. рублей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5054.7</c:v>
                </c:pt>
                <c:pt idx="1">
                  <c:v>1103.2</c:v>
                </c:pt>
                <c:pt idx="2">
                  <c:v>83.3</c:v>
                </c:pt>
                <c:pt idx="3">
                  <c:v>17.2</c:v>
                </c:pt>
                <c:pt idx="4">
                  <c:v>4245.5</c:v>
                </c:pt>
                <c:pt idx="5">
                  <c:v>128</c:v>
                </c:pt>
              </c:numCache>
            </c:numRef>
          </c:val>
        </c:ser>
      </c:pie3DChart>
    </c:plotArea>
    <c:plotVisOnly val="1"/>
    <c:dispBlanksAs val="zero"/>
  </c:chart>
  <c:spPr>
    <a:noFill/>
    <a:ln>
      <a:noFill/>
    </a:ln>
  </c:sp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D9C1F1"/>
            </a:solidFill>
          </c:spPr>
          <c:dPt>
            <c:idx val="0"/>
            <c:spPr>
              <a:solidFill>
                <a:srgbClr val="FF7C80"/>
              </a:solidFill>
            </c:spPr>
          </c:dPt>
          <c:dPt>
            <c:idx val="1"/>
            <c:spPr>
              <a:solidFill>
                <a:srgbClr val="AFDC7E"/>
              </a:solidFill>
            </c:spPr>
          </c:dPt>
          <c:dLbls>
            <c:dLbl>
              <c:idx val="0"/>
              <c:layout>
                <c:manualLayout>
                  <c:x val="9.7144917953958052E-3"/>
                  <c:y val="-5.5671537926235401E-2"/>
                </c:manualLayout>
              </c:layout>
              <c:showVal val="1"/>
            </c:dLbl>
            <c:dLbl>
              <c:idx val="1"/>
              <c:layout>
                <c:manualLayout>
                  <c:x val="1.0178117048346057E-2"/>
                  <c:y val="-4.7320807237299929E-2"/>
                </c:manualLayout>
              </c:layout>
              <c:showVal val="1"/>
            </c:dLbl>
            <c:dLbl>
              <c:idx val="2"/>
              <c:layout>
                <c:manualLayout>
                  <c:x val="1.0600468834525523E-2"/>
                  <c:y val="-4.4537230340988464E-2"/>
                </c:manualLayout>
              </c:layout>
              <c:showVal val="1"/>
            </c:dLbl>
            <c:dLbl>
              <c:idx val="3"/>
              <c:layout>
                <c:manualLayout>
                  <c:x val="1.1182504858648433E-2"/>
                  <c:y val="-3.6186499652052888E-2"/>
                </c:manualLayout>
              </c:layout>
              <c:showVal val="1"/>
            </c:dLbl>
            <c:dLbl>
              <c:idx val="4"/>
              <c:layout>
                <c:manualLayout>
                  <c:x val="1.1450381679389441E-2"/>
                  <c:y val="-3.3402922755741145E-2"/>
                </c:manualLayout>
              </c:layout>
              <c:showVal val="1"/>
            </c:dLbl>
            <c:dLbl>
              <c:idx val="5"/>
              <c:layout>
                <c:manualLayout>
                  <c:x val="1.1450381679389351E-2"/>
                  <c:y val="-4.1753653444676513E-2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9963.2999999999975</c:v>
                </c:pt>
                <c:pt idx="1">
                  <c:v>10631.9</c:v>
                </c:pt>
              </c:numCache>
            </c:numRef>
          </c:val>
          <c:shape val="box"/>
        </c:ser>
        <c:shape val="cylinder"/>
        <c:axId val="137435776"/>
        <c:axId val="137586176"/>
        <c:axId val="0"/>
      </c:bar3DChart>
      <c:catAx>
        <c:axId val="13743577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7586176"/>
        <c:crosses val="autoZero"/>
        <c:auto val="1"/>
        <c:lblAlgn val="ctr"/>
        <c:lblOffset val="100"/>
      </c:catAx>
      <c:valAx>
        <c:axId val="137586176"/>
        <c:scaling>
          <c:orientation val="minMax"/>
          <c:max val="12000"/>
          <c:min val="1000"/>
        </c:scaling>
        <c:axPos val="l"/>
        <c:majorGridlines/>
        <c:numFmt formatCode="General" sourceLinked="1"/>
        <c:tickLblPos val="nextTo"/>
        <c:crossAx val="137435776"/>
        <c:crosses val="autoZero"/>
        <c:crossBetween val="between"/>
        <c:majorUnit val="1000"/>
      </c:valAx>
    </c:plotArea>
    <c:plotVisOnly val="1"/>
    <c:dispBlanksAs val="gap"/>
  </c:chart>
  <c:externalData r:id="rId1"/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1239821111694225"/>
          <c:y val="3.4932349323493261E-2"/>
          <c:w val="0.86944997134299673"/>
          <c:h val="0.87184937676148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1.1848836029317897E-2"/>
                  <c:y val="-2.122381381294129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4749878478973841E-2"/>
                  <c:y val="-4.413574686927970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0982954053033223E-2"/>
                  <c:y val="-4.09042043176338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1508543373163691E-3"/>
                  <c:y val="-3.66012919971720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9504956927439126E-3"/>
                  <c:y val="3.444034440344404E-2"/>
                </c:manualLayout>
              </c:layout>
              <c:showVal val="1"/>
            </c:dLbl>
            <c:dLbl>
              <c:idx val="5"/>
              <c:layout>
                <c:manualLayout>
                  <c:x val="1.0467504803345141E-2"/>
                  <c:y val="-3.9833028251542356E-2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4290.5</c:v>
                </c:pt>
                <c:pt idx="1">
                  <c:v>4122.1000000000004</c:v>
                </c:pt>
                <c:pt idx="2">
                  <c:v>3321.5</c:v>
                </c:pt>
                <c:pt idx="3">
                  <c:v>4039.9</c:v>
                </c:pt>
                <c:pt idx="4">
                  <c:v>2764.2</c:v>
                </c:pt>
                <c:pt idx="5">
                  <c:v>4250.1000000000004</c:v>
                </c:pt>
                <c:pt idx="6">
                  <c:v>4245.5</c:v>
                </c:pt>
              </c:numCache>
            </c:numRef>
          </c:val>
        </c:ser>
        <c:shape val="box"/>
        <c:axId val="138829184"/>
        <c:axId val="138839168"/>
        <c:axId val="0"/>
      </c:bar3DChart>
      <c:catAx>
        <c:axId val="13882918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8839168"/>
        <c:crosses val="autoZero"/>
        <c:auto val="1"/>
        <c:lblAlgn val="ctr"/>
        <c:lblOffset val="100"/>
      </c:catAx>
      <c:valAx>
        <c:axId val="138839168"/>
        <c:scaling>
          <c:orientation val="minMax"/>
          <c:max val="5000"/>
          <c:min val="100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8829184"/>
        <c:crosses val="autoZero"/>
        <c:crossBetween val="between"/>
        <c:majorUnit val="1000"/>
      </c:valAx>
    </c:plotArea>
    <c:plotVisOnly val="1"/>
    <c:dispBlanksAs val="gap"/>
  </c:chart>
  <c:spPr>
    <a:noFill/>
    <a:ln>
      <a:noFill/>
    </a:ln>
  </c:spPr>
  <c:externalData r:id="rId1"/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1"/>
            <c:spPr>
              <a:solidFill>
                <a:schemeClr val="accent4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spPr>
              <a:solidFill>
                <a:schemeClr val="accent4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spPr>
              <a:solidFill>
                <a:schemeClr val="accent4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spPr>
              <a:solidFill>
                <a:schemeClr val="accent4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spPr>
              <a:solidFill>
                <a:schemeClr val="accent4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9.7144917953958052E-3"/>
                  <c:y val="-5.5671537926235436E-2"/>
                </c:manualLayout>
              </c:layout>
              <c:showVal val="1"/>
            </c:dLbl>
            <c:dLbl>
              <c:idx val="1"/>
              <c:layout>
                <c:manualLayout>
                  <c:x val="1.0178117048346057E-2"/>
                  <c:y val="-4.7320807237299929E-2"/>
                </c:manualLayout>
              </c:layout>
              <c:showVal val="1"/>
            </c:dLbl>
            <c:dLbl>
              <c:idx val="2"/>
              <c:layout>
                <c:manualLayout>
                  <c:x val="1.0600468834525523E-2"/>
                  <c:y val="-4.4537230340988526E-2"/>
                </c:manualLayout>
              </c:layout>
              <c:showVal val="1"/>
            </c:dLbl>
            <c:dLbl>
              <c:idx val="3"/>
              <c:layout>
                <c:manualLayout>
                  <c:x val="1.1182504858648445E-2"/>
                  <c:y val="-3.6186499652052888E-2"/>
                </c:manualLayout>
              </c:layout>
              <c:showVal val="1"/>
            </c:dLbl>
            <c:dLbl>
              <c:idx val="4"/>
              <c:layout>
                <c:manualLayout>
                  <c:x val="1.1450381679389441E-2"/>
                  <c:y val="-3.3402922755741145E-2"/>
                </c:manualLayout>
              </c:layout>
              <c:showVal val="1"/>
            </c:dLbl>
            <c:dLbl>
              <c:idx val="5"/>
              <c:layout>
                <c:manualLayout>
                  <c:x val="3.1170603674540755E-3"/>
                  <c:y val="-3.3420384951880967E-2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rgbClr val="00B0F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141.5</c:v>
                </c:pt>
                <c:pt idx="1">
                  <c:v>84.3</c:v>
                </c:pt>
                <c:pt idx="2">
                  <c:v>75.099999999999994</c:v>
                </c:pt>
                <c:pt idx="3">
                  <c:v>107</c:v>
                </c:pt>
                <c:pt idx="4">
                  <c:v>72.900000000000006</c:v>
                </c:pt>
                <c:pt idx="5">
                  <c:v>215</c:v>
                </c:pt>
                <c:pt idx="6">
                  <c:v>128</c:v>
                </c:pt>
              </c:numCache>
            </c:numRef>
          </c:val>
        </c:ser>
        <c:overlap val="100"/>
        <c:axId val="138914816"/>
        <c:axId val="138924800"/>
      </c:barChart>
      <c:catAx>
        <c:axId val="13891481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8924800"/>
        <c:crosses val="autoZero"/>
        <c:auto val="1"/>
        <c:lblAlgn val="ctr"/>
        <c:lblOffset val="100"/>
      </c:catAx>
      <c:valAx>
        <c:axId val="138924800"/>
        <c:scaling>
          <c:orientation val="minMax"/>
          <c:max val="220"/>
          <c:min val="50"/>
        </c:scaling>
        <c:axPos val="l"/>
        <c:majorGridlines/>
        <c:numFmt formatCode="General" sourceLinked="1"/>
        <c:tickLblPos val="nextTo"/>
        <c:crossAx val="138914816"/>
        <c:crosses val="autoZero"/>
        <c:crossBetween val="between"/>
        <c:majorUnit val="50"/>
      </c:valAx>
    </c:plotArea>
    <c:plotVisOnly val="1"/>
    <c:dispBlanksAs val="gap"/>
  </c:chart>
  <c:externalData r:id="rId1"/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7.9379950109745814E-2"/>
          <c:y val="0.12280387661286499"/>
          <c:w val="0.78211830218168099"/>
          <c:h val="0.8132107926778147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2"/>
          <c:dLbls>
            <c:dLbl>
              <c:idx val="0"/>
              <c:layout>
                <c:manualLayout>
                  <c:x val="-0.29007892602822272"/>
                  <c:y val="-4.8787444525763835E-2"/>
                </c:manualLayout>
              </c:layout>
              <c:showVal val="1"/>
            </c:dLbl>
            <c:dLbl>
              <c:idx val="1"/>
              <c:layout>
                <c:manualLayout>
                  <c:x val="0.12653288659957154"/>
                  <c:y val="8.3207685561370065E-2"/>
                </c:manualLayout>
              </c:layout>
              <c:showVal val="1"/>
            </c:dLbl>
            <c:showVal val="1"/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0.41099999999999998</c:v>
                </c:pt>
                <c:pt idx="1">
                  <c:v>0.58899999999999997</c:v>
                </c:pt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5.6231773111694375E-2"/>
          <c:y val="0.24405987295066378"/>
          <c:w val="0.69878499562554763"/>
          <c:h val="0.7266166457453677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2"/>
          <c:dLbls>
            <c:dLbl>
              <c:idx val="0"/>
              <c:layout>
                <c:manualLayout>
                  <c:x val="7.2516282686886424E-2"/>
                  <c:y val="7.043059834911952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Дотации</a:t>
                    </a:r>
                    <a:r>
                      <a:rPr lang="ru-RU" dirty="0"/>
                      <a:t>
4989,7
</a:t>
                    </a:r>
                    <a:r>
                      <a:rPr lang="ru-RU" dirty="0" smtClean="0"/>
                      <a:t>84,7%</a:t>
                    </a:r>
                    <a:endParaRPr lang="ru-RU" dirty="0"/>
                  </a:p>
                </c:rich>
              </c:tx>
              <c:showLegendKey val="1"/>
              <c:showVal val="1"/>
              <c:showCatName val="1"/>
              <c:showPercent val="1"/>
              <c:separator>
</c:separator>
            </c:dLbl>
            <c:dLbl>
              <c:idx val="1"/>
              <c:layout>
                <c:manualLayout>
                  <c:x val="0"/>
                  <c:y val="-7.621267450264371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Субвенции</a:t>
                    </a:r>
                    <a:r>
                      <a:rPr lang="ru-RU" dirty="0"/>
                      <a:t>
83,5
</a:t>
                    </a:r>
                    <a:r>
                      <a:rPr lang="ru-RU" dirty="0" smtClean="0"/>
                      <a:t>1,4%</a:t>
                    </a:r>
                    <a:endParaRPr lang="ru-RU" dirty="0"/>
                  </a:p>
                </c:rich>
              </c:tx>
              <c:showLegendKey val="1"/>
              <c:showVal val="1"/>
              <c:showCatName val="1"/>
              <c:showPercent val="1"/>
              <c:separator>
</c:separator>
            </c:dLbl>
            <c:dLbl>
              <c:idx val="2"/>
              <c:layout>
                <c:manualLayout>
                  <c:x val="9.5679012345679063E-2"/>
                  <c:y val="-0.1824959108372324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Иные </a:t>
                    </a:r>
                    <a:r>
                      <a:rPr lang="ru-RU" dirty="0"/>
                      <a:t>МБТ
818,1
</a:t>
                    </a:r>
                    <a:r>
                      <a:rPr lang="ru-RU" dirty="0" smtClean="0"/>
                      <a:t>13,9%</a:t>
                    </a:r>
                    <a:endParaRPr lang="ru-RU" dirty="0"/>
                  </a:p>
                </c:rich>
              </c:tx>
              <c:showLegendKey val="1"/>
              <c:showVal val="1"/>
              <c:showCatName val="1"/>
              <c:showPercent val="1"/>
              <c:separator>
</c:separator>
            </c:dLbl>
            <c:dLbl>
              <c:idx val="3"/>
              <c:layout>
                <c:manualLayout>
                  <c:x val="4.0840381063478174E-4"/>
                  <c:y val="-0.10535433070866139"/>
                </c:manualLayout>
              </c:layout>
              <c:showLegendKey val="1"/>
              <c:showVal val="1"/>
              <c:showCatName val="1"/>
              <c:showPercent val="1"/>
              <c:separator>
</c:separator>
            </c:dLbl>
            <c:dLbl>
              <c:idx val="4"/>
              <c:layout>
                <c:manualLayout>
                  <c:x val="0.15384915427238308"/>
                  <c:y val="-5.5555555555555455E-2"/>
                </c:manualLayout>
              </c:layout>
              <c:showLegendKey val="1"/>
              <c:showVal val="1"/>
              <c:showCatName val="1"/>
              <c:showPercent val="1"/>
              <c:separator>
</c:separator>
            </c:dLbl>
            <c:numFmt formatCode="0%" sourceLinked="0"/>
            <c:showLegendKey val="1"/>
            <c:showVal val="1"/>
            <c:showCatName val="1"/>
            <c:showPercent val="1"/>
            <c:separator>
</c:separator>
            <c:showLeaderLines val="1"/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Субвенции</c:v>
                </c:pt>
                <c:pt idx="2">
                  <c:v>Иные МБТ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4989.7</c:v>
                </c:pt>
                <c:pt idx="1">
                  <c:v>83.5</c:v>
                </c:pt>
                <c:pt idx="2">
                  <c:v>818.1</c:v>
                </c:pt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Туриловского сельского поселения Миллеровского района</c:v>
                </c:pt>
              </c:strCache>
            </c:strRef>
          </c:tx>
          <c:dLbls>
            <c:dLbl>
              <c:idx val="0"/>
              <c:layout>
                <c:manualLayout>
                  <c:x val="2.1377673208599395E-2"/>
                  <c:y val="5.3444183021498469E-3"/>
                </c:manualLayout>
              </c:layout>
              <c:showVal val="1"/>
            </c:dLbl>
            <c:dLbl>
              <c:idx val="4"/>
              <c:layout>
                <c:manualLayout>
                  <c:x val="1.7814727673832822E-3"/>
                  <c:y val="-2.1377673208599395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solidFill>
                      <a:srgbClr val="FF3399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11902.2</c:v>
                </c:pt>
                <c:pt idx="1">
                  <c:v>10016.6</c:v>
                </c:pt>
                <c:pt idx="2">
                  <c:v>8646.4</c:v>
                </c:pt>
                <c:pt idx="3">
                  <c:v>10803</c:v>
                </c:pt>
                <c:pt idx="4">
                  <c:v>7652.5</c:v>
                </c:pt>
                <c:pt idx="5">
                  <c:v>10237.799999999997</c:v>
                </c:pt>
                <c:pt idx="6">
                  <c:v>10974.8</c:v>
                </c:pt>
              </c:numCache>
            </c:numRef>
          </c:val>
        </c:ser>
        <c:axId val="104957056"/>
        <c:axId val="104958592"/>
      </c:barChart>
      <c:catAx>
        <c:axId val="104957056"/>
        <c:scaling>
          <c:orientation val="minMax"/>
        </c:scaling>
        <c:axPos val="b"/>
        <c:numFmt formatCode="General" sourceLinked="1"/>
        <c:tickLblPos val="nextTo"/>
        <c:crossAx val="104958592"/>
        <c:crosses val="autoZero"/>
        <c:auto val="1"/>
        <c:lblAlgn val="ctr"/>
        <c:lblOffset val="100"/>
      </c:catAx>
      <c:valAx>
        <c:axId val="104958592"/>
        <c:scaling>
          <c:orientation val="minMax"/>
        </c:scaling>
        <c:axPos val="l"/>
        <c:majorGridlines/>
        <c:numFmt formatCode="General" sourceLinked="1"/>
        <c:tickLblPos val="nextTo"/>
        <c:crossAx val="104957056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9"/>
  <c:chart>
    <c:view3D>
      <c:rotX val="10"/>
      <c:rotY val="10"/>
      <c:depthPercent val="130"/>
      <c:perspective val="0"/>
    </c:view3D>
    <c:floor>
      <c:spPr>
        <a:noFill/>
      </c:spPr>
    </c:floor>
    <c:sideWall>
      <c:spPr>
        <a:noFill/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4059492563418215E-6"/>
          <c:y val="0"/>
          <c:w val="0.80689905949256413"/>
          <c:h val="0.88665510990677554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 - 53,7%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83000"/>
                    <a:satMod val="100000"/>
                    <a:lumMod val="100000"/>
                  </a:schemeClr>
                </a:gs>
                <a:gs pos="100000">
                  <a:schemeClr val="accent2">
                    <a:tint val="61000"/>
                    <a:satMod val="150000"/>
                    <a:lumMod val="100000"/>
                  </a:schemeClr>
                </a:gs>
              </a:gsLst>
              <a:path path="circle">
                <a:fillToRect l="100000" t="100000" r="100000" b="100000"/>
              </a:path>
            </a:gradFill>
            <a:ln w="9525" cap="flat" cmpd="sng" algn="ctr">
              <a:solidFill>
                <a:schemeClr val="accent2"/>
              </a:solidFill>
              <a:prstDash val="solid"/>
            </a:ln>
            <a:effectLst/>
          </c:spPr>
          <c:dLbls>
            <c:dLbl>
              <c:idx val="0"/>
              <c:layout>
                <c:manualLayout>
                  <c:x val="1.3888888888888907E-2"/>
                  <c:y val="-4.5590795685029484E-3"/>
                </c:manualLayout>
              </c:layout>
              <c:showVal val="1"/>
            </c:dLbl>
            <c:dLbl>
              <c:idx val="1"/>
              <c:layout>
                <c:manualLayout>
                  <c:x val="6.944444444444451E-3"/>
                  <c:y val="4.5590795685028634E-3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Лист1!$A$2:$A$3</c:f>
              <c:numCache>
                <c:formatCode>#,##0.0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4880</c:v>
                </c:pt>
                <c:pt idx="1">
                  <c:v>5891.3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321-4D9F-A93E-2ABBC9902B6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и неналоговые доходы - 46,3%</c:v>
                </c:pt>
              </c:strCache>
            </c:strRef>
          </c:tx>
          <c:spPr>
            <a:gradFill rotWithShape="1">
              <a:gsLst>
                <a:gs pos="0">
                  <a:srgbClr val="2683C6">
                    <a:lumMod val="75000"/>
                  </a:srgbClr>
                </a:gs>
                <a:gs pos="98000">
                  <a:srgbClr val="1CADE4">
                    <a:lumMod val="40000"/>
                    <a:lumOff val="60000"/>
                  </a:srgbClr>
                </a:gs>
              </a:gsLst>
              <a:path path="circle">
                <a:fillToRect l="100000" t="100000" r="100000" b="100000"/>
              </a:path>
            </a:gradFill>
            <a:ln w="9525" cap="flat" cmpd="sng" algn="ctr">
              <a:solidFill>
                <a:schemeClr val="dk1"/>
              </a:solidFill>
              <a:prstDash val="solid"/>
            </a:ln>
            <a:effectLst>
              <a:outerShdw blurRad="50800" dist="12700" dir="5400000" algn="ctr" rotWithShape="0">
                <a:srgbClr val="000000">
                  <a:alpha val="50000"/>
                </a:srgbClr>
              </a:outerShdw>
            </a:effectLst>
          </c:spPr>
          <c:dLbls>
            <c:dLbl>
              <c:idx val="1"/>
              <c:layout>
                <c:manualLayout>
                  <c:x val="1.8055555555555561E-2"/>
                  <c:y val="6.838619352754303E-3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Лист1!$A$2:$A$3</c:f>
              <c:numCache>
                <c:formatCode>#,##0.0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5357.8</c:v>
                </c:pt>
                <c:pt idx="1">
                  <c:v>5083.5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321-4D9F-A93E-2ABBC9902B60}"/>
            </c:ext>
          </c:extLst>
        </c:ser>
        <c:dLbls>
          <c:showVal val="1"/>
        </c:dLbls>
        <c:shape val="cylinder"/>
        <c:axId val="104866176"/>
        <c:axId val="104867712"/>
        <c:axId val="0"/>
      </c:bar3DChart>
      <c:catAx>
        <c:axId val="104866176"/>
        <c:scaling>
          <c:orientation val="minMax"/>
        </c:scaling>
        <c:axPos val="b"/>
        <c:numFmt formatCode="General" sourceLinked="0"/>
        <c:tickLblPos val="nextTo"/>
        <c:crossAx val="104867712"/>
        <c:crosses val="autoZero"/>
        <c:auto val="1"/>
        <c:lblAlgn val="ctr"/>
        <c:lblOffset val="100"/>
      </c:catAx>
      <c:valAx>
        <c:axId val="104867712"/>
        <c:scaling>
          <c:orientation val="minMax"/>
        </c:scaling>
        <c:delete val="1"/>
        <c:axPos val="l"/>
        <c:numFmt formatCode="#,##0.0" sourceLinked="1"/>
        <c:tickLblPos val="none"/>
        <c:crossAx val="104866176"/>
        <c:crosses val="autoZero"/>
        <c:crossBetween val="between"/>
      </c:valAx>
      <c:spPr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400">
                <a:latin typeface="Trebuchet MS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>
                <a:latin typeface="Trebuchet MS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8055066710411195"/>
          <c:y val="0.50519681223412916"/>
          <c:w val="0.17326695100612444"/>
          <c:h val="0.44654421510379999"/>
        </c:manualLayout>
      </c:layout>
    </c:legend>
    <c:plotVisOnly val="1"/>
    <c:dispBlanksAs val="gap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path path="circle">
                <a:fillToRect l="50000" t="50000" r="50000" b="50000"/>
              </a:path>
            </a:gradFill>
          </c:spPr>
          <c:dLbls>
            <c:dLbl>
              <c:idx val="0"/>
              <c:layout>
                <c:manualLayout>
                  <c:x val="-1.3427324605572285E-3"/>
                  <c:y val="0.52905811623246501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3709298422289367E-3"/>
                  <c:y val="0.47294589178356716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3991272239006777E-3"/>
                  <c:y val="0.6199064796259186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3426267335918407E-3"/>
                  <c:y val="0.4622578490313952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8.0563947633434246E-3"/>
                  <c:y val="0.41950546762816981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5.3709298422289393E-3"/>
                  <c:y val="0.61456224785529057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4.0281973816717123E-3"/>
                  <c:y val="0.61456245824983302"/>
                </c:manualLayout>
              </c:layout>
              <c:showVal val="1"/>
            </c:dLbl>
            <c:dLbl>
              <c:idx val="7"/>
              <c:layout>
                <c:manualLayout>
                  <c:x val="4.0281973816717123E-3"/>
                  <c:y val="0.6199064796259186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 baseline="0">
                    <a:solidFill>
                      <a:srgbClr val="A827AB"/>
                    </a:solidFill>
                    <a:latin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5357.8</c:v>
                </c:pt>
                <c:pt idx="1">
                  <c:v>5083.5</c:v>
                </c:pt>
              </c:numCache>
            </c:numRef>
          </c:val>
        </c:ser>
        <c:shape val="box"/>
        <c:axId val="106932096"/>
        <c:axId val="106933632"/>
        <c:axId val="0"/>
      </c:bar3DChart>
      <c:catAx>
        <c:axId val="10693209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6933632"/>
        <c:crosses val="autoZero"/>
        <c:auto val="1"/>
        <c:lblAlgn val="ctr"/>
        <c:lblOffset val="100"/>
      </c:catAx>
      <c:valAx>
        <c:axId val="106933632"/>
        <c:scaling>
          <c:orientation val="minMax"/>
          <c:max val="6000"/>
          <c:min val="100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106932096"/>
        <c:crosses val="autoZero"/>
        <c:crossBetween val="between"/>
        <c:minorUnit val="1000"/>
      </c:valAx>
    </c:plotArea>
    <c:plotVisOnly val="1"/>
    <c:dispBlanksAs val="gap"/>
  </c:chart>
  <c:spPr>
    <a:noFill/>
    <a:ln>
      <a:noFill/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6.8536013452415584E-2"/>
          <c:y val="0.10086647679678347"/>
          <c:w val="0.41716955173298331"/>
          <c:h val="0.8991335232032164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explosion val="25"/>
          <c:dLbls>
            <c:dLbl>
              <c:idx val="0"/>
              <c:layout>
                <c:manualLayout>
                  <c:x val="-4.7740527991750334E-3"/>
                  <c:y val="0.10786262355503451"/>
                </c:manualLayout>
              </c:layout>
              <c:showVal val="1"/>
            </c:dLbl>
            <c:dLbl>
              <c:idx val="1"/>
              <c:layout>
                <c:manualLayout>
                  <c:x val="-1.5023176397126097E-2"/>
                  <c:y val="-1.4663762774334059E-2"/>
                </c:manualLayout>
              </c:layout>
              <c:showVal val="1"/>
            </c:dLbl>
            <c:dLbl>
              <c:idx val="2"/>
              <c:layout>
                <c:manualLayout>
                  <c:x val="-2.1987133148336714E-3"/>
                  <c:y val="-1.267437315016474E-3"/>
                </c:manualLayout>
              </c:layout>
              <c:showVal val="1"/>
            </c:dLbl>
            <c:dLbl>
              <c:idx val="3"/>
              <c:layout>
                <c:manualLayout>
                  <c:x val="-1.7503478402810829E-2"/>
                  <c:y val="-2.463931927863861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7.0496666692577087E-3"/>
                  <c:y val="-2.85151553636440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4460413573673479E-2"/>
                  <c:y val="-4.8902217010107836E-2"/>
                </c:manualLayout>
              </c:layout>
              <c:showVal val="1"/>
            </c:dLbl>
            <c:dLbl>
              <c:idx val="6"/>
              <c:layout>
                <c:manualLayout>
                  <c:x val="4.8344953919259602E-2"/>
                  <c:y val="-3.1914893617021281E-2"/>
                </c:manualLayout>
              </c:layout>
              <c:showVal val="1"/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Налог на доходы физических лиц - 12,7%</c:v>
                </c:pt>
                <c:pt idx="1">
                  <c:v>Налог на имущество физических лиц - 0,6%</c:v>
                </c:pt>
                <c:pt idx="2">
                  <c:v>Налоги на совокупный доход - 14,3%</c:v>
                </c:pt>
                <c:pt idx="3">
                  <c:v>Земельный налог - 68,3%</c:v>
                </c:pt>
                <c:pt idx="4">
                  <c:v>Доходы от использования имущества находящегося в государственной и муниципальной собственности - 3,7%</c:v>
                </c:pt>
                <c:pt idx="5">
                  <c:v>Госпошлина - 0,2%</c:v>
                </c:pt>
                <c:pt idx="6">
                  <c:v>Остальные доходы - 0,2%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646.4</c:v>
                </c:pt>
                <c:pt idx="1">
                  <c:v>29.5</c:v>
                </c:pt>
                <c:pt idx="2">
                  <c:v>728.7</c:v>
                </c:pt>
                <c:pt idx="3">
                  <c:v>3468.2</c:v>
                </c:pt>
                <c:pt idx="4">
                  <c:v>190.3</c:v>
                </c:pt>
                <c:pt idx="5">
                  <c:v>8.7000000000000011</c:v>
                </c:pt>
                <c:pt idx="6">
                  <c:v>11.7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56813487652642103"/>
          <c:y val="4.3358521717043533E-2"/>
          <c:w val="0.42396778882403002"/>
          <c:h val="0.91328274489881955"/>
        </c:manualLayout>
      </c:layout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5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>
              <a:gsLst>
                <a:gs pos="0">
                  <a:srgbClr val="FF7C80"/>
                </a:gs>
                <a:gs pos="50000">
                  <a:srgbClr val="C0504D">
                    <a:lumMod val="40000"/>
                    <a:lumOff val="60000"/>
                  </a:srgbClr>
                </a:gs>
                <a:gs pos="100000">
                  <a:schemeClr val="bg1"/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Lbls>
            <c:dLbl>
              <c:idx val="0"/>
              <c:layout>
                <c:manualLayout>
                  <c:x val="2.692307964093274E-2"/>
                  <c:y val="-0.29661521576931638"/>
                </c:manualLayout>
              </c:layout>
              <c:showVal val="1"/>
            </c:dLbl>
            <c:dLbl>
              <c:idx val="1"/>
              <c:layout>
                <c:manualLayout>
                  <c:x val="2.3076925406513873E-2"/>
                  <c:y val="-0.37945390986281019"/>
                </c:manualLayout>
              </c:layout>
              <c:showVal val="1"/>
            </c:dLbl>
            <c:dLbl>
              <c:idx val="2"/>
              <c:layout>
                <c:manualLayout>
                  <c:x val="2.8205131052405751E-2"/>
                  <c:y val="-0.42488125502091362"/>
                </c:manualLayout>
              </c:layout>
              <c:showVal val="1"/>
            </c:dLbl>
            <c:showVal val="1"/>
          </c:dLbls>
          <c:cat>
            <c:strRef>
              <c:f>Лист1!$A$2:$A$3</c:f>
              <c:strCache>
                <c:ptCount val="2"/>
                <c:pt idx="0">
                  <c:v>Факт 2018</c:v>
                </c:pt>
                <c:pt idx="1">
                  <c:v>Факт 2019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13.6</c:v>
                </c:pt>
                <c:pt idx="1">
                  <c:v>8.6999999999999993</c:v>
                </c:pt>
              </c:numCache>
            </c:numRef>
          </c:val>
        </c:ser>
        <c:gapWidth val="52"/>
        <c:shape val="cylinder"/>
        <c:axId val="111734784"/>
        <c:axId val="111736320"/>
        <c:axId val="0"/>
      </c:bar3DChart>
      <c:catAx>
        <c:axId val="111734784"/>
        <c:scaling>
          <c:orientation val="minMax"/>
        </c:scaling>
        <c:axPos val="b"/>
        <c:numFmt formatCode="General" sourceLinked="1"/>
        <c:tickLblPos val="nextTo"/>
        <c:crossAx val="111736320"/>
        <c:crosses val="autoZero"/>
        <c:auto val="1"/>
        <c:lblAlgn val="ctr"/>
        <c:lblOffset val="100"/>
      </c:catAx>
      <c:valAx>
        <c:axId val="111736320"/>
        <c:scaling>
          <c:orientation val="minMax"/>
          <c:max val="14"/>
          <c:min val="1"/>
        </c:scaling>
        <c:axPos val="l"/>
        <c:majorGridlines/>
        <c:numFmt formatCode="General" sourceLinked="1"/>
        <c:tickLblPos val="nextTo"/>
        <c:crossAx val="111734784"/>
        <c:crosses val="autoZero"/>
        <c:crossBetween val="between"/>
        <c:majorUnit val="1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D9FED"/>
            </a:solidFill>
            <a:scene3d>
              <a:camera prst="orthographicFront"/>
              <a:lightRig rig="threePt" dir="t"/>
            </a:scene3d>
            <a:sp3d>
              <a:bevelT w="139700" h="139700" prst="divot"/>
            </a:sp3d>
          </c:spPr>
          <c:dLbls>
            <c:showVal val="1"/>
          </c:dLbls>
          <c:cat>
            <c:strRef>
              <c:f>Лист1!$A$2:$A$4</c:f>
              <c:strCache>
                <c:ptCount val="2"/>
                <c:pt idx="0">
                  <c:v>Факт 2018</c:v>
                </c:pt>
                <c:pt idx="1">
                  <c:v>Факт 2019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165</c:v>
                </c:pt>
                <c:pt idx="1">
                  <c:v>190.3</c:v>
                </c:pt>
              </c:numCache>
            </c:numRef>
          </c:val>
        </c:ser>
        <c:gapWidth val="43"/>
        <c:overlap val="100"/>
        <c:axId val="125640704"/>
        <c:axId val="125642240"/>
      </c:barChart>
      <c:catAx>
        <c:axId val="125640704"/>
        <c:scaling>
          <c:orientation val="minMax"/>
        </c:scaling>
        <c:axPos val="l"/>
        <c:tickLblPos val="nextTo"/>
        <c:crossAx val="125642240"/>
        <c:crosses val="autoZero"/>
        <c:auto val="1"/>
        <c:lblAlgn val="ctr"/>
        <c:lblOffset val="100"/>
      </c:catAx>
      <c:valAx>
        <c:axId val="125642240"/>
        <c:scaling>
          <c:orientation val="minMax"/>
          <c:max val="200"/>
          <c:min val="50"/>
        </c:scaling>
        <c:axPos val="b"/>
        <c:majorGridlines/>
        <c:numFmt formatCode="General" sourceLinked="1"/>
        <c:tickLblPos val="nextTo"/>
        <c:crossAx val="125640704"/>
        <c:crosses val="autoZero"/>
        <c:crossBetween val="between"/>
        <c:majorUnit val="5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Субвенции</c:v>
                </c:pt>
                <c:pt idx="1">
                  <c:v>Дотации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83.5</c:v>
                </c:pt>
                <c:pt idx="1">
                  <c:v>4963.2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cat>
            <c:strRef>
              <c:f>Лист1!$A$2:$A$4</c:f>
              <c:strCache>
                <c:ptCount val="3"/>
                <c:pt idx="0">
                  <c:v>Субвенции</c:v>
                </c:pt>
                <c:pt idx="1">
                  <c:v>Дотации</c:v>
                </c:pt>
                <c:pt idx="2">
                  <c:v>Иные межбюджетные трансферты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83.5</c:v>
                </c:pt>
                <c:pt idx="1">
                  <c:v>4989.7</c:v>
                </c:pt>
                <c:pt idx="2">
                  <c:v>818.1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4893436367994328"/>
          <c:y val="0.27817222235360084"/>
          <c:w val="0.33493118083040363"/>
          <c:h val="0.68911754927504565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E4477F-95A7-4AE4-8CDC-8B554567157A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11B7EB67-4F80-40C2-A17E-141DBBADCB46}">
      <dgm:prSet phldrT="[Текст]"/>
      <dgm:spPr/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Положений послания Президента РФ Федеральному </a:t>
          </a:r>
          <a:r>
            <a:rPr lang="ru-RU" dirty="0" smtClean="0">
              <a:solidFill>
                <a:srgbClr val="C00000"/>
              </a:solidFill>
            </a:rPr>
            <a:t>Собранию </a:t>
          </a:r>
          <a:r>
            <a:rPr lang="ru-RU" dirty="0" smtClean="0">
              <a:solidFill>
                <a:srgbClr val="C00000"/>
              </a:solidFill>
            </a:rPr>
            <a:t>РФ, определяющих бюджетную политику в РФ</a:t>
          </a:r>
          <a:endParaRPr lang="ru-RU" dirty="0">
            <a:solidFill>
              <a:srgbClr val="C00000"/>
            </a:solidFill>
          </a:endParaRPr>
        </a:p>
      </dgm:t>
    </dgm:pt>
    <dgm:pt modelId="{5FD98A78-6D30-41CC-875E-80EF33D2CBF5}" type="parTrans" cxnId="{E782BB8C-2B82-49C8-A5C8-1CCD03C319DA}">
      <dgm:prSet/>
      <dgm:spPr/>
      <dgm:t>
        <a:bodyPr/>
        <a:lstStyle/>
        <a:p>
          <a:endParaRPr lang="ru-RU"/>
        </a:p>
      </dgm:t>
    </dgm:pt>
    <dgm:pt modelId="{8DE74851-C4B1-492C-93CB-D734A8AF9D12}" type="sibTrans" cxnId="{E782BB8C-2B82-49C8-A5C8-1CCD03C319DA}">
      <dgm:prSet/>
      <dgm:spPr/>
      <dgm:t>
        <a:bodyPr/>
        <a:lstStyle/>
        <a:p>
          <a:endParaRPr lang="ru-RU"/>
        </a:p>
      </dgm:t>
    </dgm:pt>
    <dgm:pt modelId="{36D7A63F-DDE4-4299-88E9-9C3065BF9BB0}">
      <dgm:prSet phldrT="[Текст]"/>
      <dgm:spPr/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Основных направлений бюджетной и налоговой политики Туриловского сельского поселения</a:t>
          </a:r>
          <a:endParaRPr lang="ru-RU" dirty="0">
            <a:solidFill>
              <a:srgbClr val="C00000"/>
            </a:solidFill>
          </a:endParaRPr>
        </a:p>
      </dgm:t>
    </dgm:pt>
    <dgm:pt modelId="{BEA2958E-99F8-40A0-B61B-E5706DA9C7B4}" type="parTrans" cxnId="{91C807DD-34C1-4AE4-A3AC-882B10890F00}">
      <dgm:prSet/>
      <dgm:spPr/>
      <dgm:t>
        <a:bodyPr/>
        <a:lstStyle/>
        <a:p>
          <a:endParaRPr lang="ru-RU"/>
        </a:p>
      </dgm:t>
    </dgm:pt>
    <dgm:pt modelId="{25B978BE-A714-41FF-A7F0-BF65485C1644}" type="sibTrans" cxnId="{91C807DD-34C1-4AE4-A3AC-882B10890F00}">
      <dgm:prSet/>
      <dgm:spPr/>
      <dgm:t>
        <a:bodyPr/>
        <a:lstStyle/>
        <a:p>
          <a:endParaRPr lang="ru-RU"/>
        </a:p>
      </dgm:t>
    </dgm:pt>
    <dgm:pt modelId="{E6443688-4910-47D8-8D30-B58BEC477A05}">
      <dgm:prSet/>
      <dgm:spPr/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  </a:t>
          </a:r>
          <a:r>
            <a:rPr lang="ru-RU" dirty="0" smtClean="0">
              <a:solidFill>
                <a:srgbClr val="C00000"/>
              </a:solidFill>
            </a:rPr>
            <a:t> </a:t>
          </a:r>
          <a:r>
            <a:rPr lang="ru-RU" dirty="0" smtClean="0">
              <a:solidFill>
                <a:srgbClr val="C00000"/>
              </a:solidFill>
            </a:rPr>
            <a:t>«Майских»       </a:t>
          </a:r>
          <a:r>
            <a:rPr lang="ru-RU" dirty="0" smtClean="0">
              <a:solidFill>
                <a:srgbClr val="C00000"/>
              </a:solidFill>
            </a:rPr>
            <a:t>       </a:t>
          </a:r>
          <a:r>
            <a:rPr lang="ru-RU" dirty="0" smtClean="0">
              <a:solidFill>
                <a:srgbClr val="C00000"/>
              </a:solidFill>
            </a:rPr>
            <a:t>указов          </a:t>
          </a:r>
          <a:r>
            <a:rPr lang="ru-RU" dirty="0" smtClean="0">
              <a:solidFill>
                <a:srgbClr val="C00000"/>
              </a:solidFill>
            </a:rPr>
            <a:t>      </a:t>
          </a:r>
          <a:r>
            <a:rPr lang="ru-RU" dirty="0" smtClean="0">
              <a:solidFill>
                <a:srgbClr val="C00000"/>
              </a:solidFill>
            </a:rPr>
            <a:t>Президента РФ </a:t>
          </a:r>
          <a:endParaRPr lang="ru-RU" dirty="0"/>
        </a:p>
      </dgm:t>
    </dgm:pt>
    <dgm:pt modelId="{F29D5ED1-F28F-462E-BBCF-911437B236C6}" type="parTrans" cxnId="{E91DB2AD-7636-4061-B265-C21D84B47BA2}">
      <dgm:prSet/>
      <dgm:spPr/>
      <dgm:t>
        <a:bodyPr/>
        <a:lstStyle/>
        <a:p>
          <a:endParaRPr lang="ru-RU"/>
        </a:p>
      </dgm:t>
    </dgm:pt>
    <dgm:pt modelId="{A3BA4297-8185-4256-A31C-E32A9042FBE3}" type="sibTrans" cxnId="{E91DB2AD-7636-4061-B265-C21D84B47BA2}">
      <dgm:prSet/>
      <dgm:spPr/>
      <dgm:t>
        <a:bodyPr/>
        <a:lstStyle/>
        <a:p>
          <a:endParaRPr lang="ru-RU"/>
        </a:p>
      </dgm:t>
    </dgm:pt>
    <dgm:pt modelId="{D31C0333-99D6-431D-BB5A-1F8B8429DE13}" type="pres">
      <dgm:prSet presAssocID="{6BE4477F-95A7-4AE4-8CDC-8B554567157A}" presName="Name0" presStyleCnt="0">
        <dgm:presLayoutVars>
          <dgm:dir/>
          <dgm:animLvl val="lvl"/>
          <dgm:resizeHandles val="exact"/>
        </dgm:presLayoutVars>
      </dgm:prSet>
      <dgm:spPr/>
    </dgm:pt>
    <dgm:pt modelId="{B7CFF4A4-9DEC-44E3-AD83-AEED5F1A112F}" type="pres">
      <dgm:prSet presAssocID="{E6443688-4910-47D8-8D30-B58BEC477A05}" presName="Name8" presStyleCnt="0"/>
      <dgm:spPr/>
    </dgm:pt>
    <dgm:pt modelId="{5EF5B624-4917-4D50-9F35-B6938A828730}" type="pres">
      <dgm:prSet presAssocID="{E6443688-4910-47D8-8D30-B58BEC477A05}" presName="level" presStyleLbl="node1" presStyleIdx="0" presStyleCnt="3" custScaleY="8142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F92B16-A2F7-4B2F-9693-F889DD3DEE19}" type="pres">
      <dgm:prSet presAssocID="{E6443688-4910-47D8-8D30-B58BEC477A0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39A54D-F0ED-4CBD-828D-4FCB4A24424B}" type="pres">
      <dgm:prSet presAssocID="{11B7EB67-4F80-40C2-A17E-141DBBADCB46}" presName="Name8" presStyleCnt="0"/>
      <dgm:spPr/>
    </dgm:pt>
    <dgm:pt modelId="{570EDD43-E19C-4136-8A00-DE28F95CACDD}" type="pres">
      <dgm:prSet presAssocID="{11B7EB67-4F80-40C2-A17E-141DBBADCB46}" presName="level" presStyleLbl="node1" presStyleIdx="1" presStyleCnt="3" custScaleY="7492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D313D2-1E39-4881-AC68-DE697688166B}" type="pres">
      <dgm:prSet presAssocID="{11B7EB67-4F80-40C2-A17E-141DBBADCB4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691B83-6758-4473-A638-29577DBD3995}" type="pres">
      <dgm:prSet presAssocID="{36D7A63F-DDE4-4299-88E9-9C3065BF9BB0}" presName="Name8" presStyleCnt="0"/>
      <dgm:spPr/>
    </dgm:pt>
    <dgm:pt modelId="{92180913-E048-41F0-B0D8-8DF12A556635}" type="pres">
      <dgm:prSet presAssocID="{36D7A63F-DDE4-4299-88E9-9C3065BF9BB0}" presName="level" presStyleLbl="node1" presStyleIdx="2" presStyleCnt="3" custScaleY="9370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5DFAFF-16A7-4D9D-8A96-DED28801D8FE}" type="pres">
      <dgm:prSet presAssocID="{36D7A63F-DDE4-4299-88E9-9C3065BF9BB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C807DD-34C1-4AE4-A3AC-882B10890F00}" srcId="{6BE4477F-95A7-4AE4-8CDC-8B554567157A}" destId="{36D7A63F-DDE4-4299-88E9-9C3065BF9BB0}" srcOrd="2" destOrd="0" parTransId="{BEA2958E-99F8-40A0-B61B-E5706DA9C7B4}" sibTransId="{25B978BE-A714-41FF-A7F0-BF65485C1644}"/>
    <dgm:cxn modelId="{3A8F17A1-2921-4703-B8B3-0369C145716F}" type="presOf" srcId="{11B7EB67-4F80-40C2-A17E-141DBBADCB46}" destId="{B3D313D2-1E39-4881-AC68-DE697688166B}" srcOrd="1" destOrd="0" presId="urn:microsoft.com/office/officeart/2005/8/layout/pyramid1"/>
    <dgm:cxn modelId="{BA82E224-44C6-4915-9CC1-79E74996BE3A}" type="presOf" srcId="{36D7A63F-DDE4-4299-88E9-9C3065BF9BB0}" destId="{92180913-E048-41F0-B0D8-8DF12A556635}" srcOrd="0" destOrd="0" presId="urn:microsoft.com/office/officeart/2005/8/layout/pyramid1"/>
    <dgm:cxn modelId="{6BB38843-817E-408A-B9AE-A247B0CD1F73}" type="presOf" srcId="{E6443688-4910-47D8-8D30-B58BEC477A05}" destId="{5EF5B624-4917-4D50-9F35-B6938A828730}" srcOrd="0" destOrd="0" presId="urn:microsoft.com/office/officeart/2005/8/layout/pyramid1"/>
    <dgm:cxn modelId="{B434BEA1-5A3A-4630-BDA7-610786429568}" type="presOf" srcId="{36D7A63F-DDE4-4299-88E9-9C3065BF9BB0}" destId="{8D5DFAFF-16A7-4D9D-8A96-DED28801D8FE}" srcOrd="1" destOrd="0" presId="urn:microsoft.com/office/officeart/2005/8/layout/pyramid1"/>
    <dgm:cxn modelId="{E782BB8C-2B82-49C8-A5C8-1CCD03C319DA}" srcId="{6BE4477F-95A7-4AE4-8CDC-8B554567157A}" destId="{11B7EB67-4F80-40C2-A17E-141DBBADCB46}" srcOrd="1" destOrd="0" parTransId="{5FD98A78-6D30-41CC-875E-80EF33D2CBF5}" sibTransId="{8DE74851-C4B1-492C-93CB-D734A8AF9D12}"/>
    <dgm:cxn modelId="{E91DB2AD-7636-4061-B265-C21D84B47BA2}" srcId="{6BE4477F-95A7-4AE4-8CDC-8B554567157A}" destId="{E6443688-4910-47D8-8D30-B58BEC477A05}" srcOrd="0" destOrd="0" parTransId="{F29D5ED1-F28F-462E-BBCF-911437B236C6}" sibTransId="{A3BA4297-8185-4256-A31C-E32A9042FBE3}"/>
    <dgm:cxn modelId="{5396754E-2FDA-4DF4-B948-713AA922A5B2}" type="presOf" srcId="{6BE4477F-95A7-4AE4-8CDC-8B554567157A}" destId="{D31C0333-99D6-431D-BB5A-1F8B8429DE13}" srcOrd="0" destOrd="0" presId="urn:microsoft.com/office/officeart/2005/8/layout/pyramid1"/>
    <dgm:cxn modelId="{CC733CC3-F8BE-488D-95FA-51E2F6588164}" type="presOf" srcId="{E6443688-4910-47D8-8D30-B58BEC477A05}" destId="{E7F92B16-A2F7-4B2F-9693-F889DD3DEE19}" srcOrd="1" destOrd="0" presId="urn:microsoft.com/office/officeart/2005/8/layout/pyramid1"/>
    <dgm:cxn modelId="{0FF226C8-D77D-43BE-8A53-A7A4E0638739}" type="presOf" srcId="{11B7EB67-4F80-40C2-A17E-141DBBADCB46}" destId="{570EDD43-E19C-4136-8A00-DE28F95CACDD}" srcOrd="0" destOrd="0" presId="urn:microsoft.com/office/officeart/2005/8/layout/pyramid1"/>
    <dgm:cxn modelId="{6626CCC4-CADD-4B8E-A874-EC61AF6C9E1F}" type="presParOf" srcId="{D31C0333-99D6-431D-BB5A-1F8B8429DE13}" destId="{B7CFF4A4-9DEC-44E3-AD83-AEED5F1A112F}" srcOrd="0" destOrd="0" presId="urn:microsoft.com/office/officeart/2005/8/layout/pyramid1"/>
    <dgm:cxn modelId="{9B771C1C-5F65-44D9-8370-207697CFCF31}" type="presParOf" srcId="{B7CFF4A4-9DEC-44E3-AD83-AEED5F1A112F}" destId="{5EF5B624-4917-4D50-9F35-B6938A828730}" srcOrd="0" destOrd="0" presId="urn:microsoft.com/office/officeart/2005/8/layout/pyramid1"/>
    <dgm:cxn modelId="{43BF0B7C-86BF-4B1E-BC2F-D1D746E38293}" type="presParOf" srcId="{B7CFF4A4-9DEC-44E3-AD83-AEED5F1A112F}" destId="{E7F92B16-A2F7-4B2F-9693-F889DD3DEE19}" srcOrd="1" destOrd="0" presId="urn:microsoft.com/office/officeart/2005/8/layout/pyramid1"/>
    <dgm:cxn modelId="{49D83012-A2EB-44E1-8032-11A5317B9792}" type="presParOf" srcId="{D31C0333-99D6-431D-BB5A-1F8B8429DE13}" destId="{3339A54D-F0ED-4CBD-828D-4FCB4A24424B}" srcOrd="1" destOrd="0" presId="urn:microsoft.com/office/officeart/2005/8/layout/pyramid1"/>
    <dgm:cxn modelId="{0CD4AC1F-795F-4677-A281-8EC272330546}" type="presParOf" srcId="{3339A54D-F0ED-4CBD-828D-4FCB4A24424B}" destId="{570EDD43-E19C-4136-8A00-DE28F95CACDD}" srcOrd="0" destOrd="0" presId="urn:microsoft.com/office/officeart/2005/8/layout/pyramid1"/>
    <dgm:cxn modelId="{06CF39C1-6353-4B41-AEC5-AB6EB5F0CD2B}" type="presParOf" srcId="{3339A54D-F0ED-4CBD-828D-4FCB4A24424B}" destId="{B3D313D2-1E39-4881-AC68-DE697688166B}" srcOrd="1" destOrd="0" presId="urn:microsoft.com/office/officeart/2005/8/layout/pyramid1"/>
    <dgm:cxn modelId="{A227B531-A82F-4C87-B88F-8518A8C39FEF}" type="presParOf" srcId="{D31C0333-99D6-431D-BB5A-1F8B8429DE13}" destId="{29691B83-6758-4473-A638-29577DBD3995}" srcOrd="2" destOrd="0" presId="urn:microsoft.com/office/officeart/2005/8/layout/pyramid1"/>
    <dgm:cxn modelId="{17E1CA5B-C03C-4429-A167-745044359208}" type="presParOf" srcId="{29691B83-6758-4473-A638-29577DBD3995}" destId="{92180913-E048-41F0-B0D8-8DF12A556635}" srcOrd="0" destOrd="0" presId="urn:microsoft.com/office/officeart/2005/8/layout/pyramid1"/>
    <dgm:cxn modelId="{45EB69BF-5EEC-469D-AFAD-9CC7FB048FE7}" type="presParOf" srcId="{29691B83-6758-4473-A638-29577DBD3995}" destId="{8D5DFAFF-16A7-4D9D-8A96-DED28801D8F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5779E2-A1B7-40DA-B1E5-B229BC26C5B5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8601B2-4C5C-47E6-AFAF-F54B0E324DEF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800" b="1" baseline="0" dirty="0" smtClean="0">
              <a:solidFill>
                <a:schemeClr val="tx1"/>
              </a:solidFill>
            </a:rPr>
            <a:t>Налоговые </a:t>
          </a:r>
        </a:p>
        <a:p>
          <a:pPr>
            <a:spcAft>
              <a:spcPts val="0"/>
            </a:spcAft>
          </a:pPr>
          <a:r>
            <a:rPr lang="ru-RU" sz="1800" b="1" baseline="0" dirty="0" smtClean="0">
              <a:solidFill>
                <a:schemeClr val="tx1"/>
              </a:solidFill>
            </a:rPr>
            <a:t>Доходы</a:t>
          </a:r>
        </a:p>
        <a:p>
          <a:pPr>
            <a:spcAft>
              <a:spcPts val="0"/>
            </a:spcAft>
          </a:pPr>
          <a:endParaRPr lang="ru-RU" sz="500" b="1" baseline="0" dirty="0" smtClean="0">
            <a:solidFill>
              <a:schemeClr val="tx1"/>
            </a:solidFill>
          </a:endParaRPr>
        </a:p>
        <a:p>
          <a:pPr>
            <a:spcAft>
              <a:spcPct val="35000"/>
            </a:spcAft>
          </a:pPr>
          <a:r>
            <a:rPr lang="ru-RU" sz="2000" b="1" i="1" baseline="0" dirty="0" smtClean="0">
              <a:solidFill>
                <a:schemeClr val="accent2">
                  <a:lumMod val="75000"/>
                </a:schemeClr>
              </a:solidFill>
            </a:rPr>
            <a:t>4881,5</a:t>
          </a:r>
          <a:endParaRPr lang="ru-RU" sz="2000" b="1" i="1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BA0A25C7-C320-48C9-9954-C80FCB8018EC}" type="parTrans" cxnId="{8EA5DC9D-E2D3-4887-A743-1EEE7C8EAB76}">
      <dgm:prSet/>
      <dgm:spPr/>
      <dgm:t>
        <a:bodyPr/>
        <a:lstStyle/>
        <a:p>
          <a:endParaRPr lang="ru-RU"/>
        </a:p>
      </dgm:t>
    </dgm:pt>
    <dgm:pt modelId="{4A04F75D-99B2-4746-9D80-228DECB7450A}" type="sibTrans" cxnId="{8EA5DC9D-E2D3-4887-A743-1EEE7C8EAB76}">
      <dgm:prSet/>
      <dgm:spPr/>
      <dgm:t>
        <a:bodyPr/>
        <a:lstStyle/>
        <a:p>
          <a:endParaRPr lang="ru-RU"/>
        </a:p>
      </dgm:t>
    </dgm:pt>
    <dgm:pt modelId="{9A4E27C2-6D78-4DBD-B4BD-A27DDD5EED06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300" b="1" i="0" baseline="0" dirty="0" smtClean="0"/>
            <a:t>Налог на доходы</a:t>
          </a:r>
        </a:p>
        <a:p>
          <a:pPr>
            <a:spcAft>
              <a:spcPts val="0"/>
            </a:spcAft>
          </a:pPr>
          <a:r>
            <a:rPr lang="ru-RU" sz="1300" b="1" i="0" baseline="0" dirty="0" smtClean="0"/>
            <a:t> физических лиц</a:t>
          </a:r>
        </a:p>
        <a:p>
          <a:pPr>
            <a:spcAft>
              <a:spcPts val="0"/>
            </a:spcAft>
          </a:pPr>
          <a:r>
            <a:rPr lang="ru-RU" sz="1300" b="1" i="1" baseline="0" dirty="0" smtClean="0">
              <a:solidFill>
                <a:schemeClr val="accent2">
                  <a:lumMod val="75000"/>
                </a:schemeClr>
              </a:solidFill>
            </a:rPr>
            <a:t>646,4</a:t>
          </a:r>
          <a:endParaRPr lang="ru-RU" sz="1300" b="1" i="1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E69A9CA3-715A-4912-A228-041A5E008D26}" type="parTrans" cxnId="{C1C3F796-C065-467A-B540-A84F6A1041D2}">
      <dgm:prSet/>
      <dgm:spPr/>
      <dgm:t>
        <a:bodyPr/>
        <a:lstStyle/>
        <a:p>
          <a:endParaRPr lang="ru-RU"/>
        </a:p>
      </dgm:t>
    </dgm:pt>
    <dgm:pt modelId="{A41AFEA4-2A89-4D52-A2F0-0A97BB6920C2}" type="sibTrans" cxnId="{C1C3F796-C065-467A-B540-A84F6A1041D2}">
      <dgm:prSet/>
      <dgm:spPr/>
      <dgm:t>
        <a:bodyPr/>
        <a:lstStyle/>
        <a:p>
          <a:endParaRPr lang="ru-RU"/>
        </a:p>
      </dgm:t>
    </dgm:pt>
    <dgm:pt modelId="{C048B5EA-E7CE-4AC9-BBD7-C572A93A9944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300" b="1" i="0" baseline="0" dirty="0" smtClean="0"/>
            <a:t>Налоги на имущество</a:t>
          </a:r>
          <a:endParaRPr lang="ru-RU" sz="1300" b="1" i="0" baseline="0" dirty="0" smtClean="0">
            <a:solidFill>
              <a:schemeClr val="accent2">
                <a:lumMod val="75000"/>
              </a:schemeClr>
            </a:solidFill>
          </a:endParaRPr>
        </a:p>
        <a:p>
          <a:pPr>
            <a:spcAft>
              <a:spcPts val="0"/>
            </a:spcAft>
          </a:pPr>
          <a:r>
            <a:rPr lang="ru-RU" sz="1300" b="1" i="1" baseline="0" dirty="0" smtClean="0">
              <a:solidFill>
                <a:schemeClr val="accent2">
                  <a:lumMod val="75000"/>
                </a:schemeClr>
              </a:solidFill>
            </a:rPr>
            <a:t>3497,7</a:t>
          </a:r>
          <a:endParaRPr lang="ru-RU" sz="1300" b="1" i="1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B8C86235-8915-47F5-A205-7E723C1F92AD}" type="parTrans" cxnId="{1C38E47F-851E-41B7-AA04-8936A296AC93}">
      <dgm:prSet/>
      <dgm:spPr/>
      <dgm:t>
        <a:bodyPr/>
        <a:lstStyle/>
        <a:p>
          <a:endParaRPr lang="ru-RU"/>
        </a:p>
      </dgm:t>
    </dgm:pt>
    <dgm:pt modelId="{397D0387-59CA-4BE5-A755-29652FCF8EDA}" type="sibTrans" cxnId="{1C38E47F-851E-41B7-AA04-8936A296AC93}">
      <dgm:prSet/>
      <dgm:spPr/>
      <dgm:t>
        <a:bodyPr/>
        <a:lstStyle/>
        <a:p>
          <a:endParaRPr lang="ru-RU"/>
        </a:p>
      </dgm:t>
    </dgm:pt>
    <dgm:pt modelId="{348A2829-B03C-47A6-827D-83DB89EFAA81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ru-RU" sz="1800" b="1" baseline="0" dirty="0" smtClean="0">
              <a:solidFill>
                <a:schemeClr val="tx1"/>
              </a:solidFill>
            </a:rPr>
            <a:t>Неналоговые</a:t>
          </a:r>
        </a:p>
        <a:p>
          <a:pPr>
            <a:lnSpc>
              <a:spcPct val="70000"/>
            </a:lnSpc>
            <a:spcAft>
              <a:spcPts val="0"/>
            </a:spcAft>
          </a:pPr>
          <a:r>
            <a:rPr lang="ru-RU" sz="1800" b="1" baseline="0" dirty="0" smtClean="0">
              <a:solidFill>
                <a:schemeClr val="tx1"/>
              </a:solidFill>
            </a:rPr>
            <a:t> доходы</a:t>
          </a:r>
        </a:p>
        <a:p>
          <a:pPr>
            <a:lnSpc>
              <a:spcPct val="90000"/>
            </a:lnSpc>
            <a:spcAft>
              <a:spcPts val="0"/>
            </a:spcAft>
          </a:pPr>
          <a:endParaRPr lang="ru-RU" sz="500" b="1" baseline="0" dirty="0" smtClean="0">
            <a:solidFill>
              <a:schemeClr val="tx1"/>
            </a:solidFill>
          </a:endParaRPr>
        </a:p>
        <a:p>
          <a:pPr>
            <a:lnSpc>
              <a:spcPct val="90000"/>
            </a:lnSpc>
            <a:spcAft>
              <a:spcPts val="0"/>
            </a:spcAft>
          </a:pPr>
          <a:r>
            <a:rPr lang="ru-RU" sz="2000" b="1" i="1" baseline="0" dirty="0" smtClean="0">
              <a:solidFill>
                <a:schemeClr val="accent2">
                  <a:lumMod val="75000"/>
                </a:schemeClr>
              </a:solidFill>
            </a:rPr>
            <a:t>202,0</a:t>
          </a:r>
          <a:endParaRPr lang="ru-RU" sz="2000" b="1" i="1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E88CC5BC-4190-4D3A-A950-DF2650AA4492}" type="parTrans" cxnId="{FBD4AC44-FF8A-408D-9DB2-7E6BE2717180}">
      <dgm:prSet/>
      <dgm:spPr/>
      <dgm:t>
        <a:bodyPr/>
        <a:lstStyle/>
        <a:p>
          <a:endParaRPr lang="ru-RU"/>
        </a:p>
      </dgm:t>
    </dgm:pt>
    <dgm:pt modelId="{CCE47B8A-E06A-4D49-88CB-D9253CF525CD}" type="sibTrans" cxnId="{FBD4AC44-FF8A-408D-9DB2-7E6BE2717180}">
      <dgm:prSet/>
      <dgm:spPr/>
      <dgm:t>
        <a:bodyPr/>
        <a:lstStyle/>
        <a:p>
          <a:endParaRPr lang="ru-RU"/>
        </a:p>
      </dgm:t>
    </dgm:pt>
    <dgm:pt modelId="{74AC0CC1-8F26-4CFA-AE67-79B32733563B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300" b="1" i="0" baseline="0" dirty="0" smtClean="0"/>
            <a:t>Доходы на использование имущества</a:t>
          </a:r>
        </a:p>
        <a:p>
          <a:pPr>
            <a:spcAft>
              <a:spcPts val="0"/>
            </a:spcAft>
          </a:pPr>
          <a:r>
            <a:rPr lang="ru-RU" sz="1300" b="1" i="1" baseline="0" dirty="0" smtClean="0">
              <a:solidFill>
                <a:schemeClr val="accent2">
                  <a:lumMod val="75000"/>
                </a:schemeClr>
              </a:solidFill>
            </a:rPr>
            <a:t>190,3</a:t>
          </a:r>
          <a:endParaRPr lang="ru-RU" sz="1300" b="1" i="1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9CF06112-50F0-4F97-82CA-D3CB43259E53}" type="parTrans" cxnId="{10FA47E7-833B-4903-AC6E-F9FDEEFE6F67}">
      <dgm:prSet/>
      <dgm:spPr/>
      <dgm:t>
        <a:bodyPr/>
        <a:lstStyle/>
        <a:p>
          <a:endParaRPr lang="ru-RU"/>
        </a:p>
      </dgm:t>
    </dgm:pt>
    <dgm:pt modelId="{5AEEFA53-5B56-47C4-8717-A65A75B36E1E}" type="sibTrans" cxnId="{10FA47E7-833B-4903-AC6E-F9FDEEFE6F67}">
      <dgm:prSet/>
      <dgm:spPr/>
      <dgm:t>
        <a:bodyPr/>
        <a:lstStyle/>
        <a:p>
          <a:endParaRPr lang="ru-RU"/>
        </a:p>
      </dgm:t>
    </dgm:pt>
    <dgm:pt modelId="{D490E702-0874-4835-B93F-F9EBBA062096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300" b="1" i="0" baseline="0" dirty="0" smtClean="0"/>
            <a:t>Государственная пошлина</a:t>
          </a:r>
        </a:p>
        <a:p>
          <a:pPr>
            <a:spcAft>
              <a:spcPts val="0"/>
            </a:spcAft>
          </a:pPr>
          <a:r>
            <a:rPr lang="ru-RU" sz="1300" b="1" i="0" baseline="0" dirty="0" smtClean="0">
              <a:solidFill>
                <a:schemeClr val="accent2">
                  <a:lumMod val="75000"/>
                </a:schemeClr>
              </a:solidFill>
            </a:rPr>
            <a:t>8,7</a:t>
          </a:r>
          <a:endParaRPr lang="ru-RU" sz="1300" b="1" i="0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EB29B3FA-C538-4C4C-B5AB-90C07B139D37}" type="parTrans" cxnId="{F53636E1-6105-4FB7-B878-54B07B2B9716}">
      <dgm:prSet/>
      <dgm:spPr/>
      <dgm:t>
        <a:bodyPr/>
        <a:lstStyle/>
        <a:p>
          <a:endParaRPr lang="ru-RU"/>
        </a:p>
      </dgm:t>
    </dgm:pt>
    <dgm:pt modelId="{BE0F5F22-8183-4DFE-BC55-19609B7B1852}" type="sibTrans" cxnId="{F53636E1-6105-4FB7-B878-54B07B2B9716}">
      <dgm:prSet/>
      <dgm:spPr/>
      <dgm:t>
        <a:bodyPr/>
        <a:lstStyle/>
        <a:p>
          <a:endParaRPr lang="ru-RU"/>
        </a:p>
      </dgm:t>
    </dgm:pt>
    <dgm:pt modelId="{555F3254-2CB1-4067-9F3C-42DFB34257EE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300" b="1" i="0" baseline="0" dirty="0" smtClean="0"/>
            <a:t>Налог на совокупный доход</a:t>
          </a:r>
        </a:p>
        <a:p>
          <a:pPr>
            <a:spcAft>
              <a:spcPct val="35000"/>
            </a:spcAft>
          </a:pPr>
          <a:r>
            <a:rPr lang="ru-RU" sz="1300" b="1" i="1" baseline="0" dirty="0" smtClean="0">
              <a:solidFill>
                <a:schemeClr val="accent2">
                  <a:lumMod val="75000"/>
                </a:schemeClr>
              </a:solidFill>
            </a:rPr>
            <a:t>728,7</a:t>
          </a:r>
          <a:endParaRPr lang="ru-RU" sz="1300" b="1" i="1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3CA9FA41-116A-4AEC-A433-13E1F34D2144}" type="parTrans" cxnId="{2FFE1A15-D5E3-4376-BA89-1DA13B4A13D7}">
      <dgm:prSet/>
      <dgm:spPr/>
      <dgm:t>
        <a:bodyPr/>
        <a:lstStyle/>
        <a:p>
          <a:endParaRPr lang="ru-RU"/>
        </a:p>
      </dgm:t>
    </dgm:pt>
    <dgm:pt modelId="{03AD9C3F-2686-4939-B835-DBFF80B766B5}" type="sibTrans" cxnId="{2FFE1A15-D5E3-4376-BA89-1DA13B4A13D7}">
      <dgm:prSet/>
      <dgm:spPr/>
      <dgm:t>
        <a:bodyPr/>
        <a:lstStyle/>
        <a:p>
          <a:endParaRPr lang="ru-RU"/>
        </a:p>
      </dgm:t>
    </dgm:pt>
    <dgm:pt modelId="{04053970-5D80-46A1-B461-BED3F277752F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300" b="1" i="0" baseline="0" dirty="0" smtClean="0"/>
            <a:t>Штрафы, санкции, возмещение ущерба</a:t>
          </a:r>
        </a:p>
        <a:p>
          <a:pPr>
            <a:spcAft>
              <a:spcPts val="0"/>
            </a:spcAft>
          </a:pPr>
          <a:r>
            <a:rPr lang="ru-RU" sz="1300" b="1" i="1" baseline="0" dirty="0" smtClean="0">
              <a:solidFill>
                <a:schemeClr val="accent2">
                  <a:lumMod val="75000"/>
                </a:schemeClr>
              </a:solidFill>
            </a:rPr>
            <a:t>11,7</a:t>
          </a:r>
          <a:endParaRPr lang="ru-RU" sz="1300" b="1" i="1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BCF761D7-35BC-4230-9EA3-3C4439BBE1D6}" type="parTrans" cxnId="{23BB2189-C8C2-43BE-A7E3-117C71CE5A3E}">
      <dgm:prSet/>
      <dgm:spPr/>
      <dgm:t>
        <a:bodyPr/>
        <a:lstStyle/>
        <a:p>
          <a:endParaRPr lang="ru-RU"/>
        </a:p>
      </dgm:t>
    </dgm:pt>
    <dgm:pt modelId="{9ADAAD9A-9FD2-408F-9802-8510F7DAC23E}" type="sibTrans" cxnId="{23BB2189-C8C2-43BE-A7E3-117C71CE5A3E}">
      <dgm:prSet/>
      <dgm:spPr/>
      <dgm:t>
        <a:bodyPr/>
        <a:lstStyle/>
        <a:p>
          <a:endParaRPr lang="ru-RU"/>
        </a:p>
      </dgm:t>
    </dgm:pt>
    <dgm:pt modelId="{A1FCAF13-1A74-4F7D-8E4C-3CEA0E390CD8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2000" b="1" i="0" baseline="0" dirty="0" smtClean="0">
              <a:solidFill>
                <a:schemeClr val="tx1"/>
              </a:solidFill>
            </a:rPr>
            <a:t>Доходы </a:t>
          </a:r>
        </a:p>
        <a:p>
          <a:pPr>
            <a:spcAft>
              <a:spcPts val="0"/>
            </a:spcAft>
          </a:pPr>
          <a:r>
            <a:rPr lang="ru-RU" sz="2000" b="1" i="0" baseline="0" dirty="0" smtClean="0">
              <a:solidFill>
                <a:schemeClr val="tx1"/>
              </a:solidFill>
            </a:rPr>
            <a:t>Бюджета</a:t>
          </a:r>
        </a:p>
        <a:p>
          <a:pPr>
            <a:spcAft>
              <a:spcPts val="0"/>
            </a:spcAft>
          </a:pPr>
          <a:endParaRPr lang="ru-RU" sz="2000" b="1" i="0" baseline="0" dirty="0" smtClean="0">
            <a:solidFill>
              <a:schemeClr val="tx1"/>
            </a:solidFill>
          </a:endParaRPr>
        </a:p>
        <a:p>
          <a:pPr>
            <a:spcAft>
              <a:spcPts val="0"/>
            </a:spcAft>
          </a:pPr>
          <a:r>
            <a:rPr lang="ru-RU" sz="2000" b="1" i="1" baseline="0" dirty="0" smtClean="0">
              <a:solidFill>
                <a:schemeClr val="accent2">
                  <a:lumMod val="75000"/>
                </a:schemeClr>
              </a:solidFill>
            </a:rPr>
            <a:t>10974,8</a:t>
          </a:r>
          <a:endParaRPr lang="ru-RU" sz="2000" b="1" i="1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1EF553E7-F288-4F0C-94C0-A1A2AA976BC0}" type="parTrans" cxnId="{CC55FB61-0C53-4CB4-B0D4-1B9BEE204E52}">
      <dgm:prSet/>
      <dgm:spPr/>
      <dgm:t>
        <a:bodyPr/>
        <a:lstStyle/>
        <a:p>
          <a:endParaRPr lang="ru-RU"/>
        </a:p>
      </dgm:t>
    </dgm:pt>
    <dgm:pt modelId="{A8385386-22F2-4288-B476-844535B0E078}" type="sibTrans" cxnId="{CC55FB61-0C53-4CB4-B0D4-1B9BEE204E52}">
      <dgm:prSet/>
      <dgm:spPr/>
      <dgm:t>
        <a:bodyPr/>
        <a:lstStyle/>
        <a:p>
          <a:endParaRPr lang="ru-RU"/>
        </a:p>
      </dgm:t>
    </dgm:pt>
    <dgm:pt modelId="{BADDE544-2279-4C5F-A5AD-1F0D1BE7AB6A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800" b="1" i="0" baseline="0" dirty="0" smtClean="0">
              <a:solidFill>
                <a:schemeClr val="tx1"/>
              </a:solidFill>
            </a:rPr>
            <a:t>Безвозмездные поступления</a:t>
          </a:r>
        </a:p>
        <a:p>
          <a:pPr>
            <a:spcAft>
              <a:spcPts val="0"/>
            </a:spcAft>
          </a:pPr>
          <a:r>
            <a:rPr lang="ru-RU" sz="1800" b="1" i="1" baseline="0" dirty="0" smtClean="0">
              <a:solidFill>
                <a:schemeClr val="accent2">
                  <a:lumMod val="75000"/>
                </a:schemeClr>
              </a:solidFill>
            </a:rPr>
            <a:t>5891,3</a:t>
          </a:r>
          <a:endParaRPr lang="ru-RU" sz="1800" b="1" i="1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2A7AAA2A-CC9A-4494-946C-D059BD91007B}" type="parTrans" cxnId="{401A625C-F6FC-4D0D-8F5B-E7D02F04F11A}">
      <dgm:prSet/>
      <dgm:spPr/>
      <dgm:t>
        <a:bodyPr/>
        <a:lstStyle/>
        <a:p>
          <a:endParaRPr lang="ru-RU"/>
        </a:p>
      </dgm:t>
    </dgm:pt>
    <dgm:pt modelId="{772A8182-0820-4197-85FA-B361FF2083F1}" type="sibTrans" cxnId="{401A625C-F6FC-4D0D-8F5B-E7D02F04F11A}">
      <dgm:prSet/>
      <dgm:spPr/>
      <dgm:t>
        <a:bodyPr/>
        <a:lstStyle/>
        <a:p>
          <a:endParaRPr lang="ru-RU"/>
        </a:p>
      </dgm:t>
    </dgm:pt>
    <dgm:pt modelId="{FCEEAC75-CE5E-4523-A1B6-72C9E004C730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300" b="1" i="0" baseline="0" dirty="0" smtClean="0">
              <a:solidFill>
                <a:schemeClr val="tx1"/>
              </a:solidFill>
            </a:rPr>
            <a:t>Дотации бюджетам бюджетной системы РФ</a:t>
          </a:r>
        </a:p>
        <a:p>
          <a:pPr>
            <a:spcAft>
              <a:spcPts val="0"/>
            </a:spcAft>
          </a:pPr>
          <a:r>
            <a:rPr lang="ru-RU" sz="1300" b="1" i="1" baseline="0" dirty="0" smtClean="0">
              <a:solidFill>
                <a:schemeClr val="accent2">
                  <a:lumMod val="75000"/>
                </a:schemeClr>
              </a:solidFill>
            </a:rPr>
            <a:t>4989,7</a:t>
          </a:r>
          <a:endParaRPr lang="ru-RU" sz="1300" b="1" i="1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72E23365-9504-45DB-8313-A5A322AD5B36}" type="parTrans" cxnId="{82FBB829-F882-44B3-A603-FD1D23266D4A}">
      <dgm:prSet/>
      <dgm:spPr/>
      <dgm:t>
        <a:bodyPr/>
        <a:lstStyle/>
        <a:p>
          <a:endParaRPr lang="ru-RU"/>
        </a:p>
      </dgm:t>
    </dgm:pt>
    <dgm:pt modelId="{CD4A7E36-957A-43C6-8867-36E7E9D47EA4}" type="sibTrans" cxnId="{82FBB829-F882-44B3-A603-FD1D23266D4A}">
      <dgm:prSet/>
      <dgm:spPr/>
      <dgm:t>
        <a:bodyPr/>
        <a:lstStyle/>
        <a:p>
          <a:endParaRPr lang="ru-RU"/>
        </a:p>
      </dgm:t>
    </dgm:pt>
    <dgm:pt modelId="{98E54E41-B07A-4D53-ADF1-268F85CAEE87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300" b="1" i="0" baseline="0" dirty="0" smtClean="0">
              <a:solidFill>
                <a:schemeClr val="tx1"/>
              </a:solidFill>
            </a:rPr>
            <a:t>Субвенции бюджетам бюджетной системы РФ</a:t>
          </a:r>
        </a:p>
        <a:p>
          <a:pPr>
            <a:spcAft>
              <a:spcPts val="0"/>
            </a:spcAft>
          </a:pPr>
          <a:r>
            <a:rPr lang="ru-RU" sz="1300" b="1" i="1" baseline="0" dirty="0" smtClean="0">
              <a:solidFill>
                <a:schemeClr val="accent2">
                  <a:lumMod val="75000"/>
                </a:schemeClr>
              </a:solidFill>
            </a:rPr>
            <a:t>83,5</a:t>
          </a:r>
          <a:endParaRPr lang="ru-RU" sz="1300" b="1" i="1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E8AFDC0F-4363-425F-BAD3-55C0160F0905}" type="parTrans" cxnId="{90FC6DF9-A656-47E0-BC97-BAAEEA05C9A3}">
      <dgm:prSet/>
      <dgm:spPr/>
      <dgm:t>
        <a:bodyPr/>
        <a:lstStyle/>
        <a:p>
          <a:endParaRPr lang="ru-RU"/>
        </a:p>
      </dgm:t>
    </dgm:pt>
    <dgm:pt modelId="{7E29A4D6-56A9-4004-B12A-DF9B87D8710E}" type="sibTrans" cxnId="{90FC6DF9-A656-47E0-BC97-BAAEEA05C9A3}">
      <dgm:prSet/>
      <dgm:spPr/>
      <dgm:t>
        <a:bodyPr/>
        <a:lstStyle/>
        <a:p>
          <a:endParaRPr lang="ru-RU"/>
        </a:p>
      </dgm:t>
    </dgm:pt>
    <dgm:pt modelId="{605CD683-4AF7-42F8-9429-56F09F947357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300" b="1" i="0" baseline="0" dirty="0" smtClean="0">
              <a:solidFill>
                <a:schemeClr val="tx1"/>
              </a:solidFill>
            </a:rPr>
            <a:t>Иные межбюджетные трансферты</a:t>
          </a:r>
        </a:p>
        <a:p>
          <a:pPr>
            <a:spcAft>
              <a:spcPts val="0"/>
            </a:spcAft>
          </a:pPr>
          <a:r>
            <a:rPr lang="ru-RU" sz="1300" b="1" i="1" baseline="0" dirty="0" smtClean="0">
              <a:solidFill>
                <a:schemeClr val="accent2">
                  <a:lumMod val="75000"/>
                </a:schemeClr>
              </a:solidFill>
            </a:rPr>
            <a:t>818,1</a:t>
          </a:r>
          <a:endParaRPr lang="ru-RU" sz="1300" b="1" i="1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D542C1F6-3BA5-4E95-989C-C841371D2AC8}" type="parTrans" cxnId="{EF08CBA2-CB0F-4DE8-98A2-E7FBFB76BF35}">
      <dgm:prSet/>
      <dgm:spPr/>
      <dgm:t>
        <a:bodyPr/>
        <a:lstStyle/>
        <a:p>
          <a:endParaRPr lang="ru-RU"/>
        </a:p>
      </dgm:t>
    </dgm:pt>
    <dgm:pt modelId="{A04A7D56-64D0-4776-9123-1C4769265944}" type="sibTrans" cxnId="{EF08CBA2-CB0F-4DE8-98A2-E7FBFB76BF35}">
      <dgm:prSet/>
      <dgm:spPr/>
      <dgm:t>
        <a:bodyPr/>
        <a:lstStyle/>
        <a:p>
          <a:endParaRPr lang="ru-RU"/>
        </a:p>
      </dgm:t>
    </dgm:pt>
    <dgm:pt modelId="{E3C03E95-D768-42B6-8922-A9A3518F668D}" type="pres">
      <dgm:prSet presAssocID="{EE5779E2-A1B7-40DA-B1E5-B229BC26C5B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6F4056-3569-482D-939F-5EE4A49984C1}" type="pres">
      <dgm:prSet presAssocID="{288601B2-4C5C-47E6-AFAF-F54B0E324DEF}" presName="vertFlow" presStyleCnt="0"/>
      <dgm:spPr/>
    </dgm:pt>
    <dgm:pt modelId="{7DD402FB-CACD-4F64-80A6-6DD87ECCC32E}" type="pres">
      <dgm:prSet presAssocID="{288601B2-4C5C-47E6-AFAF-F54B0E324DEF}" presName="header" presStyleLbl="node1" presStyleIdx="0" presStyleCnt="4" custScaleX="69880" custScaleY="203331" custLinFactY="-39762" custLinFactNeighborX="-7789" custLinFactNeighborY="-100000"/>
      <dgm:spPr/>
      <dgm:t>
        <a:bodyPr/>
        <a:lstStyle/>
        <a:p>
          <a:endParaRPr lang="ru-RU"/>
        </a:p>
      </dgm:t>
    </dgm:pt>
    <dgm:pt modelId="{533FCD74-EB48-4F3B-A517-2A893792E362}" type="pres">
      <dgm:prSet presAssocID="{E69A9CA3-715A-4912-A228-041A5E008D26}" presName="parTrans" presStyleLbl="sibTrans2D1" presStyleIdx="0" presStyleCnt="9" custScaleX="142359" custScaleY="233669"/>
      <dgm:spPr/>
      <dgm:t>
        <a:bodyPr/>
        <a:lstStyle/>
        <a:p>
          <a:endParaRPr lang="ru-RU"/>
        </a:p>
      </dgm:t>
    </dgm:pt>
    <dgm:pt modelId="{010C84A1-992E-4461-8C85-4DA8B1E0C810}" type="pres">
      <dgm:prSet presAssocID="{9A4E27C2-6D78-4DBD-B4BD-A27DDD5EED06}" presName="child" presStyleLbl="alignAccFollowNode1" presStyleIdx="0" presStyleCnt="9" custScaleX="66442" custScaleY="115277" custLinFactNeighborX="-8679" custLinFactNeighborY="2029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CC8C1B-6C08-4859-8E1A-C58339B4D8B2}" type="pres">
      <dgm:prSet presAssocID="{A41AFEA4-2A89-4D52-A2F0-0A97BB6920C2}" presName="sibTrans" presStyleLbl="sibTrans2D1" presStyleIdx="1" presStyleCnt="9" custScaleX="89939" custScaleY="214573" custLinFactNeighborX="73" custLinFactNeighborY="6874"/>
      <dgm:spPr/>
      <dgm:t>
        <a:bodyPr/>
        <a:lstStyle/>
        <a:p>
          <a:endParaRPr lang="ru-RU"/>
        </a:p>
      </dgm:t>
    </dgm:pt>
    <dgm:pt modelId="{C10447A3-9E8B-4AF5-ADCF-C5124E75CCF3}" type="pres">
      <dgm:prSet presAssocID="{C048B5EA-E7CE-4AC9-BBD7-C572A93A9944}" presName="child" presStyleLbl="alignAccFollowNode1" presStyleIdx="1" presStyleCnt="9" custScaleX="69286" custScaleY="129941" custLinFactNeighborX="-10966" custLinFactNeighborY="42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AE8648-F78F-4EF6-8400-4AA18721D4AE}" type="pres">
      <dgm:prSet presAssocID="{397D0387-59CA-4BE5-A755-29652FCF8EDA}" presName="sibTrans" presStyleLbl="sibTrans2D1" presStyleIdx="2" presStyleCnt="9" custScaleX="127559" custScaleY="214718"/>
      <dgm:spPr/>
      <dgm:t>
        <a:bodyPr/>
        <a:lstStyle/>
        <a:p>
          <a:endParaRPr lang="ru-RU"/>
        </a:p>
      </dgm:t>
    </dgm:pt>
    <dgm:pt modelId="{BBF1F6DD-3EEE-487E-ABF3-00AEB377296A}" type="pres">
      <dgm:prSet presAssocID="{555F3254-2CB1-4067-9F3C-42DFB34257EE}" presName="child" presStyleLbl="alignAccFollowNode1" presStyleIdx="2" presStyleCnt="9" custScaleX="73153" custScaleY="82412" custLinFactNeighborX="-5161" custLinFactNeighborY="-194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CA3189-2DFB-4C6C-AEAC-4A8EF00AEAC1}" type="pres">
      <dgm:prSet presAssocID="{03AD9C3F-2686-4939-B835-DBFF80B766B5}" presName="sibTrans" presStyleLbl="sibTrans2D1" presStyleIdx="3" presStyleCnt="9" custScaleX="103934" custScaleY="180832" custLinFactNeighborX="13921" custLinFactNeighborY="-12555"/>
      <dgm:spPr/>
      <dgm:t>
        <a:bodyPr/>
        <a:lstStyle/>
        <a:p>
          <a:endParaRPr lang="ru-RU"/>
        </a:p>
      </dgm:t>
    </dgm:pt>
    <dgm:pt modelId="{B11171CF-0790-4E4D-93B0-218A39723CB2}" type="pres">
      <dgm:prSet presAssocID="{D490E702-0874-4835-B93F-F9EBBA062096}" presName="child" presStyleLbl="alignAccFollowNode1" presStyleIdx="3" presStyleCnt="9" custScaleX="63669" custScaleY="102594" custLinFactNeighborX="-3179" custLinFactNeighborY="-4704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8D8F44-C286-49D7-BF01-964F3DD31243}" type="pres">
      <dgm:prSet presAssocID="{288601B2-4C5C-47E6-AFAF-F54B0E324DEF}" presName="hSp" presStyleCnt="0"/>
      <dgm:spPr/>
    </dgm:pt>
    <dgm:pt modelId="{A2FB19F3-8B83-4C60-90FE-3E6B67E1E184}" type="pres">
      <dgm:prSet presAssocID="{348A2829-B03C-47A6-827D-83DB89EFAA81}" presName="vertFlow" presStyleCnt="0"/>
      <dgm:spPr/>
    </dgm:pt>
    <dgm:pt modelId="{AAC3F2B4-157D-4790-8015-6E537C180BAA}" type="pres">
      <dgm:prSet presAssocID="{348A2829-B03C-47A6-827D-83DB89EFAA81}" presName="header" presStyleLbl="node1" presStyleIdx="1" presStyleCnt="4" custScaleX="67555" custScaleY="171768" custLinFactNeighborX="-4921" custLinFactNeighborY="-1840"/>
      <dgm:spPr/>
      <dgm:t>
        <a:bodyPr/>
        <a:lstStyle/>
        <a:p>
          <a:endParaRPr lang="ru-RU"/>
        </a:p>
      </dgm:t>
    </dgm:pt>
    <dgm:pt modelId="{4798FEFB-AB58-4431-A7F9-42E9B17B6F4E}" type="pres">
      <dgm:prSet presAssocID="{9CF06112-50F0-4F97-82CA-D3CB43259E53}" presName="parTrans" presStyleLbl="sibTrans2D1" presStyleIdx="4" presStyleCnt="9" custAng="10905385" custFlipVert="1" custScaleX="192039" custScaleY="224629" custLinFactNeighborX="-14969" custLinFactNeighborY="-2923"/>
      <dgm:spPr/>
      <dgm:t>
        <a:bodyPr/>
        <a:lstStyle/>
        <a:p>
          <a:endParaRPr lang="ru-RU"/>
        </a:p>
      </dgm:t>
    </dgm:pt>
    <dgm:pt modelId="{2DB0A134-9F9B-4792-9888-216756AE653D}" type="pres">
      <dgm:prSet presAssocID="{74AC0CC1-8F26-4CFA-AE67-79B32733563B}" presName="child" presStyleLbl="alignAccFollowNode1" presStyleIdx="4" presStyleCnt="9" custScaleX="62661" custScaleY="157802" custLinFactNeighborX="-3032" custLinFactNeighborY="35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0810FA-9D48-4742-8D10-C9BE1730B07F}" type="pres">
      <dgm:prSet presAssocID="{5AEEFA53-5B56-47C4-8717-A65A75B36E1E}" presName="sibTrans" presStyleLbl="sibTrans2D1" presStyleIdx="5" presStyleCnt="9"/>
      <dgm:spPr/>
      <dgm:t>
        <a:bodyPr/>
        <a:lstStyle/>
        <a:p>
          <a:endParaRPr lang="ru-RU"/>
        </a:p>
      </dgm:t>
    </dgm:pt>
    <dgm:pt modelId="{49BD7084-2A1B-4FFF-9806-C156BC3ECA3C}" type="pres">
      <dgm:prSet presAssocID="{04053970-5D80-46A1-B461-BED3F277752F}" presName="child" presStyleLbl="alignAccFollowNode1" presStyleIdx="5" presStyleCnt="9" custScaleX="47186" custScaleY="151430" custLinFactNeighborX="-2554" custLinFactNeighborY="786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D42608-5803-4331-92C4-B57E9767A071}" type="pres">
      <dgm:prSet presAssocID="{348A2829-B03C-47A6-827D-83DB89EFAA81}" presName="hSp" presStyleCnt="0"/>
      <dgm:spPr/>
    </dgm:pt>
    <dgm:pt modelId="{EA0974C9-963F-41E2-9B57-D72295469541}" type="pres">
      <dgm:prSet presAssocID="{BADDE544-2279-4C5F-A5AD-1F0D1BE7AB6A}" presName="vertFlow" presStyleCnt="0"/>
      <dgm:spPr/>
    </dgm:pt>
    <dgm:pt modelId="{9EDB9606-04C0-4A35-BF09-F6D8B309F0DE}" type="pres">
      <dgm:prSet presAssocID="{BADDE544-2279-4C5F-A5AD-1F0D1BE7AB6A}" presName="header" presStyleLbl="node1" presStyleIdx="2" presStyleCnt="4" custScaleX="75269" custScaleY="163045" custLinFactNeighborX="-9314" custLinFactNeighborY="-18714"/>
      <dgm:spPr/>
      <dgm:t>
        <a:bodyPr/>
        <a:lstStyle/>
        <a:p>
          <a:endParaRPr lang="ru-RU"/>
        </a:p>
      </dgm:t>
    </dgm:pt>
    <dgm:pt modelId="{B87D9AF3-9D96-437D-9631-B336EF8E02C8}" type="pres">
      <dgm:prSet presAssocID="{72E23365-9504-45DB-8313-A5A322AD5B36}" presName="parTrans" presStyleLbl="sibTrans2D1" presStyleIdx="6" presStyleCnt="9"/>
      <dgm:spPr/>
      <dgm:t>
        <a:bodyPr/>
        <a:lstStyle/>
        <a:p>
          <a:endParaRPr lang="ru-RU"/>
        </a:p>
      </dgm:t>
    </dgm:pt>
    <dgm:pt modelId="{357C4D2D-3B72-4EF5-9E40-264D530B0189}" type="pres">
      <dgm:prSet presAssocID="{FCEEAC75-CE5E-4523-A1B6-72C9E004C730}" presName="child" presStyleLbl="alignAccFollowNode1" presStyleIdx="6" presStyleCnt="9" custScaleX="64942" custScaleY="203551" custLinFactNeighborX="-9394" custLinFactNeighborY="-42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6AE7ED-23AD-429E-8E8E-EB41EB38A6B8}" type="pres">
      <dgm:prSet presAssocID="{CD4A7E36-957A-43C6-8867-36E7E9D47EA4}" presName="sibTrans" presStyleLbl="sibTrans2D1" presStyleIdx="7" presStyleCnt="9"/>
      <dgm:spPr/>
      <dgm:t>
        <a:bodyPr/>
        <a:lstStyle/>
        <a:p>
          <a:endParaRPr lang="ru-RU"/>
        </a:p>
      </dgm:t>
    </dgm:pt>
    <dgm:pt modelId="{81CC1B1C-FF14-4829-90DB-627734CC267B}" type="pres">
      <dgm:prSet presAssocID="{98E54E41-B07A-4D53-ADF1-268F85CAEE87}" presName="child" presStyleLbl="alignAccFollowNode1" presStyleIdx="7" presStyleCnt="9" custScaleX="67035" custScaleY="133408" custLinFactNeighborX="-11483" custLinFactNeighborY="862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09BDA0-FF8B-41B1-9D14-36244621B2B4}" type="pres">
      <dgm:prSet presAssocID="{7E29A4D6-56A9-4004-B12A-DF9B87D8710E}" presName="sibTrans" presStyleLbl="sibTrans2D1" presStyleIdx="8" presStyleCnt="9"/>
      <dgm:spPr/>
      <dgm:t>
        <a:bodyPr/>
        <a:lstStyle/>
        <a:p>
          <a:endParaRPr lang="ru-RU"/>
        </a:p>
      </dgm:t>
    </dgm:pt>
    <dgm:pt modelId="{37ECBCFF-3870-43D0-A627-8DC40BFC37B9}" type="pres">
      <dgm:prSet presAssocID="{605CD683-4AF7-42F8-9429-56F09F947357}" presName="child" presStyleLbl="alignAccFollowNode1" presStyleIdx="8" presStyleCnt="9" custScaleX="78402" custScaleY="83385" custLinFactNeighborX="-12957" custLinFactNeighborY="459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417F72-EEFA-4C25-83DD-D074FE26248B}" type="pres">
      <dgm:prSet presAssocID="{BADDE544-2279-4C5F-A5AD-1F0D1BE7AB6A}" presName="hSp" presStyleCnt="0"/>
      <dgm:spPr/>
    </dgm:pt>
    <dgm:pt modelId="{48E0F390-A146-49D4-B5C4-E2956BBDD7A0}" type="pres">
      <dgm:prSet presAssocID="{A1FCAF13-1A74-4F7D-8E4C-3CEA0E390CD8}" presName="vertFlow" presStyleCnt="0"/>
      <dgm:spPr/>
    </dgm:pt>
    <dgm:pt modelId="{573EB78C-2CCA-43A4-AE46-92365A68857E}" type="pres">
      <dgm:prSet presAssocID="{A1FCAF13-1A74-4F7D-8E4C-3CEA0E390CD8}" presName="header" presStyleLbl="node1" presStyleIdx="3" presStyleCnt="4" custScaleX="65695" custScaleY="232522" custLinFactNeighborX="-1703" custLinFactNeighborY="-80520"/>
      <dgm:spPr/>
      <dgm:t>
        <a:bodyPr/>
        <a:lstStyle/>
        <a:p>
          <a:endParaRPr lang="ru-RU"/>
        </a:p>
      </dgm:t>
    </dgm:pt>
  </dgm:ptLst>
  <dgm:cxnLst>
    <dgm:cxn modelId="{06704C04-7A84-487C-8450-C82DC1E66E51}" type="presOf" srcId="{74AC0CC1-8F26-4CFA-AE67-79B32733563B}" destId="{2DB0A134-9F9B-4792-9888-216756AE653D}" srcOrd="0" destOrd="0" presId="urn:microsoft.com/office/officeart/2005/8/layout/lProcess1"/>
    <dgm:cxn modelId="{95083D62-A72E-4EC5-966D-898450D06003}" type="presOf" srcId="{9CF06112-50F0-4F97-82CA-D3CB43259E53}" destId="{4798FEFB-AB58-4431-A7F9-42E9B17B6F4E}" srcOrd="0" destOrd="0" presId="urn:microsoft.com/office/officeart/2005/8/layout/lProcess1"/>
    <dgm:cxn modelId="{EF08CBA2-CB0F-4DE8-98A2-E7FBFB76BF35}" srcId="{BADDE544-2279-4C5F-A5AD-1F0D1BE7AB6A}" destId="{605CD683-4AF7-42F8-9429-56F09F947357}" srcOrd="2" destOrd="0" parTransId="{D542C1F6-3BA5-4E95-989C-C841371D2AC8}" sibTransId="{A04A7D56-64D0-4776-9123-1C4769265944}"/>
    <dgm:cxn modelId="{D60D472D-3904-479A-A1D7-F1EEA29FC098}" type="presOf" srcId="{5AEEFA53-5B56-47C4-8717-A65A75B36E1E}" destId="{A60810FA-9D48-4742-8D10-C9BE1730B07F}" srcOrd="0" destOrd="0" presId="urn:microsoft.com/office/officeart/2005/8/layout/lProcess1"/>
    <dgm:cxn modelId="{F53636E1-6105-4FB7-B878-54B07B2B9716}" srcId="{288601B2-4C5C-47E6-AFAF-F54B0E324DEF}" destId="{D490E702-0874-4835-B93F-F9EBBA062096}" srcOrd="3" destOrd="0" parTransId="{EB29B3FA-C538-4C4C-B5AB-90C07B139D37}" sibTransId="{BE0F5F22-8183-4DFE-BC55-19609B7B1852}"/>
    <dgm:cxn modelId="{C1C3F796-C065-467A-B540-A84F6A1041D2}" srcId="{288601B2-4C5C-47E6-AFAF-F54B0E324DEF}" destId="{9A4E27C2-6D78-4DBD-B4BD-A27DDD5EED06}" srcOrd="0" destOrd="0" parTransId="{E69A9CA3-715A-4912-A228-041A5E008D26}" sibTransId="{A41AFEA4-2A89-4D52-A2F0-0A97BB6920C2}"/>
    <dgm:cxn modelId="{401A625C-F6FC-4D0D-8F5B-E7D02F04F11A}" srcId="{EE5779E2-A1B7-40DA-B1E5-B229BC26C5B5}" destId="{BADDE544-2279-4C5F-A5AD-1F0D1BE7AB6A}" srcOrd="2" destOrd="0" parTransId="{2A7AAA2A-CC9A-4494-946C-D059BD91007B}" sibTransId="{772A8182-0820-4197-85FA-B361FF2083F1}"/>
    <dgm:cxn modelId="{5658C688-CDC7-4D9C-97B9-80FFD17BC02C}" type="presOf" srcId="{03AD9C3F-2686-4939-B835-DBFF80B766B5}" destId="{82CA3189-2DFB-4C6C-AEAC-4A8EF00AEAC1}" srcOrd="0" destOrd="0" presId="urn:microsoft.com/office/officeart/2005/8/layout/lProcess1"/>
    <dgm:cxn modelId="{687B17A8-138E-4A42-B952-CFB5CC6FD754}" type="presOf" srcId="{CD4A7E36-957A-43C6-8867-36E7E9D47EA4}" destId="{6F6AE7ED-23AD-429E-8E8E-EB41EB38A6B8}" srcOrd="0" destOrd="0" presId="urn:microsoft.com/office/officeart/2005/8/layout/lProcess1"/>
    <dgm:cxn modelId="{D00F9227-5701-4ECD-A37B-E38B004DE4D8}" type="presOf" srcId="{72E23365-9504-45DB-8313-A5A322AD5B36}" destId="{B87D9AF3-9D96-437D-9631-B336EF8E02C8}" srcOrd="0" destOrd="0" presId="urn:microsoft.com/office/officeart/2005/8/layout/lProcess1"/>
    <dgm:cxn modelId="{1E4AF08C-83FA-4B73-A657-6DF6979B4FB1}" type="presOf" srcId="{555F3254-2CB1-4067-9F3C-42DFB34257EE}" destId="{BBF1F6DD-3EEE-487E-ABF3-00AEB377296A}" srcOrd="0" destOrd="0" presId="urn:microsoft.com/office/officeart/2005/8/layout/lProcess1"/>
    <dgm:cxn modelId="{1C38E47F-851E-41B7-AA04-8936A296AC93}" srcId="{288601B2-4C5C-47E6-AFAF-F54B0E324DEF}" destId="{C048B5EA-E7CE-4AC9-BBD7-C572A93A9944}" srcOrd="1" destOrd="0" parTransId="{B8C86235-8915-47F5-A205-7E723C1F92AD}" sibTransId="{397D0387-59CA-4BE5-A755-29652FCF8EDA}"/>
    <dgm:cxn modelId="{90FC6DF9-A656-47E0-BC97-BAAEEA05C9A3}" srcId="{BADDE544-2279-4C5F-A5AD-1F0D1BE7AB6A}" destId="{98E54E41-B07A-4D53-ADF1-268F85CAEE87}" srcOrd="1" destOrd="0" parTransId="{E8AFDC0F-4363-425F-BAD3-55C0160F0905}" sibTransId="{7E29A4D6-56A9-4004-B12A-DF9B87D8710E}"/>
    <dgm:cxn modelId="{D630B034-BFA6-43E1-A8AC-21F470A04406}" type="presOf" srcId="{98E54E41-B07A-4D53-ADF1-268F85CAEE87}" destId="{81CC1B1C-FF14-4829-90DB-627734CC267B}" srcOrd="0" destOrd="0" presId="urn:microsoft.com/office/officeart/2005/8/layout/lProcess1"/>
    <dgm:cxn modelId="{A97D4935-A08A-4C97-A25E-0D2DCE657A78}" type="presOf" srcId="{FCEEAC75-CE5E-4523-A1B6-72C9E004C730}" destId="{357C4D2D-3B72-4EF5-9E40-264D530B0189}" srcOrd="0" destOrd="0" presId="urn:microsoft.com/office/officeart/2005/8/layout/lProcess1"/>
    <dgm:cxn modelId="{1BC32202-AD56-4B35-A0F7-BFF0F54378FC}" type="presOf" srcId="{348A2829-B03C-47A6-827D-83DB89EFAA81}" destId="{AAC3F2B4-157D-4790-8015-6E537C180BAA}" srcOrd="0" destOrd="0" presId="urn:microsoft.com/office/officeart/2005/8/layout/lProcess1"/>
    <dgm:cxn modelId="{5298EC86-E6CE-43C6-BD24-15C82B68004D}" type="presOf" srcId="{9A4E27C2-6D78-4DBD-B4BD-A27DDD5EED06}" destId="{010C84A1-992E-4461-8C85-4DA8B1E0C810}" srcOrd="0" destOrd="0" presId="urn:microsoft.com/office/officeart/2005/8/layout/lProcess1"/>
    <dgm:cxn modelId="{FBD4AC44-FF8A-408D-9DB2-7E6BE2717180}" srcId="{EE5779E2-A1B7-40DA-B1E5-B229BC26C5B5}" destId="{348A2829-B03C-47A6-827D-83DB89EFAA81}" srcOrd="1" destOrd="0" parTransId="{E88CC5BC-4190-4D3A-A950-DF2650AA4492}" sibTransId="{CCE47B8A-E06A-4D49-88CB-D9253CF525CD}"/>
    <dgm:cxn modelId="{10FA47E7-833B-4903-AC6E-F9FDEEFE6F67}" srcId="{348A2829-B03C-47A6-827D-83DB89EFAA81}" destId="{74AC0CC1-8F26-4CFA-AE67-79B32733563B}" srcOrd="0" destOrd="0" parTransId="{9CF06112-50F0-4F97-82CA-D3CB43259E53}" sibTransId="{5AEEFA53-5B56-47C4-8717-A65A75B36E1E}"/>
    <dgm:cxn modelId="{913D2CEF-8C12-46C3-80B6-145F8E26793E}" type="presOf" srcId="{E69A9CA3-715A-4912-A228-041A5E008D26}" destId="{533FCD74-EB48-4F3B-A517-2A893792E362}" srcOrd="0" destOrd="0" presId="urn:microsoft.com/office/officeart/2005/8/layout/lProcess1"/>
    <dgm:cxn modelId="{58F551B1-0416-4D86-975E-A6D57A92D1AA}" type="presOf" srcId="{C048B5EA-E7CE-4AC9-BBD7-C572A93A9944}" destId="{C10447A3-9E8B-4AF5-ADCF-C5124E75CCF3}" srcOrd="0" destOrd="0" presId="urn:microsoft.com/office/officeart/2005/8/layout/lProcess1"/>
    <dgm:cxn modelId="{82FBB829-F882-44B3-A603-FD1D23266D4A}" srcId="{BADDE544-2279-4C5F-A5AD-1F0D1BE7AB6A}" destId="{FCEEAC75-CE5E-4523-A1B6-72C9E004C730}" srcOrd="0" destOrd="0" parTransId="{72E23365-9504-45DB-8313-A5A322AD5B36}" sibTransId="{CD4A7E36-957A-43C6-8867-36E7E9D47EA4}"/>
    <dgm:cxn modelId="{8EA5DC9D-E2D3-4887-A743-1EEE7C8EAB76}" srcId="{EE5779E2-A1B7-40DA-B1E5-B229BC26C5B5}" destId="{288601B2-4C5C-47E6-AFAF-F54B0E324DEF}" srcOrd="0" destOrd="0" parTransId="{BA0A25C7-C320-48C9-9954-C80FCB8018EC}" sibTransId="{4A04F75D-99B2-4746-9D80-228DECB7450A}"/>
    <dgm:cxn modelId="{89898F7D-BC29-42B8-8C09-0A6480ADAD41}" type="presOf" srcId="{D490E702-0874-4835-B93F-F9EBBA062096}" destId="{B11171CF-0790-4E4D-93B0-218A39723CB2}" srcOrd="0" destOrd="0" presId="urn:microsoft.com/office/officeart/2005/8/layout/lProcess1"/>
    <dgm:cxn modelId="{339E46E9-5993-44CD-9A37-F55FACDDFDD6}" type="presOf" srcId="{605CD683-4AF7-42F8-9429-56F09F947357}" destId="{37ECBCFF-3870-43D0-A627-8DC40BFC37B9}" srcOrd="0" destOrd="0" presId="urn:microsoft.com/office/officeart/2005/8/layout/lProcess1"/>
    <dgm:cxn modelId="{E312F004-A6C8-4D8D-9312-53C5C5F002A8}" type="presOf" srcId="{A1FCAF13-1A74-4F7D-8E4C-3CEA0E390CD8}" destId="{573EB78C-2CCA-43A4-AE46-92365A68857E}" srcOrd="0" destOrd="0" presId="urn:microsoft.com/office/officeart/2005/8/layout/lProcess1"/>
    <dgm:cxn modelId="{CC55FB61-0C53-4CB4-B0D4-1B9BEE204E52}" srcId="{EE5779E2-A1B7-40DA-B1E5-B229BC26C5B5}" destId="{A1FCAF13-1A74-4F7D-8E4C-3CEA0E390CD8}" srcOrd="3" destOrd="0" parTransId="{1EF553E7-F288-4F0C-94C0-A1A2AA976BC0}" sibTransId="{A8385386-22F2-4288-B476-844535B0E078}"/>
    <dgm:cxn modelId="{2FFE1A15-D5E3-4376-BA89-1DA13B4A13D7}" srcId="{288601B2-4C5C-47E6-AFAF-F54B0E324DEF}" destId="{555F3254-2CB1-4067-9F3C-42DFB34257EE}" srcOrd="2" destOrd="0" parTransId="{3CA9FA41-116A-4AEC-A433-13E1F34D2144}" sibTransId="{03AD9C3F-2686-4939-B835-DBFF80B766B5}"/>
    <dgm:cxn modelId="{4AA52780-D6A4-4EAA-B23A-799D9002E342}" type="presOf" srcId="{7E29A4D6-56A9-4004-B12A-DF9B87D8710E}" destId="{0509BDA0-FF8B-41B1-9D14-36244621B2B4}" srcOrd="0" destOrd="0" presId="urn:microsoft.com/office/officeart/2005/8/layout/lProcess1"/>
    <dgm:cxn modelId="{FC77E26E-49F9-48E7-911D-B1B280D69838}" type="presOf" srcId="{EE5779E2-A1B7-40DA-B1E5-B229BC26C5B5}" destId="{E3C03E95-D768-42B6-8922-A9A3518F668D}" srcOrd="0" destOrd="0" presId="urn:microsoft.com/office/officeart/2005/8/layout/lProcess1"/>
    <dgm:cxn modelId="{5B38CC55-E54C-4812-96AF-FE31F1915A23}" type="presOf" srcId="{397D0387-59CA-4BE5-A755-29652FCF8EDA}" destId="{06AE8648-F78F-4EF6-8400-4AA18721D4AE}" srcOrd="0" destOrd="0" presId="urn:microsoft.com/office/officeart/2005/8/layout/lProcess1"/>
    <dgm:cxn modelId="{A2659C2E-B124-4C40-B4FD-510BF4856CEB}" type="presOf" srcId="{A41AFEA4-2A89-4D52-A2F0-0A97BB6920C2}" destId="{2BCC8C1B-6C08-4859-8E1A-C58339B4D8B2}" srcOrd="0" destOrd="0" presId="urn:microsoft.com/office/officeart/2005/8/layout/lProcess1"/>
    <dgm:cxn modelId="{4B5D8E56-DA6D-40C8-8F74-F71107C82B61}" type="presOf" srcId="{BADDE544-2279-4C5F-A5AD-1F0D1BE7AB6A}" destId="{9EDB9606-04C0-4A35-BF09-F6D8B309F0DE}" srcOrd="0" destOrd="0" presId="urn:microsoft.com/office/officeart/2005/8/layout/lProcess1"/>
    <dgm:cxn modelId="{C3C82DD9-1F0A-4F77-8B30-7C0C080A037C}" type="presOf" srcId="{288601B2-4C5C-47E6-AFAF-F54B0E324DEF}" destId="{7DD402FB-CACD-4F64-80A6-6DD87ECCC32E}" srcOrd="0" destOrd="0" presId="urn:microsoft.com/office/officeart/2005/8/layout/lProcess1"/>
    <dgm:cxn modelId="{38EA5E00-15DE-4C96-8485-3F9DB005AC87}" type="presOf" srcId="{04053970-5D80-46A1-B461-BED3F277752F}" destId="{49BD7084-2A1B-4FFF-9806-C156BC3ECA3C}" srcOrd="0" destOrd="0" presId="urn:microsoft.com/office/officeart/2005/8/layout/lProcess1"/>
    <dgm:cxn modelId="{23BB2189-C8C2-43BE-A7E3-117C71CE5A3E}" srcId="{348A2829-B03C-47A6-827D-83DB89EFAA81}" destId="{04053970-5D80-46A1-B461-BED3F277752F}" srcOrd="1" destOrd="0" parTransId="{BCF761D7-35BC-4230-9EA3-3C4439BBE1D6}" sibTransId="{9ADAAD9A-9FD2-408F-9802-8510F7DAC23E}"/>
    <dgm:cxn modelId="{733E5EC0-9C40-4CFC-B1EB-F601CDC9BBD2}" type="presParOf" srcId="{E3C03E95-D768-42B6-8922-A9A3518F668D}" destId="{5E6F4056-3569-482D-939F-5EE4A49984C1}" srcOrd="0" destOrd="0" presId="urn:microsoft.com/office/officeart/2005/8/layout/lProcess1"/>
    <dgm:cxn modelId="{D51D15EF-5065-44C0-B94E-7BE376ACE33F}" type="presParOf" srcId="{5E6F4056-3569-482D-939F-5EE4A49984C1}" destId="{7DD402FB-CACD-4F64-80A6-6DD87ECCC32E}" srcOrd="0" destOrd="0" presId="urn:microsoft.com/office/officeart/2005/8/layout/lProcess1"/>
    <dgm:cxn modelId="{E5511831-80AB-4108-AD28-07818F018CE7}" type="presParOf" srcId="{5E6F4056-3569-482D-939F-5EE4A49984C1}" destId="{533FCD74-EB48-4F3B-A517-2A893792E362}" srcOrd="1" destOrd="0" presId="urn:microsoft.com/office/officeart/2005/8/layout/lProcess1"/>
    <dgm:cxn modelId="{565B8AE3-FFF0-4655-9914-3769FB38506A}" type="presParOf" srcId="{5E6F4056-3569-482D-939F-5EE4A49984C1}" destId="{010C84A1-992E-4461-8C85-4DA8B1E0C810}" srcOrd="2" destOrd="0" presId="urn:microsoft.com/office/officeart/2005/8/layout/lProcess1"/>
    <dgm:cxn modelId="{4D5CF99A-815D-415F-A9F7-7F5A9152B1B4}" type="presParOf" srcId="{5E6F4056-3569-482D-939F-5EE4A49984C1}" destId="{2BCC8C1B-6C08-4859-8E1A-C58339B4D8B2}" srcOrd="3" destOrd="0" presId="urn:microsoft.com/office/officeart/2005/8/layout/lProcess1"/>
    <dgm:cxn modelId="{DB83D5CB-1EDB-4CCA-81AF-219DC9A19F3D}" type="presParOf" srcId="{5E6F4056-3569-482D-939F-5EE4A49984C1}" destId="{C10447A3-9E8B-4AF5-ADCF-C5124E75CCF3}" srcOrd="4" destOrd="0" presId="urn:microsoft.com/office/officeart/2005/8/layout/lProcess1"/>
    <dgm:cxn modelId="{461A6886-8D7C-4F5E-B0CC-6C30389B996A}" type="presParOf" srcId="{5E6F4056-3569-482D-939F-5EE4A49984C1}" destId="{06AE8648-F78F-4EF6-8400-4AA18721D4AE}" srcOrd="5" destOrd="0" presId="urn:microsoft.com/office/officeart/2005/8/layout/lProcess1"/>
    <dgm:cxn modelId="{5B48A226-977F-4A0B-A4E3-1C6C6C45FA64}" type="presParOf" srcId="{5E6F4056-3569-482D-939F-5EE4A49984C1}" destId="{BBF1F6DD-3EEE-487E-ABF3-00AEB377296A}" srcOrd="6" destOrd="0" presId="urn:microsoft.com/office/officeart/2005/8/layout/lProcess1"/>
    <dgm:cxn modelId="{102D2738-7E44-4CE1-A327-1D21512BF118}" type="presParOf" srcId="{5E6F4056-3569-482D-939F-5EE4A49984C1}" destId="{82CA3189-2DFB-4C6C-AEAC-4A8EF00AEAC1}" srcOrd="7" destOrd="0" presId="urn:microsoft.com/office/officeart/2005/8/layout/lProcess1"/>
    <dgm:cxn modelId="{CC6210C6-C2FA-4A14-8D07-A66F95C38302}" type="presParOf" srcId="{5E6F4056-3569-482D-939F-5EE4A49984C1}" destId="{B11171CF-0790-4E4D-93B0-218A39723CB2}" srcOrd="8" destOrd="0" presId="urn:microsoft.com/office/officeart/2005/8/layout/lProcess1"/>
    <dgm:cxn modelId="{DCE30C85-272E-405D-9FBD-FBA6275F5E76}" type="presParOf" srcId="{E3C03E95-D768-42B6-8922-A9A3518F668D}" destId="{698D8F44-C286-49D7-BF01-964F3DD31243}" srcOrd="1" destOrd="0" presId="urn:microsoft.com/office/officeart/2005/8/layout/lProcess1"/>
    <dgm:cxn modelId="{204C110D-A245-4538-B91D-E46F2117A2DC}" type="presParOf" srcId="{E3C03E95-D768-42B6-8922-A9A3518F668D}" destId="{A2FB19F3-8B83-4C60-90FE-3E6B67E1E184}" srcOrd="2" destOrd="0" presId="urn:microsoft.com/office/officeart/2005/8/layout/lProcess1"/>
    <dgm:cxn modelId="{1DC741C0-6662-4416-84A4-267E0FA20A0D}" type="presParOf" srcId="{A2FB19F3-8B83-4C60-90FE-3E6B67E1E184}" destId="{AAC3F2B4-157D-4790-8015-6E537C180BAA}" srcOrd="0" destOrd="0" presId="urn:microsoft.com/office/officeart/2005/8/layout/lProcess1"/>
    <dgm:cxn modelId="{7916B085-94F6-4B67-9C1C-50615E69200E}" type="presParOf" srcId="{A2FB19F3-8B83-4C60-90FE-3E6B67E1E184}" destId="{4798FEFB-AB58-4431-A7F9-42E9B17B6F4E}" srcOrd="1" destOrd="0" presId="urn:microsoft.com/office/officeart/2005/8/layout/lProcess1"/>
    <dgm:cxn modelId="{A4963EAB-8DC9-4F52-9FC8-6CA0E44FC073}" type="presParOf" srcId="{A2FB19F3-8B83-4C60-90FE-3E6B67E1E184}" destId="{2DB0A134-9F9B-4792-9888-216756AE653D}" srcOrd="2" destOrd="0" presId="urn:microsoft.com/office/officeart/2005/8/layout/lProcess1"/>
    <dgm:cxn modelId="{9CF7894A-4248-43E1-A274-409A2FA764D0}" type="presParOf" srcId="{A2FB19F3-8B83-4C60-90FE-3E6B67E1E184}" destId="{A60810FA-9D48-4742-8D10-C9BE1730B07F}" srcOrd="3" destOrd="0" presId="urn:microsoft.com/office/officeart/2005/8/layout/lProcess1"/>
    <dgm:cxn modelId="{F9CFDB1A-28E1-4C3D-9056-A276D0B9CE91}" type="presParOf" srcId="{A2FB19F3-8B83-4C60-90FE-3E6B67E1E184}" destId="{49BD7084-2A1B-4FFF-9806-C156BC3ECA3C}" srcOrd="4" destOrd="0" presId="urn:microsoft.com/office/officeart/2005/8/layout/lProcess1"/>
    <dgm:cxn modelId="{3E8EBBB0-284C-48F9-962A-7D81972209ED}" type="presParOf" srcId="{E3C03E95-D768-42B6-8922-A9A3518F668D}" destId="{50D42608-5803-4331-92C4-B57E9767A071}" srcOrd="3" destOrd="0" presId="urn:microsoft.com/office/officeart/2005/8/layout/lProcess1"/>
    <dgm:cxn modelId="{C6D21E93-8E60-4632-A89F-E6131E004C76}" type="presParOf" srcId="{E3C03E95-D768-42B6-8922-A9A3518F668D}" destId="{EA0974C9-963F-41E2-9B57-D72295469541}" srcOrd="4" destOrd="0" presId="urn:microsoft.com/office/officeart/2005/8/layout/lProcess1"/>
    <dgm:cxn modelId="{35D7AF69-CE32-455C-A598-DBFE8FD6C1ED}" type="presParOf" srcId="{EA0974C9-963F-41E2-9B57-D72295469541}" destId="{9EDB9606-04C0-4A35-BF09-F6D8B309F0DE}" srcOrd="0" destOrd="0" presId="urn:microsoft.com/office/officeart/2005/8/layout/lProcess1"/>
    <dgm:cxn modelId="{E1C851DF-30E9-4306-A48B-2C94A651C981}" type="presParOf" srcId="{EA0974C9-963F-41E2-9B57-D72295469541}" destId="{B87D9AF3-9D96-437D-9631-B336EF8E02C8}" srcOrd="1" destOrd="0" presId="urn:microsoft.com/office/officeart/2005/8/layout/lProcess1"/>
    <dgm:cxn modelId="{85E4B004-DE6B-467A-BF41-C95C8DFAA7B7}" type="presParOf" srcId="{EA0974C9-963F-41E2-9B57-D72295469541}" destId="{357C4D2D-3B72-4EF5-9E40-264D530B0189}" srcOrd="2" destOrd="0" presId="urn:microsoft.com/office/officeart/2005/8/layout/lProcess1"/>
    <dgm:cxn modelId="{A233A5B2-10B5-471B-B6F1-17F556A53DF8}" type="presParOf" srcId="{EA0974C9-963F-41E2-9B57-D72295469541}" destId="{6F6AE7ED-23AD-429E-8E8E-EB41EB38A6B8}" srcOrd="3" destOrd="0" presId="urn:microsoft.com/office/officeart/2005/8/layout/lProcess1"/>
    <dgm:cxn modelId="{8ED3AB1B-FDD9-421A-80FE-BC47A3A7FC82}" type="presParOf" srcId="{EA0974C9-963F-41E2-9B57-D72295469541}" destId="{81CC1B1C-FF14-4829-90DB-627734CC267B}" srcOrd="4" destOrd="0" presId="urn:microsoft.com/office/officeart/2005/8/layout/lProcess1"/>
    <dgm:cxn modelId="{6C89A06B-23A1-4636-B490-B24E59A4CCD8}" type="presParOf" srcId="{EA0974C9-963F-41E2-9B57-D72295469541}" destId="{0509BDA0-FF8B-41B1-9D14-36244621B2B4}" srcOrd="5" destOrd="0" presId="urn:microsoft.com/office/officeart/2005/8/layout/lProcess1"/>
    <dgm:cxn modelId="{58718D4D-DE78-4B3D-9F5B-1F8304BCDCC2}" type="presParOf" srcId="{EA0974C9-963F-41E2-9B57-D72295469541}" destId="{37ECBCFF-3870-43D0-A627-8DC40BFC37B9}" srcOrd="6" destOrd="0" presId="urn:microsoft.com/office/officeart/2005/8/layout/lProcess1"/>
    <dgm:cxn modelId="{B4B3C72D-9C81-4B66-9E18-EA2E4506A504}" type="presParOf" srcId="{E3C03E95-D768-42B6-8922-A9A3518F668D}" destId="{77417F72-EEFA-4C25-83DD-D074FE26248B}" srcOrd="5" destOrd="0" presId="urn:microsoft.com/office/officeart/2005/8/layout/lProcess1"/>
    <dgm:cxn modelId="{E8822C83-7D43-4F38-9D2D-435C181A081E}" type="presParOf" srcId="{E3C03E95-D768-42B6-8922-A9A3518F668D}" destId="{48E0F390-A146-49D4-B5C4-E2956BBDD7A0}" srcOrd="6" destOrd="0" presId="urn:microsoft.com/office/officeart/2005/8/layout/lProcess1"/>
    <dgm:cxn modelId="{D97804D4-32ED-4273-980B-358411FF7AE2}" type="presParOf" srcId="{48E0F390-A146-49D4-B5C4-E2956BBDD7A0}" destId="{573EB78C-2CCA-43A4-AE46-92365A68857E}" srcOrd="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F5B624-4917-4D50-9F35-B6938A828730}">
      <dsp:nvSpPr>
        <dsp:cNvPr id="0" name=""/>
        <dsp:cNvSpPr/>
      </dsp:nvSpPr>
      <dsp:spPr>
        <a:xfrm>
          <a:off x="3244953" y="0"/>
          <a:ext cx="3133517" cy="1701156"/>
        </a:xfrm>
        <a:prstGeom prst="trapezoid">
          <a:avLst>
            <a:gd name="adj" fmla="val 921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rgbClr val="C00000"/>
              </a:solidFill>
            </a:rPr>
            <a:t>  </a:t>
          </a:r>
          <a:r>
            <a:rPr lang="ru-RU" sz="2200" kern="1200" dirty="0" smtClean="0">
              <a:solidFill>
                <a:srgbClr val="C00000"/>
              </a:solidFill>
            </a:rPr>
            <a:t> </a:t>
          </a:r>
          <a:r>
            <a:rPr lang="ru-RU" sz="2200" kern="1200" dirty="0" smtClean="0">
              <a:solidFill>
                <a:srgbClr val="C00000"/>
              </a:solidFill>
            </a:rPr>
            <a:t>«Майских»       </a:t>
          </a:r>
          <a:r>
            <a:rPr lang="ru-RU" sz="2200" kern="1200" dirty="0" smtClean="0">
              <a:solidFill>
                <a:srgbClr val="C00000"/>
              </a:solidFill>
            </a:rPr>
            <a:t>       </a:t>
          </a:r>
          <a:r>
            <a:rPr lang="ru-RU" sz="2200" kern="1200" dirty="0" smtClean="0">
              <a:solidFill>
                <a:srgbClr val="C00000"/>
              </a:solidFill>
            </a:rPr>
            <a:t>указов          </a:t>
          </a:r>
          <a:r>
            <a:rPr lang="ru-RU" sz="2200" kern="1200" dirty="0" smtClean="0">
              <a:solidFill>
                <a:srgbClr val="C00000"/>
              </a:solidFill>
            </a:rPr>
            <a:t>      </a:t>
          </a:r>
          <a:r>
            <a:rPr lang="ru-RU" sz="2200" kern="1200" dirty="0" smtClean="0">
              <a:solidFill>
                <a:srgbClr val="C00000"/>
              </a:solidFill>
            </a:rPr>
            <a:t>Президента РФ </a:t>
          </a:r>
          <a:endParaRPr lang="ru-RU" sz="2200" kern="1200" dirty="0"/>
        </a:p>
      </dsp:txBody>
      <dsp:txXfrm>
        <a:off x="3244953" y="0"/>
        <a:ext cx="3133517" cy="1701156"/>
      </dsp:txXfrm>
    </dsp:sp>
    <dsp:sp modelId="{570EDD43-E19C-4136-8A00-DE28F95CACDD}">
      <dsp:nvSpPr>
        <dsp:cNvPr id="0" name=""/>
        <dsp:cNvSpPr/>
      </dsp:nvSpPr>
      <dsp:spPr>
        <a:xfrm>
          <a:off x="1803177" y="1701156"/>
          <a:ext cx="6017070" cy="1565452"/>
        </a:xfrm>
        <a:prstGeom prst="trapezoid">
          <a:avLst>
            <a:gd name="adj" fmla="val 921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rgbClr val="C00000"/>
              </a:solidFill>
            </a:rPr>
            <a:t>Положений послания Президента РФ Федеральному </a:t>
          </a:r>
          <a:r>
            <a:rPr lang="ru-RU" sz="2200" kern="1200" dirty="0" smtClean="0">
              <a:solidFill>
                <a:srgbClr val="C00000"/>
              </a:solidFill>
            </a:rPr>
            <a:t>Собранию </a:t>
          </a:r>
          <a:r>
            <a:rPr lang="ru-RU" sz="2200" kern="1200" dirty="0" smtClean="0">
              <a:solidFill>
                <a:srgbClr val="C00000"/>
              </a:solidFill>
            </a:rPr>
            <a:t>РФ, определяющих бюджетную политику в РФ</a:t>
          </a:r>
          <a:endParaRPr lang="ru-RU" sz="2200" kern="1200" dirty="0">
            <a:solidFill>
              <a:srgbClr val="C00000"/>
            </a:solidFill>
          </a:endParaRPr>
        </a:p>
      </dsp:txBody>
      <dsp:txXfrm>
        <a:off x="2856164" y="1701156"/>
        <a:ext cx="3911095" cy="1565452"/>
      </dsp:txXfrm>
    </dsp:sp>
    <dsp:sp modelId="{92180913-E048-41F0-B0D8-8DF12A556635}">
      <dsp:nvSpPr>
        <dsp:cNvPr id="0" name=""/>
        <dsp:cNvSpPr/>
      </dsp:nvSpPr>
      <dsp:spPr>
        <a:xfrm>
          <a:off x="0" y="3266608"/>
          <a:ext cx="9623424" cy="1957854"/>
        </a:xfrm>
        <a:prstGeom prst="trapezoid">
          <a:avLst>
            <a:gd name="adj" fmla="val 921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rgbClr val="C00000"/>
              </a:solidFill>
            </a:rPr>
            <a:t>Основных направлений бюджетной и налоговой политики Туриловского сельского поселения</a:t>
          </a:r>
          <a:endParaRPr lang="ru-RU" sz="2200" kern="1200" dirty="0">
            <a:solidFill>
              <a:srgbClr val="C00000"/>
            </a:solidFill>
          </a:endParaRPr>
        </a:p>
      </dsp:txBody>
      <dsp:txXfrm>
        <a:off x="1684099" y="3266608"/>
        <a:ext cx="6255226" cy="195785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DD402FB-CACD-4F64-80A6-6DD87ECCC32E}">
      <dsp:nvSpPr>
        <dsp:cNvPr id="0" name=""/>
        <dsp:cNvSpPr/>
      </dsp:nvSpPr>
      <dsp:spPr>
        <a:xfrm>
          <a:off x="0" y="0"/>
          <a:ext cx="2090629" cy="1520785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baseline="0" dirty="0" smtClean="0">
              <a:solidFill>
                <a:schemeClr val="tx1"/>
              </a:solidFill>
            </a:rPr>
            <a:t>Налоговые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baseline="0" dirty="0" smtClean="0">
              <a:solidFill>
                <a:schemeClr val="tx1"/>
              </a:solidFill>
            </a:rPr>
            <a:t>Доходы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500" b="1" kern="1200" baseline="0" dirty="0" smtClean="0">
            <a:solidFill>
              <a:schemeClr val="tx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baseline="0" dirty="0" smtClean="0">
              <a:solidFill>
                <a:schemeClr val="accent2">
                  <a:lumMod val="75000"/>
                </a:schemeClr>
              </a:solidFill>
            </a:rPr>
            <a:t>4881,5</a:t>
          </a:r>
          <a:endParaRPr lang="ru-RU" sz="2000" b="1" i="1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0" y="0"/>
        <a:ext cx="2090629" cy="1520785"/>
      </dsp:txXfrm>
    </dsp:sp>
    <dsp:sp modelId="{533FCD74-EB48-4F3B-A517-2A893792E362}">
      <dsp:nvSpPr>
        <dsp:cNvPr id="0" name=""/>
        <dsp:cNvSpPr/>
      </dsp:nvSpPr>
      <dsp:spPr>
        <a:xfrm rot="5519347">
          <a:off x="910865" y="1512504"/>
          <a:ext cx="206035" cy="305846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0C84A1-992E-4461-8C85-4DA8B1E0C810}">
      <dsp:nvSpPr>
        <dsp:cNvPr id="0" name=""/>
        <dsp:cNvSpPr/>
      </dsp:nvSpPr>
      <dsp:spPr>
        <a:xfrm>
          <a:off x="0" y="1810069"/>
          <a:ext cx="1987773" cy="86219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0" kern="1200" baseline="0" dirty="0" smtClean="0"/>
            <a:t>Налог на доходы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0" kern="1200" baseline="0" dirty="0" smtClean="0"/>
            <a:t> физических лиц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1" kern="1200" baseline="0" dirty="0" smtClean="0">
              <a:solidFill>
                <a:schemeClr val="accent2">
                  <a:lumMod val="75000"/>
                </a:schemeClr>
              </a:solidFill>
            </a:rPr>
            <a:t>646,4</a:t>
          </a:r>
          <a:endParaRPr lang="ru-RU" sz="1300" b="1" i="1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0" y="1810069"/>
        <a:ext cx="1987773" cy="862197"/>
      </dsp:txXfrm>
    </dsp:sp>
    <dsp:sp modelId="{2BCC8C1B-6C08-4859-8E1A-C58339B4D8B2}">
      <dsp:nvSpPr>
        <dsp:cNvPr id="0" name=""/>
        <dsp:cNvSpPr/>
      </dsp:nvSpPr>
      <dsp:spPr>
        <a:xfrm rot="5273893">
          <a:off x="964113" y="2661928"/>
          <a:ext cx="100240" cy="2808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0447A3-9E8B-4AF5-ADCF-C5124E75CCF3}">
      <dsp:nvSpPr>
        <dsp:cNvPr id="0" name=""/>
        <dsp:cNvSpPr/>
      </dsp:nvSpPr>
      <dsp:spPr>
        <a:xfrm>
          <a:off x="0" y="2914446"/>
          <a:ext cx="2072859" cy="971875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0" kern="1200" baseline="0" dirty="0" smtClean="0"/>
            <a:t>Налоги на имущество</a:t>
          </a:r>
          <a:endParaRPr lang="ru-RU" sz="1300" b="1" i="0" kern="1200" baseline="0" dirty="0" smtClean="0">
            <a:solidFill>
              <a:schemeClr val="accent2">
                <a:lumMod val="75000"/>
              </a:schemeClr>
            </a:solidFill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1" kern="1200" baseline="0" dirty="0" smtClean="0">
              <a:solidFill>
                <a:schemeClr val="accent2">
                  <a:lumMod val="75000"/>
                </a:schemeClr>
              </a:solidFill>
            </a:rPr>
            <a:t>3497,7</a:t>
          </a:r>
          <a:endParaRPr lang="ru-RU" sz="1300" b="1" i="1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0" y="2914446"/>
        <a:ext cx="2072859" cy="971875"/>
      </dsp:txXfrm>
    </dsp:sp>
    <dsp:sp modelId="{06AE8648-F78F-4EF6-8400-4AA18721D4AE}">
      <dsp:nvSpPr>
        <dsp:cNvPr id="0" name=""/>
        <dsp:cNvSpPr/>
      </dsp:nvSpPr>
      <dsp:spPr>
        <a:xfrm rot="5205746">
          <a:off x="1007904" y="3860040"/>
          <a:ext cx="124950" cy="28104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F1F6DD-3EEE-487E-ABF3-00AEB377296A}">
      <dsp:nvSpPr>
        <dsp:cNvPr id="0" name=""/>
        <dsp:cNvSpPr/>
      </dsp:nvSpPr>
      <dsp:spPr>
        <a:xfrm>
          <a:off x="0" y="4114800"/>
          <a:ext cx="2188549" cy="61638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0" kern="1200" baseline="0" dirty="0" smtClean="0"/>
            <a:t>Налог на совокупный доход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1" kern="1200" baseline="0" dirty="0" smtClean="0">
              <a:solidFill>
                <a:schemeClr val="accent2">
                  <a:lumMod val="75000"/>
                </a:schemeClr>
              </a:solidFill>
            </a:rPr>
            <a:t>728,7</a:t>
          </a:r>
          <a:endParaRPr lang="ru-RU" sz="1300" b="1" i="1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0" y="4114800"/>
        <a:ext cx="2188549" cy="616388"/>
      </dsp:txXfrm>
    </dsp:sp>
    <dsp:sp modelId="{82CA3189-2DFB-4C6C-AEAC-4A8EF00AEAC1}">
      <dsp:nvSpPr>
        <dsp:cNvPr id="0" name=""/>
        <dsp:cNvSpPr/>
      </dsp:nvSpPr>
      <dsp:spPr>
        <a:xfrm rot="5228909">
          <a:off x="1080452" y="4707317"/>
          <a:ext cx="94785" cy="236688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1171CF-0790-4E4D-93B0-218A39723CB2}">
      <dsp:nvSpPr>
        <dsp:cNvPr id="0" name=""/>
        <dsp:cNvSpPr/>
      </dsp:nvSpPr>
      <dsp:spPr>
        <a:xfrm>
          <a:off x="187378" y="4953000"/>
          <a:ext cx="1904812" cy="76733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0" kern="1200" baseline="0" dirty="0" smtClean="0"/>
            <a:t>Государственная пошлина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0" kern="1200" baseline="0" dirty="0" smtClean="0">
              <a:solidFill>
                <a:schemeClr val="accent2">
                  <a:lumMod val="75000"/>
                </a:schemeClr>
              </a:solidFill>
            </a:rPr>
            <a:t>8,7</a:t>
          </a:r>
          <a:endParaRPr lang="ru-RU" sz="1300" b="1" i="0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187378" y="4953000"/>
        <a:ext cx="1904812" cy="767337"/>
      </dsp:txXfrm>
    </dsp:sp>
    <dsp:sp modelId="{AAC3F2B4-157D-4790-8015-6E537C180BAA}">
      <dsp:nvSpPr>
        <dsp:cNvPr id="0" name=""/>
        <dsp:cNvSpPr/>
      </dsp:nvSpPr>
      <dsp:spPr>
        <a:xfrm>
          <a:off x="2600787" y="608"/>
          <a:ext cx="2021071" cy="1284714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baseline="0" dirty="0" smtClean="0">
              <a:solidFill>
                <a:schemeClr val="tx1"/>
              </a:solidFill>
            </a:rPr>
            <a:t>Неналоговые</a:t>
          </a:r>
        </a:p>
        <a:p>
          <a:pPr lvl="0" algn="ctr" defTabSz="80010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baseline="0" dirty="0" smtClean="0">
              <a:solidFill>
                <a:schemeClr val="tx1"/>
              </a:solidFill>
            </a:rPr>
            <a:t> доходы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500" b="1" kern="1200" baseline="0" dirty="0" smtClean="0">
            <a:solidFill>
              <a:schemeClr val="tx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i="1" kern="1200" baseline="0" dirty="0" smtClean="0">
              <a:solidFill>
                <a:schemeClr val="accent2">
                  <a:lumMod val="75000"/>
                </a:schemeClr>
              </a:solidFill>
            </a:rPr>
            <a:t>202,0</a:t>
          </a:r>
          <a:endParaRPr lang="ru-RU" sz="2000" b="1" i="1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2600787" y="608"/>
        <a:ext cx="2021071" cy="1284714"/>
      </dsp:txXfrm>
    </dsp:sp>
    <dsp:sp modelId="{4798FEFB-AB58-4431-A7F9-42E9B17B6F4E}">
      <dsp:nvSpPr>
        <dsp:cNvPr id="0" name=""/>
        <dsp:cNvSpPr/>
      </dsp:nvSpPr>
      <dsp:spPr>
        <a:xfrm rot="5423582" flipV="1">
          <a:off x="3488820" y="1271110"/>
          <a:ext cx="262549" cy="294014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B0A134-9F9B-4792-9888-216756AE653D}">
      <dsp:nvSpPr>
        <dsp:cNvPr id="0" name=""/>
        <dsp:cNvSpPr/>
      </dsp:nvSpPr>
      <dsp:spPr>
        <a:xfrm>
          <a:off x="2730509" y="1558563"/>
          <a:ext cx="1874656" cy="118025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0" kern="1200" baseline="0" dirty="0" smtClean="0"/>
            <a:t>Доходы на использование имущества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1" kern="1200" baseline="0" dirty="0" smtClean="0">
              <a:solidFill>
                <a:schemeClr val="accent2">
                  <a:lumMod val="75000"/>
                </a:schemeClr>
              </a:solidFill>
            </a:rPr>
            <a:t>190,3</a:t>
          </a:r>
          <a:endParaRPr lang="ru-RU" sz="1300" b="1" i="1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2730509" y="1558563"/>
        <a:ext cx="1874656" cy="1180257"/>
      </dsp:txXfrm>
    </dsp:sp>
    <dsp:sp modelId="{A60810FA-9D48-4742-8D10-C9BE1730B07F}">
      <dsp:nvSpPr>
        <dsp:cNvPr id="0" name=""/>
        <dsp:cNvSpPr/>
      </dsp:nvSpPr>
      <dsp:spPr>
        <a:xfrm rot="5369556">
          <a:off x="3511352" y="2902552"/>
          <a:ext cx="327480" cy="130888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BD7084-2A1B-4FFF-9806-C156BC3ECA3C}">
      <dsp:nvSpPr>
        <dsp:cNvPr id="0" name=""/>
        <dsp:cNvSpPr/>
      </dsp:nvSpPr>
      <dsp:spPr>
        <a:xfrm>
          <a:off x="2976295" y="3197172"/>
          <a:ext cx="1411683" cy="1132599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0" kern="1200" baseline="0" dirty="0" smtClean="0"/>
            <a:t>Штрафы, санкции, возмещение ущерба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1" kern="1200" baseline="0" dirty="0" smtClean="0">
              <a:solidFill>
                <a:schemeClr val="accent2">
                  <a:lumMod val="75000"/>
                </a:schemeClr>
              </a:solidFill>
            </a:rPr>
            <a:t>11,7</a:t>
          </a:r>
          <a:endParaRPr lang="ru-RU" sz="1300" b="1" i="1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2976295" y="3197172"/>
        <a:ext cx="1411683" cy="1132599"/>
      </dsp:txXfrm>
    </dsp:sp>
    <dsp:sp modelId="{9EDB9606-04C0-4A35-BF09-F6D8B309F0DE}">
      <dsp:nvSpPr>
        <dsp:cNvPr id="0" name=""/>
        <dsp:cNvSpPr/>
      </dsp:nvSpPr>
      <dsp:spPr>
        <a:xfrm>
          <a:off x="4956141" y="0"/>
          <a:ext cx="2251855" cy="1219471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i="0" kern="1200" baseline="0" dirty="0" smtClean="0">
              <a:solidFill>
                <a:schemeClr val="tx1"/>
              </a:solidFill>
            </a:rPr>
            <a:t>Безвозмездные поступления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i="1" kern="1200" baseline="0" dirty="0" smtClean="0">
              <a:solidFill>
                <a:schemeClr val="accent2">
                  <a:lumMod val="75000"/>
                </a:schemeClr>
              </a:solidFill>
            </a:rPr>
            <a:t>5891,3</a:t>
          </a:r>
          <a:endParaRPr lang="ru-RU" sz="1800" b="1" i="1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4956141" y="0"/>
        <a:ext cx="2251855" cy="1219471"/>
      </dsp:txXfrm>
    </dsp:sp>
    <dsp:sp modelId="{B87D9AF3-9D96-437D-9631-B336EF8E02C8}">
      <dsp:nvSpPr>
        <dsp:cNvPr id="0" name=""/>
        <dsp:cNvSpPr/>
      </dsp:nvSpPr>
      <dsp:spPr>
        <a:xfrm rot="5405065">
          <a:off x="6017626" y="1280742"/>
          <a:ext cx="126715" cy="130888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7C4D2D-3B72-4EF5-9E40-264D530B0189}">
      <dsp:nvSpPr>
        <dsp:cNvPr id="0" name=""/>
        <dsp:cNvSpPr/>
      </dsp:nvSpPr>
      <dsp:spPr>
        <a:xfrm>
          <a:off x="5108226" y="1472902"/>
          <a:ext cx="1942897" cy="152243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0" kern="1200" baseline="0" dirty="0" smtClean="0">
              <a:solidFill>
                <a:schemeClr val="tx1"/>
              </a:solidFill>
            </a:rPr>
            <a:t>Дотации бюджетам бюджетной системы РФ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1" kern="1200" baseline="0" dirty="0" smtClean="0">
              <a:solidFill>
                <a:schemeClr val="accent2">
                  <a:lumMod val="75000"/>
                </a:schemeClr>
              </a:solidFill>
            </a:rPr>
            <a:t>4989,7</a:t>
          </a:r>
          <a:endParaRPr lang="ru-RU" sz="1300" b="1" i="1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5108226" y="1472902"/>
        <a:ext cx="1942897" cy="1522430"/>
      </dsp:txXfrm>
    </dsp:sp>
    <dsp:sp modelId="{6F6AE7ED-23AD-429E-8E8E-EB41EB38A6B8}">
      <dsp:nvSpPr>
        <dsp:cNvPr id="0" name=""/>
        <dsp:cNvSpPr/>
      </dsp:nvSpPr>
      <dsp:spPr>
        <a:xfrm rot="5538042">
          <a:off x="5960752" y="3077619"/>
          <a:ext cx="164810" cy="130888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CC1B1C-FF14-4829-90DB-627734CC267B}">
      <dsp:nvSpPr>
        <dsp:cNvPr id="0" name=""/>
        <dsp:cNvSpPr/>
      </dsp:nvSpPr>
      <dsp:spPr>
        <a:xfrm>
          <a:off x="5014420" y="3290793"/>
          <a:ext cx="2005514" cy="99780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0" kern="1200" baseline="0" dirty="0" smtClean="0">
              <a:solidFill>
                <a:schemeClr val="tx1"/>
              </a:solidFill>
            </a:rPr>
            <a:t>Субвенции бюджетам бюджетной системы РФ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1" kern="1200" baseline="0" dirty="0" smtClean="0">
              <a:solidFill>
                <a:schemeClr val="accent2">
                  <a:lumMod val="75000"/>
                </a:schemeClr>
              </a:solidFill>
            </a:rPr>
            <a:t>83,5</a:t>
          </a:r>
          <a:endParaRPr lang="ru-RU" sz="1300" b="1" i="1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5014420" y="3290793"/>
        <a:ext cx="2005514" cy="997806"/>
      </dsp:txXfrm>
    </dsp:sp>
    <dsp:sp modelId="{0509BDA0-FF8B-41B1-9D14-36244621B2B4}">
      <dsp:nvSpPr>
        <dsp:cNvPr id="0" name=""/>
        <dsp:cNvSpPr/>
      </dsp:nvSpPr>
      <dsp:spPr>
        <a:xfrm rot="5529473">
          <a:off x="5877120" y="4402956"/>
          <a:ext cx="228967" cy="130888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ECBCFF-3870-43D0-A627-8DC40BFC37B9}">
      <dsp:nvSpPr>
        <dsp:cNvPr id="0" name=""/>
        <dsp:cNvSpPr/>
      </dsp:nvSpPr>
      <dsp:spPr>
        <a:xfrm>
          <a:off x="4800286" y="4648201"/>
          <a:ext cx="2345586" cy="62366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0" kern="1200" baseline="0" dirty="0" smtClean="0">
              <a:solidFill>
                <a:schemeClr val="tx1"/>
              </a:solidFill>
            </a:rPr>
            <a:t>Иные межбюджетные трансферты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1" kern="1200" baseline="0" dirty="0" smtClean="0">
              <a:solidFill>
                <a:schemeClr val="accent2">
                  <a:lumMod val="75000"/>
                </a:schemeClr>
              </a:solidFill>
            </a:rPr>
            <a:t>818,1</a:t>
          </a:r>
          <a:endParaRPr lang="ru-RU" sz="1300" b="1" i="1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4800286" y="4648201"/>
        <a:ext cx="2345586" cy="623666"/>
      </dsp:txXfrm>
    </dsp:sp>
    <dsp:sp modelId="{573EB78C-2CCA-43A4-AE46-92365A68857E}">
      <dsp:nvSpPr>
        <dsp:cNvPr id="0" name=""/>
        <dsp:cNvSpPr/>
      </dsp:nvSpPr>
      <dsp:spPr>
        <a:xfrm>
          <a:off x="7901407" y="0"/>
          <a:ext cx="1965425" cy="1739115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i="0" kern="1200" baseline="0" dirty="0" smtClean="0">
              <a:solidFill>
                <a:schemeClr val="tx1"/>
              </a:solidFill>
            </a:rPr>
            <a:t>Доходы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i="0" kern="1200" baseline="0" dirty="0" smtClean="0">
              <a:solidFill>
                <a:schemeClr val="tx1"/>
              </a:solidFill>
            </a:rPr>
            <a:t>Бюджета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2000" b="1" i="0" kern="1200" baseline="0" dirty="0" smtClean="0">
            <a:solidFill>
              <a:schemeClr val="tx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i="1" kern="1200" baseline="0" dirty="0" smtClean="0">
              <a:solidFill>
                <a:schemeClr val="accent2">
                  <a:lumMod val="75000"/>
                </a:schemeClr>
              </a:solidFill>
            </a:rPr>
            <a:t>10974,8</a:t>
          </a:r>
          <a:endParaRPr lang="ru-RU" sz="2000" b="1" i="1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7901407" y="0"/>
        <a:ext cx="1965425" cy="17391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0.4837</cdr:x>
      <cdr:y>0.01767</cdr:y>
    </cdr:from>
    <cdr:to>
      <cdr:x>1</cdr:x>
      <cdr:y>0.265</cdr:y>
    </cdr:to>
    <cdr:sp macro="" textlink="">
      <cdr:nvSpPr>
        <cdr:cNvPr id="2" name="Стрелка вправо 1"/>
        <cdr:cNvSpPr/>
      </cdr:nvSpPr>
      <cdr:spPr>
        <a:xfrm xmlns:a="http://schemas.openxmlformats.org/drawingml/2006/main">
          <a:off x="2667000" y="76200"/>
          <a:ext cx="2438388" cy="1066793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400" b="1" i="1" u="sng" dirty="0" smtClean="0"/>
            <a:t>844,6 тыс. рублей (+16,7%)</a:t>
          </a:r>
          <a:endParaRPr lang="ru-RU" sz="1400" b="1" i="1" u="sng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0.46943</cdr:x>
      <cdr:y>0.38154</cdr:y>
    </cdr:from>
    <cdr:to>
      <cdr:x>0.55603</cdr:x>
      <cdr:y>0.4367</cdr:y>
    </cdr:to>
    <cdr:sp macro="" textlink="">
      <cdr:nvSpPr>
        <cdr:cNvPr id="8" name="TextBox 7"/>
        <cdr:cNvSpPr txBox="1"/>
      </cdr:nvSpPr>
      <cdr:spPr>
        <a:xfrm xmlns:a="http://schemas.openxmlformats.org/drawingml/2006/main" rot="20666722">
          <a:off x="4685947" y="1740786"/>
          <a:ext cx="864467" cy="2516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100" dirty="0" smtClean="0"/>
            <a:t>106,7%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0.48092</cdr:x>
      <cdr:y>0.40083</cdr:y>
    </cdr:from>
    <cdr:to>
      <cdr:x>0.59542</cdr:x>
      <cdr:y>0.50104</cdr:y>
    </cdr:to>
    <cdr:sp macro="" textlink="">
      <cdr:nvSpPr>
        <cdr:cNvPr id="11" name="Прямая со стрелкой 10"/>
        <cdr:cNvSpPr/>
      </cdr:nvSpPr>
      <cdr:spPr>
        <a:xfrm xmlns:a="http://schemas.openxmlformats.org/drawingml/2006/main" flipV="1">
          <a:off x="4800600" y="1828799"/>
          <a:ext cx="1143000" cy="457199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1750" cap="flat" cmpd="sng" algn="ctr">
          <a:solidFill>
            <a:sysClr val="windowText" lastClr="000000">
              <a:lumMod val="85000"/>
              <a:lumOff val="15000"/>
            </a:sysClr>
          </a:solidFill>
          <a:prstDash val="sysDash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0.22772</cdr:x>
      <cdr:y>0.42804</cdr:y>
    </cdr:from>
    <cdr:to>
      <cdr:x>0.30532</cdr:x>
      <cdr:y>0.51489</cdr:y>
    </cdr:to>
    <cdr:sp macro="" textlink="">
      <cdr:nvSpPr>
        <cdr:cNvPr id="4" name="Прямая со стрелкой 3"/>
        <cdr:cNvSpPr/>
      </cdr:nvSpPr>
      <cdr:spPr>
        <a:xfrm xmlns:a="http://schemas.openxmlformats.org/drawingml/2006/main">
          <a:off x="1752578" y="2209777"/>
          <a:ext cx="597217" cy="448362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olid"/>
          <a:tailEnd type="stealth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0.33502</cdr:x>
      <cdr:y>0.45585</cdr:y>
    </cdr:from>
    <cdr:to>
      <cdr:x>0.41422</cdr:x>
      <cdr:y>0.54441</cdr:y>
    </cdr:to>
    <cdr:sp macro="" textlink="">
      <cdr:nvSpPr>
        <cdr:cNvPr id="5" name="Прямая со стрелкой 4"/>
        <cdr:cNvSpPr/>
      </cdr:nvSpPr>
      <cdr:spPr>
        <a:xfrm xmlns:a="http://schemas.openxmlformats.org/drawingml/2006/main">
          <a:off x="2578395" y="2353340"/>
          <a:ext cx="609539" cy="457196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olid"/>
          <a:tailEnd type="stealth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0.45383</cdr:x>
      <cdr:y>0.48537</cdr:y>
    </cdr:from>
    <cdr:to>
      <cdr:x>0.53304</cdr:x>
      <cdr:y>0.60345</cdr:y>
    </cdr:to>
    <cdr:sp macro="" textlink="">
      <cdr:nvSpPr>
        <cdr:cNvPr id="6" name="Прямая со стрелкой 5"/>
        <cdr:cNvSpPr/>
      </cdr:nvSpPr>
      <cdr:spPr>
        <a:xfrm xmlns:a="http://schemas.openxmlformats.org/drawingml/2006/main" flipV="1">
          <a:off x="3492795" y="2505740"/>
          <a:ext cx="609616" cy="609594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olid"/>
          <a:tailEnd type="stealth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0.58255</cdr:x>
      <cdr:y>0.27873</cdr:y>
    </cdr:from>
    <cdr:to>
      <cdr:x>0.63205</cdr:x>
      <cdr:y>0.50013</cdr:y>
    </cdr:to>
    <cdr:sp macro="" textlink="">
      <cdr:nvSpPr>
        <cdr:cNvPr id="8" name="Прямая со стрелкой 7"/>
        <cdr:cNvSpPr/>
      </cdr:nvSpPr>
      <cdr:spPr>
        <a:xfrm xmlns:a="http://schemas.openxmlformats.org/drawingml/2006/main">
          <a:off x="4483396" y="1438940"/>
          <a:ext cx="381000" cy="1143000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olid"/>
          <a:tailEnd type="stealth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0.69146</cdr:x>
      <cdr:y>0.48537</cdr:y>
    </cdr:from>
    <cdr:to>
      <cdr:x>0.74096</cdr:x>
      <cdr:y>0.61821</cdr:y>
    </cdr:to>
    <cdr:sp macro="" textlink="">
      <cdr:nvSpPr>
        <cdr:cNvPr id="10" name="Прямая со стрелкой 9"/>
        <cdr:cNvSpPr/>
      </cdr:nvSpPr>
      <cdr:spPr>
        <a:xfrm xmlns:a="http://schemas.openxmlformats.org/drawingml/2006/main" flipV="1">
          <a:off x="5321596" y="2505739"/>
          <a:ext cx="381000" cy="685791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olid"/>
          <a:tailEnd type="stealth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0.23231</cdr:x>
      <cdr:y>0.38682</cdr:y>
    </cdr:from>
    <cdr:to>
      <cdr:x>0.32962</cdr:x>
      <cdr:y>0.43859</cdr:y>
    </cdr:to>
    <cdr:sp macro="" textlink="">
      <cdr:nvSpPr>
        <cdr:cNvPr id="7" name="TextBox 1"/>
        <cdr:cNvSpPr txBox="1"/>
      </cdr:nvSpPr>
      <cdr:spPr>
        <a:xfrm xmlns:a="http://schemas.openxmlformats.org/drawingml/2006/main" rot="2189150">
          <a:off x="1787904" y="1996978"/>
          <a:ext cx="748917" cy="2672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dirty="0" smtClean="0"/>
            <a:t>96,1</a:t>
          </a:r>
          <a:r>
            <a:rPr lang="ru-RU" sz="1100" dirty="0" smtClean="0"/>
            <a:t>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0.32598</cdr:x>
      <cdr:y>0.44777</cdr:y>
    </cdr:from>
    <cdr:to>
      <cdr:x>0.41427</cdr:x>
      <cdr:y>0.49958</cdr:y>
    </cdr:to>
    <cdr:sp macro="" textlink="">
      <cdr:nvSpPr>
        <cdr:cNvPr id="9" name="TextBox 1"/>
        <cdr:cNvSpPr txBox="1"/>
      </cdr:nvSpPr>
      <cdr:spPr>
        <a:xfrm xmlns:a="http://schemas.openxmlformats.org/drawingml/2006/main" rot="2395613">
          <a:off x="2508820" y="2311615"/>
          <a:ext cx="679497" cy="2674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dirty="0" smtClean="0"/>
            <a:t>80,6</a:t>
          </a:r>
          <a:r>
            <a:rPr lang="ru-RU" sz="1100" dirty="0" smtClean="0"/>
            <a:t>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0.48841</cdr:x>
      <cdr:y>0.50101</cdr:y>
    </cdr:from>
    <cdr:to>
      <cdr:x>0.52316</cdr:x>
      <cdr:y>0.63264</cdr:y>
    </cdr:to>
    <cdr:sp macro="" textlink="">
      <cdr:nvSpPr>
        <cdr:cNvPr id="11" name="TextBox 1"/>
        <cdr:cNvSpPr txBox="1"/>
      </cdr:nvSpPr>
      <cdr:spPr>
        <a:xfrm xmlns:a="http://schemas.openxmlformats.org/drawingml/2006/main" rot="18655418">
          <a:off x="3552828" y="2792540"/>
          <a:ext cx="679547" cy="2674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100" dirty="0" smtClean="0"/>
            <a:t>121,6%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0.62506</cdr:x>
      <cdr:y>0.34037</cdr:y>
    </cdr:from>
    <cdr:to>
      <cdr:x>0.6598</cdr:x>
      <cdr:y>0.47199</cdr:y>
    </cdr:to>
    <cdr:sp macro="" textlink="">
      <cdr:nvSpPr>
        <cdr:cNvPr id="12" name="TextBox 1"/>
        <cdr:cNvSpPr txBox="1"/>
      </cdr:nvSpPr>
      <cdr:spPr>
        <a:xfrm xmlns:a="http://schemas.openxmlformats.org/drawingml/2006/main" rot="3229603">
          <a:off x="4604491" y="1963217"/>
          <a:ext cx="679495" cy="2673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100" dirty="0" smtClean="0"/>
            <a:t>68,4%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0.67937</cdr:x>
      <cdr:y>0.42747</cdr:y>
    </cdr:from>
    <cdr:to>
      <cdr:x>0.78127</cdr:x>
      <cdr:y>0.47927</cdr:y>
    </cdr:to>
    <cdr:sp macro="" textlink="">
      <cdr:nvSpPr>
        <cdr:cNvPr id="13" name="TextBox 1"/>
        <cdr:cNvSpPr txBox="1"/>
      </cdr:nvSpPr>
      <cdr:spPr>
        <a:xfrm xmlns:a="http://schemas.openxmlformats.org/drawingml/2006/main" rot="18966673">
          <a:off x="5228566" y="2206837"/>
          <a:ext cx="784243" cy="2674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100" dirty="0" smtClean="0"/>
            <a:t>153,7%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0.81027</cdr:x>
      <cdr:y>0.30825</cdr:y>
    </cdr:from>
    <cdr:to>
      <cdr:x>0.84987</cdr:x>
      <cdr:y>0.42633</cdr:y>
    </cdr:to>
    <cdr:sp macro="" textlink="">
      <cdr:nvSpPr>
        <cdr:cNvPr id="15" name="Прямая со стрелкой 14"/>
        <cdr:cNvSpPr/>
      </cdr:nvSpPr>
      <cdr:spPr>
        <a:xfrm xmlns:a="http://schemas.openxmlformats.org/drawingml/2006/main" rot="16200000" flipH="1">
          <a:off x="6235995" y="1591339"/>
          <a:ext cx="304800" cy="609601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0.84273</cdr:x>
      <cdr:y>0.30514</cdr:y>
    </cdr:from>
    <cdr:to>
      <cdr:x>0.88233</cdr:x>
      <cdr:y>0.42244</cdr:y>
    </cdr:to>
    <cdr:sp macro="" textlink="">
      <cdr:nvSpPr>
        <cdr:cNvPr id="16" name="Прямоугольник 15"/>
        <cdr:cNvSpPr/>
      </cdr:nvSpPr>
      <cdr:spPr>
        <a:xfrm xmlns:a="http://schemas.openxmlformats.org/drawingml/2006/main" rot="4197460">
          <a:off x="6335433" y="1725699"/>
          <a:ext cx="605557" cy="30480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dirty="0" smtClean="0"/>
            <a:t>99,9%</a:t>
          </a:r>
          <a:endParaRPr lang="ru-RU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0.14</cdr:x>
      <cdr:y>0.68333</cdr:y>
    </cdr:from>
    <cdr:to>
      <cdr:x>0.23</cdr:x>
      <cdr:y>0.79979</cdr:y>
    </cdr:to>
    <cdr:sp macro="" textlink="">
      <cdr:nvSpPr>
        <cdr:cNvPr id="3" name="Прямая со стрелкой 2"/>
        <cdr:cNvSpPr/>
      </cdr:nvSpPr>
      <cdr:spPr>
        <a:xfrm xmlns:a="http://schemas.openxmlformats.org/drawingml/2006/main">
          <a:off x="1066800" y="3124200"/>
          <a:ext cx="685800" cy="532455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FF0000"/>
          </a:solidFill>
          <a:prstDash val="sysDash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0.18556</cdr:x>
      <cdr:y>0.61625</cdr:y>
    </cdr:from>
    <cdr:to>
      <cdr:x>0.22064</cdr:x>
      <cdr:y>0.76146</cdr:y>
    </cdr:to>
    <cdr:sp macro="" textlink="">
      <cdr:nvSpPr>
        <cdr:cNvPr id="6" name="TextBox 5"/>
        <cdr:cNvSpPr txBox="1"/>
      </cdr:nvSpPr>
      <cdr:spPr>
        <a:xfrm xmlns:a="http://schemas.openxmlformats.org/drawingml/2006/main" rot="2719686">
          <a:off x="1215674" y="3015776"/>
          <a:ext cx="663900" cy="2673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dirty="0" smtClean="0"/>
            <a:t>59,6</a:t>
          </a:r>
          <a:r>
            <a:rPr lang="ru-RU" sz="1100" dirty="0" smtClean="0"/>
            <a:t>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0.29308</cdr:x>
      <cdr:y>0.76406</cdr:y>
    </cdr:from>
    <cdr:to>
      <cdr:x>0.36494</cdr:x>
      <cdr:y>0.82043</cdr:y>
    </cdr:to>
    <cdr:sp macro="" textlink="">
      <cdr:nvSpPr>
        <cdr:cNvPr id="7" name="TextBox 6"/>
        <cdr:cNvSpPr txBox="1"/>
      </cdr:nvSpPr>
      <cdr:spPr>
        <a:xfrm xmlns:a="http://schemas.openxmlformats.org/drawingml/2006/main" rot="867271">
          <a:off x="2233299" y="3493261"/>
          <a:ext cx="547574" cy="2577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100" dirty="0" smtClean="0"/>
            <a:t>89,1%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0.42377</cdr:x>
      <cdr:y>0.72162</cdr:y>
    </cdr:from>
    <cdr:to>
      <cdr:x>0.49563</cdr:x>
      <cdr:y>0.77799</cdr:y>
    </cdr:to>
    <cdr:sp macro="" textlink="">
      <cdr:nvSpPr>
        <cdr:cNvPr id="8" name="TextBox 7"/>
        <cdr:cNvSpPr txBox="1"/>
      </cdr:nvSpPr>
      <cdr:spPr>
        <a:xfrm xmlns:a="http://schemas.openxmlformats.org/drawingml/2006/main" rot="20183521">
          <a:off x="3229092" y="3299260"/>
          <a:ext cx="547573" cy="2577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100" dirty="0" smtClean="0"/>
            <a:t>142,5%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0.28</cdr:x>
      <cdr:y>0.8</cdr:y>
    </cdr:from>
    <cdr:to>
      <cdr:x>0.36397</cdr:x>
      <cdr:y>0.84997</cdr:y>
    </cdr:to>
    <cdr:sp macro="" textlink="">
      <cdr:nvSpPr>
        <cdr:cNvPr id="10" name="Прямая со стрелкой 9"/>
        <cdr:cNvSpPr/>
      </cdr:nvSpPr>
      <cdr:spPr>
        <a:xfrm xmlns:a="http://schemas.openxmlformats.org/drawingml/2006/main">
          <a:off x="2133600" y="3657600"/>
          <a:ext cx="639851" cy="228463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1750" cap="flat" cmpd="sng" algn="ctr">
          <a:solidFill>
            <a:srgbClr val="FF0000"/>
          </a:solidFill>
          <a:prstDash val="sysDash"/>
          <a:tailEnd type="triangle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0.42</cdr:x>
      <cdr:y>0.76667</cdr:y>
    </cdr:from>
    <cdr:to>
      <cdr:x>0.49</cdr:x>
      <cdr:y>0.86666</cdr:y>
    </cdr:to>
    <cdr:sp macro="" textlink="">
      <cdr:nvSpPr>
        <cdr:cNvPr id="11" name="Прямая со стрелкой 10"/>
        <cdr:cNvSpPr/>
      </cdr:nvSpPr>
      <cdr:spPr>
        <a:xfrm xmlns:a="http://schemas.openxmlformats.org/drawingml/2006/main" flipV="1">
          <a:off x="3200400" y="3505200"/>
          <a:ext cx="533400" cy="457170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1750" cap="flat" cmpd="sng" algn="ctr">
          <a:solidFill>
            <a:srgbClr val="FF0000"/>
          </a:solidFill>
          <a:prstDash val="sysDash"/>
          <a:tailEnd type="triangle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0.54</cdr:x>
      <cdr:y>0.76667</cdr:y>
    </cdr:from>
    <cdr:to>
      <cdr:x>0.62</cdr:x>
      <cdr:y>0.81667</cdr:y>
    </cdr:to>
    <cdr:sp macro="" textlink="">
      <cdr:nvSpPr>
        <cdr:cNvPr id="12" name="Прямая со стрелкой 11"/>
        <cdr:cNvSpPr/>
      </cdr:nvSpPr>
      <cdr:spPr>
        <a:xfrm xmlns:a="http://schemas.openxmlformats.org/drawingml/2006/main">
          <a:off x="4114800" y="3505200"/>
          <a:ext cx="609600" cy="228600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1750" cap="flat" cmpd="sng" algn="ctr">
          <a:solidFill>
            <a:srgbClr val="FF0000"/>
          </a:solidFill>
          <a:prstDash val="sysDash"/>
          <a:tailEnd type="triangle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0.68</cdr:x>
      <cdr:y>0.63333</cdr:y>
    </cdr:from>
    <cdr:to>
      <cdr:x>0.75</cdr:x>
      <cdr:y>0.76681</cdr:y>
    </cdr:to>
    <cdr:sp macro="" textlink="">
      <cdr:nvSpPr>
        <cdr:cNvPr id="13" name="Прямая со стрелкой 12"/>
        <cdr:cNvSpPr/>
      </cdr:nvSpPr>
      <cdr:spPr>
        <a:xfrm xmlns:a="http://schemas.openxmlformats.org/drawingml/2006/main" flipV="1">
          <a:off x="5181600" y="2895600"/>
          <a:ext cx="533400" cy="610240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1750" cap="flat" cmpd="sng" algn="ctr">
          <a:solidFill>
            <a:srgbClr val="FF0000"/>
          </a:solidFill>
          <a:prstDash val="sysDash"/>
          <a:tailEnd type="triangle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0.56428</cdr:x>
      <cdr:y>0.71339</cdr:y>
    </cdr:from>
    <cdr:to>
      <cdr:x>0.61793</cdr:x>
      <cdr:y>0.77119</cdr:y>
    </cdr:to>
    <cdr:sp macro="" textlink="">
      <cdr:nvSpPr>
        <cdr:cNvPr id="14" name="TextBox 1"/>
        <cdr:cNvSpPr txBox="1"/>
      </cdr:nvSpPr>
      <cdr:spPr>
        <a:xfrm xmlns:a="http://schemas.openxmlformats.org/drawingml/2006/main" rot="1182904">
          <a:off x="4299791" y="3261610"/>
          <a:ext cx="408813" cy="2642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dirty="0" smtClean="0"/>
            <a:t>68,1</a:t>
          </a:r>
          <a:r>
            <a:rPr lang="ru-RU" sz="1100" dirty="0" smtClean="0"/>
            <a:t>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0.66298</cdr:x>
      <cdr:y>0.61353</cdr:y>
    </cdr:from>
    <cdr:to>
      <cdr:x>0.73484</cdr:x>
      <cdr:y>0.6699</cdr:y>
    </cdr:to>
    <cdr:sp macro="" textlink="">
      <cdr:nvSpPr>
        <cdr:cNvPr id="15" name="TextBox 1"/>
        <cdr:cNvSpPr txBox="1"/>
      </cdr:nvSpPr>
      <cdr:spPr>
        <a:xfrm xmlns:a="http://schemas.openxmlformats.org/drawingml/2006/main" rot="19398137">
          <a:off x="5051944" y="2805073"/>
          <a:ext cx="547574" cy="2577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dirty="0" smtClean="0"/>
            <a:t>294,9</a:t>
          </a:r>
          <a:r>
            <a:rPr lang="ru-RU" sz="1100" dirty="0" smtClean="0"/>
            <a:t>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0.82</cdr:x>
      <cdr:y>0.46667</cdr:y>
    </cdr:from>
    <cdr:to>
      <cdr:x>0.88</cdr:x>
      <cdr:y>0.66667</cdr:y>
    </cdr:to>
    <cdr:sp macro="" textlink="">
      <cdr:nvSpPr>
        <cdr:cNvPr id="17" name="Прямая со стрелкой 16"/>
        <cdr:cNvSpPr/>
      </cdr:nvSpPr>
      <cdr:spPr>
        <a:xfrm xmlns:a="http://schemas.openxmlformats.org/drawingml/2006/main" rot="16200000" flipH="1">
          <a:off x="6248400" y="2133599"/>
          <a:ext cx="457200" cy="914401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0.84653</cdr:x>
      <cdr:y>0.45763</cdr:y>
    </cdr:from>
    <cdr:to>
      <cdr:x>0.88615</cdr:x>
      <cdr:y>0.59261</cdr:y>
    </cdr:to>
    <cdr:sp macro="" textlink="">
      <cdr:nvSpPr>
        <cdr:cNvPr id="18" name="Прямоугольник 17"/>
        <cdr:cNvSpPr/>
      </cdr:nvSpPr>
      <cdr:spPr>
        <a:xfrm xmlns:a="http://schemas.openxmlformats.org/drawingml/2006/main" rot="3556350">
          <a:off x="6292942" y="2249910"/>
          <a:ext cx="617098" cy="301874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dirty="0" smtClean="0"/>
            <a:t>59,5%</a:t>
          </a:r>
          <a:endParaRPr lang="ru-RU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475" cy="355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797550" y="0"/>
            <a:ext cx="4435475" cy="355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55B0A-A78A-43E1-BE18-45B15F48C47A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33738" y="533400"/>
            <a:ext cx="3768725" cy="26622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23938" y="3373438"/>
            <a:ext cx="8186737" cy="3195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746875"/>
            <a:ext cx="4435475" cy="354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797550" y="6746875"/>
            <a:ext cx="4435475" cy="354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42C330-D436-4E6C-90F3-81BA2A964B9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675299" y="396554"/>
            <a:ext cx="8661654" cy="1622129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675299" y="2038496"/>
            <a:ext cx="8661654" cy="1931106"/>
          </a:xfrm>
        </p:spPr>
        <p:txBody>
          <a:bodyPr tIns="0"/>
          <a:lstStyle>
            <a:lvl1pPr marL="31283" indent="0" algn="l">
              <a:buNone/>
              <a:defRPr sz="3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521391" indent="0" algn="ctr">
              <a:buNone/>
            </a:lvl2pPr>
            <a:lvl3pPr marL="1042782" indent="0" algn="ctr">
              <a:buNone/>
            </a:lvl3pPr>
            <a:lvl4pPr marL="1564173" indent="0" algn="ctr">
              <a:buNone/>
            </a:lvl4pPr>
            <a:lvl5pPr marL="2085564" indent="0" algn="ctr">
              <a:buNone/>
            </a:lvl5pPr>
            <a:lvl6pPr marL="2606954" indent="0" algn="ctr">
              <a:buNone/>
            </a:lvl6pPr>
            <a:lvl7pPr marL="3128345" indent="0" algn="ctr">
              <a:buNone/>
            </a:lvl7pPr>
            <a:lvl8pPr marL="3649736" indent="0" algn="ctr">
              <a:buNone/>
            </a:lvl8pPr>
            <a:lvl9pPr marL="4171127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03A912-F524-4FE7-8070-519DCF512DD5}" type="datetime1">
              <a:rPr lang="en-US" smtClean="0"/>
              <a:t>5/7/2020</a:t>
            </a:fld>
            <a:endParaRPr lang="en-US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1077565" y="1557800"/>
            <a:ext cx="245948" cy="231733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278" tIns="52139" rIns="104278" bIns="52139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353253" y="1482009"/>
            <a:ext cx="74854" cy="7052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278" tIns="52139" rIns="104278" bIns="52139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12647A-ABD8-4E9D-A274-BBA5F7DB355A}" type="datetime1">
              <a:rPr lang="en-US" smtClean="0"/>
              <a:t>5/7/2020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020050" y="302612"/>
            <a:ext cx="2138680" cy="6447514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36675" y="302613"/>
            <a:ext cx="6505152" cy="6447514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E367FB-15CE-4949-A730-0EDCA4ACC4C1}" type="datetime1">
              <a:rPr lang="en-US" smtClean="0"/>
              <a:t>5/7/2020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A2C1A-14C3-43FE-88C5-055EC0CB5B60}" type="datetime1">
              <a:rPr lang="en-US" smtClean="0"/>
              <a:t>5/7/2020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2EB6BE-EBDF-4C7A-AE60-EA67E3D0D367}" type="datetime1">
              <a:rPr lang="en-US" smtClean="0"/>
              <a:t>5/7/2020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669713" y="-60"/>
            <a:ext cx="8020050" cy="755656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278" tIns="52139" rIns="104278" bIns="52139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5286" y="2865173"/>
            <a:ext cx="7485380" cy="2518833"/>
          </a:xfrm>
        </p:spPr>
        <p:txBody>
          <a:bodyPr anchor="t"/>
          <a:lstStyle>
            <a:lvl1pPr algn="l">
              <a:lnSpc>
                <a:spcPts val="5132"/>
              </a:lnSpc>
              <a:buNone/>
              <a:defRPr sz="46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5286" y="1175456"/>
            <a:ext cx="7485380" cy="1663479"/>
          </a:xfrm>
        </p:spPr>
        <p:txBody>
          <a:bodyPr anchor="b"/>
          <a:lstStyle>
            <a:lvl1pPr marL="20856" indent="0">
              <a:lnSpc>
                <a:spcPts val="2623"/>
              </a:lnSpc>
              <a:spcBef>
                <a:spcPts val="0"/>
              </a:spcBef>
              <a:buNone/>
              <a:defRPr sz="23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4DBA02-EE0C-4ACC-9B8B-99C6DF7322A5}" type="datetime1">
              <a:rPr lang="en-US" smtClean="0"/>
              <a:t>5/7/2020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673350" y="0"/>
            <a:ext cx="89112" cy="755656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278" tIns="52139" rIns="104278" bIns="52139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540409" y="3101334"/>
            <a:ext cx="245948" cy="231733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278" tIns="52139" rIns="104278" bIns="52139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816097" y="3025542"/>
            <a:ext cx="74854" cy="7052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278" tIns="52139" rIns="104278" bIns="52139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864" y="302260"/>
            <a:ext cx="8768588" cy="1259417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78864" y="1679222"/>
            <a:ext cx="4277360" cy="513842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0092" y="1679222"/>
            <a:ext cx="4277360" cy="513842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793747-C9E5-4874-9BFB-84E5A58F8159}" type="datetime1">
              <a:rPr lang="en-US" smtClean="0"/>
              <a:t>5/7/2020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5685926"/>
            <a:ext cx="9624060" cy="1259417"/>
          </a:xfrm>
        </p:spPr>
        <p:txBody>
          <a:bodyPr anchor="ctr"/>
          <a:lstStyle>
            <a:lvl1pPr algn="ctr">
              <a:defRPr sz="51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361714"/>
            <a:ext cx="4705096" cy="705273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72995" indent="0" algn="l">
              <a:lnSpc>
                <a:spcPct val="100000"/>
              </a:lnSpc>
              <a:spcBef>
                <a:spcPts val="114"/>
              </a:spcBef>
              <a:buNone/>
              <a:defRPr sz="2200" b="0">
                <a:solidFill>
                  <a:schemeClr val="tx1"/>
                </a:solidFill>
              </a:defRPr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453634" y="361714"/>
            <a:ext cx="4705096" cy="705273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72995" indent="0" algn="l">
              <a:lnSpc>
                <a:spcPct val="100000"/>
              </a:lnSpc>
              <a:spcBef>
                <a:spcPts val="114"/>
              </a:spcBef>
              <a:buNone/>
              <a:defRPr sz="2200" b="0">
                <a:solidFill>
                  <a:schemeClr val="tx1"/>
                </a:solidFill>
              </a:defRPr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34670" y="1068065"/>
            <a:ext cx="4705096" cy="45339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448396" indent="-312835">
              <a:lnSpc>
                <a:spcPct val="100000"/>
              </a:lnSpc>
              <a:spcBef>
                <a:spcPts val="798"/>
              </a:spcBef>
              <a:defRPr sz="2700"/>
            </a:lvl1pPr>
            <a:lvl2pPr>
              <a:lnSpc>
                <a:spcPct val="100000"/>
              </a:lnSpc>
              <a:spcBef>
                <a:spcPts val="798"/>
              </a:spcBef>
              <a:defRPr sz="2300"/>
            </a:lvl2pPr>
            <a:lvl3pPr>
              <a:lnSpc>
                <a:spcPct val="100000"/>
              </a:lnSpc>
              <a:spcBef>
                <a:spcPts val="798"/>
              </a:spcBef>
              <a:defRPr sz="2100"/>
            </a:lvl3pPr>
            <a:lvl4pPr>
              <a:lnSpc>
                <a:spcPct val="100000"/>
              </a:lnSpc>
              <a:spcBef>
                <a:spcPts val="798"/>
              </a:spcBef>
              <a:defRPr sz="1800"/>
            </a:lvl4pPr>
            <a:lvl5pPr>
              <a:lnSpc>
                <a:spcPct val="100000"/>
              </a:lnSpc>
              <a:spcBef>
                <a:spcPts val="798"/>
              </a:spcBef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53634" y="1068065"/>
            <a:ext cx="4705096" cy="45339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448396" indent="-312835">
              <a:lnSpc>
                <a:spcPct val="100000"/>
              </a:lnSpc>
              <a:spcBef>
                <a:spcPts val="798"/>
              </a:spcBef>
              <a:defRPr sz="2700"/>
            </a:lvl1pPr>
            <a:lvl2pPr>
              <a:lnSpc>
                <a:spcPct val="100000"/>
              </a:lnSpc>
              <a:spcBef>
                <a:spcPts val="798"/>
              </a:spcBef>
              <a:defRPr sz="2300"/>
            </a:lvl2pPr>
            <a:lvl3pPr>
              <a:lnSpc>
                <a:spcPct val="100000"/>
              </a:lnSpc>
              <a:spcBef>
                <a:spcPts val="798"/>
              </a:spcBef>
              <a:defRPr sz="2100"/>
            </a:lvl3pPr>
            <a:lvl4pPr>
              <a:lnSpc>
                <a:spcPct val="100000"/>
              </a:lnSpc>
              <a:spcBef>
                <a:spcPts val="798"/>
              </a:spcBef>
              <a:defRPr sz="1800"/>
            </a:lvl4pPr>
            <a:lvl5pPr>
              <a:lnSpc>
                <a:spcPct val="100000"/>
              </a:lnSpc>
              <a:spcBef>
                <a:spcPts val="798"/>
              </a:spcBef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AD0B12-9793-4C1F-A470-E7A0A89D6438}" type="datetime1">
              <a:rPr lang="en-US" smtClean="0"/>
              <a:t>5/7/2020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864" y="302260"/>
            <a:ext cx="8768588" cy="1259417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925AB4-7ABF-4530-A7E6-E2CD21D504C9}" type="datetime1">
              <a:rPr lang="en-US" smtClean="0"/>
              <a:t>5/7/2020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6967" y="0"/>
            <a:ext cx="9506433" cy="75565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278" tIns="52139" rIns="104278" bIns="52139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C1DFBE-A8FB-4AB0-ABF5-DF8328774759}" type="datetime1">
              <a:rPr lang="en-US" smtClean="0"/>
              <a:t>5/7/2020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186968" y="-60"/>
            <a:ext cx="85547" cy="755656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278" tIns="52139" rIns="104278" bIns="52139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238857"/>
            <a:ext cx="4455583" cy="1280407"/>
          </a:xfrm>
          <a:ln>
            <a:noFill/>
          </a:ln>
        </p:spPr>
        <p:txBody>
          <a:bodyPr anchor="b"/>
          <a:lstStyle>
            <a:lvl1pPr algn="l">
              <a:lnSpc>
                <a:spcPts val="2281"/>
              </a:lnSpc>
              <a:buNone/>
              <a:defRPr sz="25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4670" y="1550266"/>
            <a:ext cx="4455583" cy="769644"/>
          </a:xfrm>
        </p:spPr>
        <p:txBody>
          <a:bodyPr/>
          <a:lstStyle>
            <a:lvl1pPr marL="52139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>
              <a:buNone/>
              <a:defRPr sz="14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534670" y="2350912"/>
            <a:ext cx="9534948" cy="439921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217310-13A6-4DD2-BAD1-28924420016A}" type="datetime1">
              <a:rPr lang="en-US" smtClean="0"/>
              <a:t>5/7/2020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4398" y="1175456"/>
            <a:ext cx="3208020" cy="2182989"/>
          </a:xfrm>
        </p:spPr>
        <p:txBody>
          <a:bodyPr anchor="b">
            <a:noAutofit/>
          </a:bodyPr>
          <a:lstStyle>
            <a:lvl1pPr algn="l">
              <a:buNone/>
              <a:defRPr sz="24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95B867-9583-4805-95E4-613DFA6970E6}" type="datetime1">
              <a:rPr lang="en-US" smtClean="0"/>
              <a:t>5/7/2020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91117" y="1175455"/>
            <a:ext cx="5346700" cy="5037667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104278" tIns="312835" rIns="104278" bIns="52139" rtlCol="0" anchor="t">
            <a:normAutofit/>
          </a:bodyPr>
          <a:lstStyle>
            <a:extLst/>
          </a:lstStyle>
          <a:p>
            <a:pPr marL="0" indent="-323262" algn="l" rtl="0" eaLnBrk="1" latinLnBrk="0" hangingPunct="1">
              <a:lnSpc>
                <a:spcPts val="3421"/>
              </a:lnSpc>
              <a:spcBef>
                <a:spcPts val="684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6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980228" y="1259421"/>
            <a:ext cx="5168477" cy="3872492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104278" tIns="312835" anchor="t"/>
          <a:lstStyle>
            <a:lvl1pPr marL="0" indent="0" algn="l" eaLnBrk="1" latinLnBrk="0" hangingPunct="1">
              <a:buNone/>
              <a:defRPr sz="36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463948" y="1051543"/>
            <a:ext cx="802005" cy="225119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278" tIns="52139" rIns="104278" bIns="52139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851511" y="1032200"/>
            <a:ext cx="759231" cy="225119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278" tIns="52139" rIns="104278" bIns="52139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80228" y="5289550"/>
            <a:ext cx="5168477" cy="839611"/>
          </a:xfrm>
        </p:spPr>
        <p:txBody>
          <a:bodyPr anchor="ctr"/>
          <a:lstStyle>
            <a:lvl1pPr marL="0" indent="0" algn="l">
              <a:lnSpc>
                <a:spcPts val="1825"/>
              </a:lnSpc>
              <a:spcBef>
                <a:spcPts val="0"/>
              </a:spcBef>
              <a:buNone/>
              <a:defRPr sz="1600">
                <a:solidFill>
                  <a:srgbClr val="777777"/>
                </a:solidFill>
              </a:defRPr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954181" y="-899025"/>
            <a:ext cx="1916587" cy="1805811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278" tIns="52139" rIns="104278" bIns="52139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97421" y="23252"/>
            <a:ext cx="1990618" cy="1875562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278" tIns="52139" rIns="104278" bIns="52139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213870" y="1162539"/>
            <a:ext cx="1316463" cy="1214928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278" tIns="52139" rIns="104278" bIns="52139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184499" y="-60"/>
            <a:ext cx="9508901" cy="755656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278" tIns="52139" rIns="104278" bIns="52139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78864" y="302610"/>
            <a:ext cx="8768588" cy="1259417"/>
          </a:xfrm>
          <a:prstGeom prst="rect">
            <a:avLst/>
          </a:prstGeom>
        </p:spPr>
        <p:txBody>
          <a:bodyPr lIns="104278" tIns="52139" rIns="104278" bIns="52139"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678864" y="1595261"/>
            <a:ext cx="8768588" cy="5289550"/>
          </a:xfrm>
          <a:prstGeom prst="rect">
            <a:avLst/>
          </a:prstGeom>
        </p:spPr>
        <p:txBody>
          <a:bodyPr lIns="104278" tIns="52139" rIns="104278" bIns="52139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4188248" y="6947782"/>
            <a:ext cx="2495127" cy="524757"/>
          </a:xfrm>
          <a:prstGeom prst="rect">
            <a:avLst/>
          </a:prstGeom>
        </p:spPr>
        <p:txBody>
          <a:bodyPr lIns="104278" tIns="52139" rIns="104278" bIns="52139" anchor="b"/>
          <a:lstStyle>
            <a:lvl1pPr algn="r" eaLnBrk="1" latinLnBrk="0" hangingPunct="1">
              <a:defRPr kumimoji="0" sz="14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556A38C-1BDC-419B-8E44-426CB05FE518}" type="datetime1">
              <a:rPr lang="en-US" smtClean="0"/>
              <a:t>5/7/2020</a:t>
            </a:fld>
            <a:endParaRPr lang="en-US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6683375" y="6947782"/>
            <a:ext cx="3386243" cy="524757"/>
          </a:xfrm>
          <a:prstGeom prst="rect">
            <a:avLst/>
          </a:prstGeom>
        </p:spPr>
        <p:txBody>
          <a:bodyPr lIns="104278" tIns="52139" rIns="104278" bIns="52139" anchor="b"/>
          <a:lstStyle>
            <a:lvl1pPr eaLnBrk="1" latinLnBrk="0" hangingPunct="1">
              <a:defRPr kumimoji="0" sz="14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0073183" y="6947782"/>
            <a:ext cx="534670" cy="524757"/>
          </a:xfrm>
          <a:prstGeom prst="rect">
            <a:avLst/>
          </a:prstGeom>
        </p:spPr>
        <p:txBody>
          <a:bodyPr lIns="104278" tIns="52139" rIns="104278" bIns="52139" anchor="b"/>
          <a:lstStyle>
            <a:lvl1pPr algn="ctr" eaLnBrk="1" latinLnBrk="0" hangingPunct="1">
              <a:defRPr kumimoji="0" sz="14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186968" y="-60"/>
            <a:ext cx="85547" cy="755656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278" tIns="52139" rIns="104278" bIns="52139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  <p:sldLayoutId id="2147483873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9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417113" indent="-323262" algn="l" rtl="0" eaLnBrk="1" latinLnBrk="0" hangingPunct="1">
        <a:lnSpc>
          <a:spcPct val="100000"/>
        </a:lnSpc>
        <a:spcBef>
          <a:spcPts val="684"/>
        </a:spcBef>
        <a:buClr>
          <a:schemeClr val="accent1"/>
        </a:buClr>
        <a:buSzPct val="80000"/>
        <a:buFont typeface="Wingdings 2"/>
        <a:buChar char="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29947" indent="-271123" algn="l" rtl="0" eaLnBrk="1" latinLnBrk="0" hangingPunct="1">
        <a:lnSpc>
          <a:spcPct val="100000"/>
        </a:lnSpc>
        <a:spcBef>
          <a:spcPts val="627"/>
        </a:spcBef>
        <a:buClr>
          <a:schemeClr val="accent1"/>
        </a:buClr>
        <a:buFont typeface="Verdana"/>
        <a:buChar char="◦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011498" indent="-260695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251338" indent="-198129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480750" indent="-208556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1720590" indent="-208556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1960430" indent="-208556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2189842" indent="-208556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2429682" indent="-208556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2139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4278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6417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855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6069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12834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6497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17112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14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chart" Target="../charts/chart1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1554251" y="1525434"/>
            <a:ext cx="2576195" cy="321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i="1" spc="25" dirty="0">
                <a:solidFill>
                  <a:srgbClr val="070705"/>
                </a:solidFill>
                <a:latin typeface="Times New Roman"/>
                <a:cs typeface="Times New Roman"/>
              </a:rPr>
              <a:t>Бюджет </a:t>
            </a:r>
            <a:r>
              <a:rPr sz="2000" i="1" spc="90" dirty="0">
                <a:solidFill>
                  <a:srgbClr val="070705"/>
                </a:solidFill>
                <a:latin typeface="Times New Roman"/>
                <a:cs typeface="Times New Roman"/>
              </a:rPr>
              <a:t>для</a:t>
            </a:r>
            <a:r>
              <a:rPr sz="2000" i="1" spc="-114" dirty="0">
                <a:solidFill>
                  <a:srgbClr val="070705"/>
                </a:solidFill>
                <a:latin typeface="Times New Roman"/>
                <a:cs typeface="Times New Roman"/>
              </a:rPr>
              <a:t> </a:t>
            </a:r>
            <a:r>
              <a:rPr sz="2000" i="1" spc="50" dirty="0">
                <a:solidFill>
                  <a:srgbClr val="1F1F1F"/>
                </a:solidFill>
                <a:latin typeface="Times New Roman"/>
                <a:cs typeface="Times New Roman"/>
              </a:rPr>
              <a:t>г</a:t>
            </a:r>
            <a:r>
              <a:rPr sz="2000" i="1" spc="50" dirty="0">
                <a:solidFill>
                  <a:srgbClr val="070705"/>
                </a:solidFill>
                <a:latin typeface="Times New Roman"/>
                <a:cs typeface="Times New Roman"/>
              </a:rPr>
              <a:t>раждан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41300" y="2635250"/>
            <a:ext cx="4524375" cy="34650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540" algn="ctr">
              <a:lnSpc>
                <a:spcPts val="4130"/>
              </a:lnSpc>
            </a:pPr>
            <a:r>
              <a:rPr sz="3450" spc="50" dirty="0">
                <a:solidFill>
                  <a:srgbClr val="070705"/>
                </a:solidFill>
                <a:latin typeface="Times New Roman"/>
                <a:cs typeface="Times New Roman"/>
              </a:rPr>
              <a:t>Исполнение бюджета  </a:t>
            </a:r>
            <a:r>
              <a:rPr lang="ru-RU" sz="3450" spc="50" dirty="0" smtClean="0">
                <a:solidFill>
                  <a:srgbClr val="070705"/>
                </a:solidFill>
                <a:latin typeface="Times New Roman"/>
                <a:cs typeface="Times New Roman"/>
              </a:rPr>
              <a:t>Туриловского сельского поселения </a:t>
            </a:r>
            <a:r>
              <a:rPr sz="3450" spc="50" dirty="0" smtClean="0">
                <a:solidFill>
                  <a:srgbClr val="070705"/>
                </a:solidFill>
                <a:latin typeface="Times New Roman"/>
                <a:cs typeface="Times New Roman"/>
              </a:rPr>
              <a:t>Миллеровского</a:t>
            </a:r>
            <a:r>
              <a:rPr sz="3450" spc="290" dirty="0" smtClean="0">
                <a:solidFill>
                  <a:srgbClr val="070705"/>
                </a:solidFill>
                <a:latin typeface="Times New Roman"/>
                <a:cs typeface="Times New Roman"/>
              </a:rPr>
              <a:t> </a:t>
            </a:r>
            <a:r>
              <a:rPr sz="3450" spc="45" dirty="0">
                <a:solidFill>
                  <a:srgbClr val="070705"/>
                </a:solidFill>
                <a:latin typeface="Times New Roman"/>
                <a:cs typeface="Times New Roman"/>
              </a:rPr>
              <a:t>района</a:t>
            </a:r>
            <a:endParaRPr sz="34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200" dirty="0">
              <a:latin typeface="Times New Roman"/>
              <a:cs typeface="Times New Roman"/>
            </a:endParaRPr>
          </a:p>
          <a:p>
            <a:pPr marR="13970" algn="ctr">
              <a:lnSpc>
                <a:spcPct val="100000"/>
              </a:lnSpc>
            </a:pPr>
            <a:r>
              <a:rPr lang="ru-RU" sz="4650" b="1" spc="245" dirty="0" smtClean="0">
                <a:solidFill>
                  <a:srgbClr val="070705"/>
                </a:solidFill>
                <a:latin typeface="Times New Roman"/>
                <a:cs typeface="Times New Roman"/>
              </a:rPr>
              <a:t>за</a:t>
            </a:r>
            <a:r>
              <a:rPr sz="4650" b="1" spc="245" dirty="0" smtClean="0">
                <a:solidFill>
                  <a:srgbClr val="070705"/>
                </a:solidFill>
                <a:latin typeface="Times New Roman"/>
                <a:cs typeface="Times New Roman"/>
              </a:rPr>
              <a:t>201</a:t>
            </a:r>
            <a:r>
              <a:rPr lang="ru-RU" sz="4650" b="1" spc="245" dirty="0" smtClean="0">
                <a:solidFill>
                  <a:srgbClr val="070705"/>
                </a:solidFill>
                <a:latin typeface="Times New Roman"/>
                <a:cs typeface="Times New Roman"/>
              </a:rPr>
              <a:t>9год</a:t>
            </a:r>
            <a:endParaRPr sz="4650" dirty="0">
              <a:latin typeface="Times New Roman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958850"/>
            <a:ext cx="5109712" cy="5638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7"/>
          </p:nvPr>
        </p:nvSpPr>
        <p:spPr>
          <a:xfrm>
            <a:off x="5194300" y="120650"/>
            <a:ext cx="5335270" cy="524757"/>
          </a:xfrm>
        </p:spPr>
        <p:txBody>
          <a:bodyPr/>
          <a:lstStyle/>
          <a:p>
            <a:pPr algn="ctr"/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Администрация Туриловского сельского поселения</a:t>
            </a:r>
            <a:fld id="{B6F15528-21DE-4FAA-801E-634DDDAF4B2B}" type="slidenum">
              <a:rPr lang="ru-RU" sz="48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1</a:t>
            </a:fld>
            <a:endParaRPr lang="ru-RU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/>
          <p:nvPr/>
        </p:nvSpPr>
        <p:spPr>
          <a:xfrm>
            <a:off x="1528979" y="865494"/>
            <a:ext cx="7625080" cy="723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2350" b="1" spc="-75" dirty="0" smtClean="0">
                <a:solidFill>
                  <a:srgbClr val="D3792D"/>
                </a:solidFill>
                <a:latin typeface="Times New Roman"/>
                <a:cs typeface="Times New Roman"/>
              </a:rPr>
              <a:t>Государстве</a:t>
            </a:r>
            <a:r>
              <a:rPr lang="ru-RU" sz="2350" b="1" spc="-75" dirty="0" smtClean="0">
                <a:solidFill>
                  <a:srgbClr val="D3792D"/>
                </a:solidFill>
                <a:latin typeface="Times New Roman"/>
                <a:cs typeface="Times New Roman"/>
              </a:rPr>
              <a:t>нная</a:t>
            </a:r>
            <a:r>
              <a:rPr sz="2350" b="1" spc="-75" dirty="0" smtClean="0">
                <a:solidFill>
                  <a:srgbClr val="D3792D"/>
                </a:solidFill>
                <a:latin typeface="Times New Roman"/>
                <a:cs typeface="Times New Roman"/>
              </a:rPr>
              <a:t> </a:t>
            </a:r>
            <a:r>
              <a:rPr sz="2350" b="1" spc="-85" dirty="0">
                <a:solidFill>
                  <a:srgbClr val="D3792D"/>
                </a:solidFill>
                <a:latin typeface="Times New Roman"/>
                <a:cs typeface="Times New Roman"/>
              </a:rPr>
              <a:t>пошлина </a:t>
            </a:r>
            <a:r>
              <a:rPr sz="2350" b="1" spc="-110" dirty="0" smtClean="0">
                <a:solidFill>
                  <a:srgbClr val="D3792D"/>
                </a:solidFill>
                <a:latin typeface="Times New Roman"/>
                <a:cs typeface="Times New Roman"/>
              </a:rPr>
              <a:t>бюджета</a:t>
            </a:r>
            <a:r>
              <a:rPr lang="ru-RU" sz="2350" b="1" spc="-110" dirty="0" smtClean="0">
                <a:solidFill>
                  <a:srgbClr val="D3792D"/>
                </a:solidFill>
                <a:latin typeface="Times New Roman"/>
                <a:cs typeface="Times New Roman"/>
              </a:rPr>
              <a:t> Туриловского сельского поселения</a:t>
            </a:r>
            <a:r>
              <a:rPr sz="2350" b="1" spc="-110" dirty="0" smtClean="0">
                <a:solidFill>
                  <a:srgbClr val="D3792D"/>
                </a:solidFill>
                <a:latin typeface="Times New Roman"/>
                <a:cs typeface="Times New Roman"/>
              </a:rPr>
              <a:t> </a:t>
            </a:r>
            <a:r>
              <a:rPr sz="2350" b="1" spc="-95" dirty="0">
                <a:solidFill>
                  <a:srgbClr val="D3792D"/>
                </a:solidFill>
                <a:latin typeface="Times New Roman"/>
                <a:cs typeface="Times New Roman"/>
              </a:rPr>
              <a:t>Миллеровского</a:t>
            </a:r>
            <a:r>
              <a:rPr sz="2350" b="1" spc="375" dirty="0">
                <a:solidFill>
                  <a:srgbClr val="D3792D"/>
                </a:solidFill>
                <a:latin typeface="Times New Roman"/>
                <a:cs typeface="Times New Roman"/>
              </a:rPr>
              <a:t> </a:t>
            </a:r>
            <a:r>
              <a:rPr sz="2350" b="1" spc="-90" dirty="0">
                <a:solidFill>
                  <a:srgbClr val="D3792D"/>
                </a:solidFill>
                <a:latin typeface="Times New Roman"/>
                <a:cs typeface="Times New Roman"/>
              </a:rPr>
              <a:t>района</a:t>
            </a:r>
            <a:endParaRPr sz="2350" dirty="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288386" y="1620172"/>
            <a:ext cx="964565" cy="221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b="1" spc="25" dirty="0">
                <a:solidFill>
                  <a:srgbClr val="0C0E0C"/>
                </a:solidFill>
                <a:latin typeface="Times New Roman"/>
                <a:cs typeface="Times New Roman"/>
              </a:rPr>
              <a:t>тыс.</a:t>
            </a:r>
            <a:r>
              <a:rPr sz="1350" b="1" spc="-70" dirty="0">
                <a:solidFill>
                  <a:srgbClr val="0C0E0C"/>
                </a:solidFill>
                <a:latin typeface="Times New Roman"/>
                <a:cs typeface="Times New Roman"/>
              </a:rPr>
              <a:t> </a:t>
            </a:r>
            <a:r>
              <a:rPr sz="1350" b="1" spc="5" dirty="0">
                <a:solidFill>
                  <a:srgbClr val="0C0E0C"/>
                </a:solidFill>
                <a:latin typeface="Times New Roman"/>
                <a:cs typeface="Times New Roman"/>
              </a:rPr>
              <a:t>рублей</a:t>
            </a:r>
            <a:endParaRPr sz="1350" dirty="0">
              <a:latin typeface="Times New Roman"/>
              <a:cs typeface="Times New Roman"/>
            </a:endParaRPr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="" xmlns:p14="http://schemas.microsoft.com/office/powerpoint/2010/main" val="4065440252"/>
              </p:ext>
            </p:extLst>
          </p:nvPr>
        </p:nvGraphicFramePr>
        <p:xfrm>
          <a:off x="546100" y="1401939"/>
          <a:ext cx="9905999" cy="4752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Номер слайда 10"/>
          <p:cNvSpPr>
            <a:spLocks noGrp="1"/>
          </p:cNvSpPr>
          <p:nvPr>
            <p:ph type="sldNum" sz="quarter" idx="7"/>
          </p:nvPr>
        </p:nvSpPr>
        <p:spPr>
          <a:xfrm>
            <a:off x="5727700" y="196850"/>
            <a:ext cx="4801870" cy="524757"/>
          </a:xfrm>
        </p:spPr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Администрация Туриловского сельского поселения</a:t>
            </a:r>
            <a:fld id="{B6F15528-21DE-4FAA-801E-634DDDAF4B2B}" type="slidenum">
              <a:rPr lang="ru-RU" sz="48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10</a:t>
            </a:fld>
            <a:endParaRPr lang="ru-RU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1079500" y="882650"/>
            <a:ext cx="8436610" cy="1378583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" marR="5080" indent="-3175" algn="ctr">
              <a:lnSpc>
                <a:spcPts val="2500"/>
              </a:lnSpc>
              <a:spcBef>
                <a:spcPts val="350"/>
              </a:spcBef>
            </a:pPr>
            <a:r>
              <a:rPr lang="ru-RU" sz="2350" spc="10" dirty="0" smtClean="0">
                <a:solidFill>
                  <a:srgbClr val="D4792B"/>
                </a:solidFill>
                <a:latin typeface="Times New Roman"/>
                <a:cs typeface="Times New Roman"/>
              </a:rPr>
              <a:t>Показатели</a:t>
            </a:r>
            <a:r>
              <a:rPr sz="2350" spc="10" dirty="0" smtClean="0">
                <a:solidFill>
                  <a:srgbClr val="D4792B"/>
                </a:solidFill>
                <a:latin typeface="Times New Roman"/>
                <a:cs typeface="Times New Roman"/>
              </a:rPr>
              <a:t> </a:t>
            </a:r>
            <a:r>
              <a:rPr lang="ru-RU" sz="2350" spc="-15" dirty="0" smtClean="0">
                <a:solidFill>
                  <a:srgbClr val="D4792B"/>
                </a:solidFill>
                <a:latin typeface="Times New Roman"/>
                <a:cs typeface="Times New Roman"/>
              </a:rPr>
              <a:t>поступления</a:t>
            </a:r>
            <a:r>
              <a:rPr sz="2350" spc="-15" dirty="0" smtClean="0">
                <a:solidFill>
                  <a:srgbClr val="D4792B"/>
                </a:solidFill>
                <a:latin typeface="Times New Roman"/>
                <a:cs typeface="Times New Roman"/>
              </a:rPr>
              <a:t> </a:t>
            </a:r>
            <a:r>
              <a:rPr sz="2350" spc="-60" dirty="0">
                <a:solidFill>
                  <a:srgbClr val="D4792B"/>
                </a:solidFill>
                <a:latin typeface="Times New Roman"/>
                <a:cs typeface="Times New Roman"/>
              </a:rPr>
              <a:t>доходов </a:t>
            </a:r>
            <a:r>
              <a:rPr sz="2350" spc="55" dirty="0">
                <a:solidFill>
                  <a:srgbClr val="D4792B"/>
                </a:solidFill>
                <a:latin typeface="Times New Roman"/>
                <a:cs typeface="Times New Roman"/>
              </a:rPr>
              <a:t>от </a:t>
            </a:r>
            <a:r>
              <a:rPr sz="2350" spc="10" dirty="0">
                <a:solidFill>
                  <a:srgbClr val="D4792B"/>
                </a:solidFill>
                <a:latin typeface="Times New Roman"/>
                <a:cs typeface="Times New Roman"/>
              </a:rPr>
              <a:t>использования </a:t>
            </a:r>
            <a:r>
              <a:rPr sz="2350" spc="-15" dirty="0">
                <a:solidFill>
                  <a:srgbClr val="D4792B"/>
                </a:solidFill>
                <a:latin typeface="Times New Roman"/>
                <a:cs typeface="Times New Roman"/>
              </a:rPr>
              <a:t>имущества,  </a:t>
            </a:r>
            <a:r>
              <a:rPr lang="ru-RU" sz="2350" spc="-15" dirty="0" smtClean="0">
                <a:solidFill>
                  <a:srgbClr val="D4792B"/>
                </a:solidFill>
                <a:latin typeface="Times New Roman"/>
                <a:cs typeface="Times New Roman"/>
              </a:rPr>
              <a:t>находящегося</a:t>
            </a:r>
            <a:r>
              <a:rPr sz="2250" spc="40" dirty="0" smtClean="0">
                <a:solidFill>
                  <a:srgbClr val="D4792B"/>
                </a:solidFill>
                <a:latin typeface="Times New Roman"/>
                <a:cs typeface="Times New Roman"/>
              </a:rPr>
              <a:t> </a:t>
            </a:r>
            <a:r>
              <a:rPr sz="2250" spc="40" dirty="0">
                <a:solidFill>
                  <a:srgbClr val="D4792B"/>
                </a:solidFill>
                <a:latin typeface="Times New Roman"/>
                <a:cs typeface="Times New Roman"/>
              </a:rPr>
              <a:t>в государственной </a:t>
            </a:r>
            <a:r>
              <a:rPr sz="2250" spc="45" dirty="0">
                <a:solidFill>
                  <a:srgbClr val="D4792B"/>
                </a:solidFill>
                <a:latin typeface="Times New Roman"/>
                <a:cs typeface="Times New Roman"/>
              </a:rPr>
              <a:t>и муниципальной </a:t>
            </a:r>
            <a:r>
              <a:rPr sz="2350" spc="-35" dirty="0">
                <a:solidFill>
                  <a:srgbClr val="D4792B"/>
                </a:solidFill>
                <a:latin typeface="Times New Roman"/>
                <a:cs typeface="Times New Roman"/>
              </a:rPr>
              <a:t>собственности  в </a:t>
            </a:r>
            <a:r>
              <a:rPr lang="ru-RU" sz="2350" spc="-55" dirty="0" smtClean="0">
                <a:solidFill>
                  <a:srgbClr val="D4792B"/>
                </a:solidFill>
                <a:latin typeface="Times New Roman"/>
                <a:cs typeface="Times New Roman"/>
              </a:rPr>
              <a:t>бюджете</a:t>
            </a:r>
            <a:r>
              <a:rPr sz="2350" spc="-55" dirty="0" smtClean="0">
                <a:solidFill>
                  <a:srgbClr val="D4792B"/>
                </a:solidFill>
                <a:latin typeface="Times New Roman"/>
                <a:cs typeface="Times New Roman"/>
              </a:rPr>
              <a:t> </a:t>
            </a:r>
            <a:r>
              <a:rPr lang="ru-RU" sz="2350" spc="-55" dirty="0" smtClean="0">
                <a:solidFill>
                  <a:srgbClr val="D4792B"/>
                </a:solidFill>
                <a:latin typeface="Times New Roman"/>
                <a:cs typeface="Times New Roman"/>
              </a:rPr>
              <a:t>Туриловского сельского поселения </a:t>
            </a:r>
          </a:p>
          <a:p>
            <a:pPr marL="12700" marR="5080" indent="-3175" algn="ctr">
              <a:lnSpc>
                <a:spcPts val="2500"/>
              </a:lnSpc>
              <a:spcBef>
                <a:spcPts val="350"/>
              </a:spcBef>
            </a:pPr>
            <a:r>
              <a:rPr lang="ru-RU" sz="2350" spc="-15" dirty="0" smtClean="0">
                <a:solidFill>
                  <a:srgbClr val="D4792B"/>
                </a:solidFill>
                <a:latin typeface="Times New Roman"/>
                <a:cs typeface="Times New Roman"/>
              </a:rPr>
              <a:t>Миллеровского района</a:t>
            </a:r>
            <a:endParaRPr sz="2350" dirty="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547100" y="1797050"/>
            <a:ext cx="129222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</a:pPr>
            <a:r>
              <a:rPr sz="1600" b="1" spc="65" dirty="0">
                <a:solidFill>
                  <a:srgbClr val="0F0F0F"/>
                </a:solidFill>
                <a:latin typeface="Times New Roman"/>
                <a:cs typeface="Times New Roman"/>
              </a:rPr>
              <a:t>тыс.</a:t>
            </a:r>
            <a:r>
              <a:rPr sz="1600" b="1" spc="-150" dirty="0">
                <a:solidFill>
                  <a:srgbClr val="0F0F0F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20" dirty="0" smtClean="0">
                <a:solidFill>
                  <a:srgbClr val="0F0F0F"/>
                </a:solidFill>
                <a:latin typeface="Times New Roman"/>
                <a:cs typeface="Times New Roman"/>
              </a:rPr>
              <a:t>р</a:t>
            </a:r>
            <a:r>
              <a:rPr sz="1600" b="1" spc="20" dirty="0" smtClean="0">
                <a:solidFill>
                  <a:srgbClr val="0F0F0F"/>
                </a:solidFill>
                <a:latin typeface="Times New Roman"/>
                <a:cs typeface="Times New Roman"/>
              </a:rPr>
              <a:t>ублей</a:t>
            </a:r>
            <a:r>
              <a:rPr sz="1600" b="1" spc="60" dirty="0" smtClean="0">
                <a:solidFill>
                  <a:srgbClr val="ACACAC"/>
                </a:solidFill>
                <a:latin typeface="Times New Roman"/>
                <a:cs typeface="Times New Roman"/>
              </a:rPr>
              <a:t>-</a:t>
            </a:r>
            <a:endParaRPr sz="1600" b="1" dirty="0">
              <a:latin typeface="Times New Roman"/>
              <a:cs typeface="Times New Roman"/>
            </a:endParaRPr>
          </a:p>
        </p:txBody>
      </p:sp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="" xmlns:p14="http://schemas.microsoft.com/office/powerpoint/2010/main" val="2586575041"/>
              </p:ext>
            </p:extLst>
          </p:nvPr>
        </p:nvGraphicFramePr>
        <p:xfrm>
          <a:off x="546100" y="2330450"/>
          <a:ext cx="9982200" cy="4752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4813300" y="196850"/>
            <a:ext cx="5563870" cy="524757"/>
          </a:xfrm>
        </p:spPr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Администрация Туриловского сельского поселения</a:t>
            </a:r>
            <a:fld id="{B6F15528-21DE-4FAA-801E-634DDDAF4B2B}" type="slidenum">
              <a:rPr lang="ru-RU" sz="48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11</a:t>
            </a:fld>
            <a:endParaRPr lang="ru-RU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46100" y="120650"/>
            <a:ext cx="9624060" cy="125941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БЕЗВОЗМЕЗДНЫЕ ПОСТУПЛЕНИЯ ОТ ДРУГИХ БЮДЖЕТОВ БЮДЖЕТНОЙ СИСТЕМЫ В 2019 ГОДУ</a:t>
            </a:r>
            <a:endParaRPr lang="ru-RU" sz="3200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241300" y="1416050"/>
            <a:ext cx="4705096" cy="705273"/>
          </a:xfrm>
        </p:spPr>
        <p:txBody>
          <a:bodyPr>
            <a:normAutofit fontScale="85000" lnSpcReduction="20000"/>
          </a:bodyPr>
          <a:lstStyle/>
          <a:p>
            <a:r>
              <a:rPr lang="ru-RU" sz="2800" dirty="0" smtClean="0"/>
              <a:t>Первоначальный бюджет (5046,7) тыс. руб.</a:t>
            </a:r>
            <a:endParaRPr lang="ru-RU" sz="2800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3"/>
          </p:nvPr>
        </p:nvSpPr>
        <p:spPr>
          <a:xfrm>
            <a:off x="5575300" y="1416050"/>
            <a:ext cx="4705096" cy="705273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Исполнение бюджет (5891,3) тыс. руб.</a:t>
            </a:r>
            <a:endParaRPr lang="ru-RU" dirty="0"/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sz="quarter" idx="2"/>
          </p:nvPr>
        </p:nvGraphicFramePr>
        <p:xfrm>
          <a:off x="469900" y="2406650"/>
          <a:ext cx="4722812" cy="4313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Содержимое 13"/>
          <p:cNvGraphicFramePr>
            <a:graphicFrameLocks noGrp="1"/>
          </p:cNvGraphicFramePr>
          <p:nvPr>
            <p:ph sz="quarter" idx="4"/>
          </p:nvPr>
        </p:nvGraphicFramePr>
        <p:xfrm>
          <a:off x="4660900" y="2406650"/>
          <a:ext cx="5791200" cy="4313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5270500" y="0"/>
            <a:ext cx="5259070" cy="524757"/>
          </a:xfrm>
        </p:spPr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Администрация Туриловского сельского поселения</a:t>
            </a:r>
            <a:fld id="{B6F15528-21DE-4FAA-801E-634DDDAF4B2B}" type="slidenum">
              <a:rPr lang="ru-RU" sz="48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12</a:t>
            </a:fld>
            <a:endParaRPr lang="ru-RU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10075516" y="167813"/>
            <a:ext cx="78105" cy="97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50" dirty="0">
                <a:solidFill>
                  <a:srgbClr val="5687CF"/>
                </a:solidFill>
                <a:latin typeface="Arial"/>
                <a:cs typeface="Arial"/>
              </a:rPr>
              <a:t>'</a:t>
            </a:r>
            <a:r>
              <a:rPr sz="550" spc="-105" dirty="0">
                <a:solidFill>
                  <a:srgbClr val="5687CF"/>
                </a:solidFill>
                <a:latin typeface="Arial"/>
                <a:cs typeface="Arial"/>
              </a:rPr>
              <a:t> </a:t>
            </a:r>
            <a:r>
              <a:rPr sz="550" dirty="0">
                <a:solidFill>
                  <a:srgbClr val="5D8EB3"/>
                </a:solidFill>
                <a:latin typeface="Arial"/>
                <a:cs typeface="Arial"/>
              </a:rPr>
              <a:t>,</a:t>
            </a:r>
            <a:endParaRPr sz="55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69864" y="896220"/>
            <a:ext cx="8361680" cy="7078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2300" b="1" spc="-65" dirty="0">
                <a:solidFill>
                  <a:srgbClr val="D3772A"/>
                </a:solidFill>
                <a:latin typeface="Times New Roman"/>
                <a:cs typeface="Times New Roman"/>
              </a:rPr>
              <a:t>Структура </a:t>
            </a:r>
            <a:r>
              <a:rPr sz="2300" b="1" spc="-60" dirty="0">
                <a:solidFill>
                  <a:srgbClr val="D3772A"/>
                </a:solidFill>
                <a:latin typeface="Times New Roman"/>
                <a:cs typeface="Times New Roman"/>
              </a:rPr>
              <a:t>расходов </a:t>
            </a:r>
            <a:r>
              <a:rPr sz="2300" b="1" spc="-80" dirty="0">
                <a:solidFill>
                  <a:srgbClr val="D3772A"/>
                </a:solidFill>
                <a:latin typeface="Times New Roman"/>
                <a:cs typeface="Times New Roman"/>
              </a:rPr>
              <a:t>бюджета </a:t>
            </a:r>
            <a:r>
              <a:rPr lang="ru-RU" sz="2300" b="1" spc="-80" dirty="0" smtClean="0">
                <a:solidFill>
                  <a:srgbClr val="D3772A"/>
                </a:solidFill>
                <a:latin typeface="Times New Roman"/>
                <a:cs typeface="Times New Roman"/>
              </a:rPr>
              <a:t>Туриловского сельского поселения </a:t>
            </a:r>
            <a:r>
              <a:rPr sz="2300" b="1" spc="-65" dirty="0" smtClean="0">
                <a:solidFill>
                  <a:srgbClr val="D3772A"/>
                </a:solidFill>
                <a:latin typeface="Times New Roman"/>
                <a:cs typeface="Times New Roman"/>
              </a:rPr>
              <a:t>Миллеровского  </a:t>
            </a:r>
            <a:r>
              <a:rPr sz="2300" b="1" spc="-65" dirty="0">
                <a:solidFill>
                  <a:srgbClr val="D3772A"/>
                </a:solidFill>
                <a:latin typeface="Times New Roman"/>
                <a:cs typeface="Times New Roman"/>
              </a:rPr>
              <a:t>района </a:t>
            </a:r>
            <a:r>
              <a:rPr sz="2300" b="1" spc="110" dirty="0">
                <a:solidFill>
                  <a:srgbClr val="D3772A"/>
                </a:solidFill>
                <a:latin typeface="Times New Roman"/>
                <a:cs typeface="Times New Roman"/>
              </a:rPr>
              <a:t>в </a:t>
            </a:r>
            <a:r>
              <a:rPr lang="ru-RU" sz="2300" b="1" spc="-50" dirty="0" smtClean="0">
                <a:solidFill>
                  <a:srgbClr val="D3772A"/>
                </a:solidFill>
                <a:latin typeface="Times New Roman"/>
                <a:cs typeface="Times New Roman"/>
              </a:rPr>
              <a:t>2019</a:t>
            </a:r>
            <a:r>
              <a:rPr sz="2300" b="1" spc="-225" dirty="0" smtClean="0">
                <a:solidFill>
                  <a:srgbClr val="D3772A"/>
                </a:solidFill>
                <a:latin typeface="Times New Roman"/>
                <a:cs typeface="Times New Roman"/>
              </a:rPr>
              <a:t> </a:t>
            </a:r>
            <a:r>
              <a:rPr sz="2300" b="1" spc="-15" dirty="0" err="1" smtClean="0">
                <a:solidFill>
                  <a:srgbClr val="D3772A"/>
                </a:solidFill>
                <a:latin typeface="Times New Roman"/>
                <a:cs typeface="Times New Roman"/>
              </a:rPr>
              <a:t>году</a:t>
            </a:r>
            <a:endParaRPr sz="2300" dirty="0">
              <a:latin typeface="Times New Roman"/>
              <a:cs typeface="Times New Roman"/>
            </a:endParaRPr>
          </a:p>
        </p:txBody>
      </p:sp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="" xmlns:p14="http://schemas.microsoft.com/office/powerpoint/2010/main" val="3978641205"/>
              </p:ext>
            </p:extLst>
          </p:nvPr>
        </p:nvGraphicFramePr>
        <p:xfrm>
          <a:off x="393700" y="1644650"/>
          <a:ext cx="9601200" cy="4891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Номер слайда 11"/>
          <p:cNvSpPr>
            <a:spLocks noGrp="1"/>
          </p:cNvSpPr>
          <p:nvPr>
            <p:ph type="sldNum" sz="quarter" idx="7"/>
          </p:nvPr>
        </p:nvSpPr>
        <p:spPr>
          <a:xfrm>
            <a:off x="3822700" y="196850"/>
            <a:ext cx="6630670" cy="524757"/>
          </a:xfrm>
        </p:spPr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Администрация Туриловского сельского поселения</a:t>
            </a:r>
            <a:fld id="{B6F15528-21DE-4FAA-801E-634DDDAF4B2B}" type="slidenum">
              <a:rPr lang="ru-RU" sz="48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13</a:t>
            </a:fld>
            <a:endParaRPr lang="ru-RU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48928" y="1584960"/>
            <a:ext cx="1328927" cy="2438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973652" y="909944"/>
            <a:ext cx="6741795" cy="9618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57450" marR="5080" indent="-2445385" algn="ctr">
              <a:lnSpc>
                <a:spcPts val="2500"/>
              </a:lnSpc>
            </a:pPr>
            <a:r>
              <a:rPr lang="ru-RU" sz="2300" b="1" spc="-90" dirty="0" smtClean="0">
                <a:solidFill>
                  <a:srgbClr val="D3792D"/>
                </a:solidFill>
                <a:latin typeface="Times New Roman"/>
                <a:cs typeface="Times New Roman"/>
              </a:rPr>
              <a:t>Динамика расходов </a:t>
            </a:r>
            <a:r>
              <a:rPr sz="2300" b="1" spc="-80" dirty="0" smtClean="0">
                <a:solidFill>
                  <a:srgbClr val="D3792D"/>
                </a:solidFill>
                <a:latin typeface="Times New Roman"/>
                <a:cs typeface="Times New Roman"/>
              </a:rPr>
              <a:t>бюджета</a:t>
            </a:r>
            <a:endParaRPr lang="ru-RU" sz="2300" b="1" spc="-80" dirty="0" smtClean="0">
              <a:solidFill>
                <a:srgbClr val="D3792D"/>
              </a:solidFill>
              <a:latin typeface="Times New Roman"/>
              <a:cs typeface="Times New Roman"/>
            </a:endParaRPr>
          </a:p>
          <a:p>
            <a:pPr marL="2457450" marR="5080" indent="-2445385" algn="ctr">
              <a:lnSpc>
                <a:spcPts val="2500"/>
              </a:lnSpc>
            </a:pPr>
            <a:r>
              <a:rPr lang="ru-RU" sz="2300" b="1" spc="-80" dirty="0" smtClean="0">
                <a:solidFill>
                  <a:srgbClr val="D3792D"/>
                </a:solidFill>
                <a:latin typeface="Times New Roman"/>
                <a:cs typeface="Times New Roman"/>
              </a:rPr>
              <a:t> Туриловского сельского поселения</a:t>
            </a:r>
          </a:p>
          <a:p>
            <a:pPr marL="2457450" marR="5080" indent="-2445385" algn="ctr">
              <a:lnSpc>
                <a:spcPts val="2500"/>
              </a:lnSpc>
            </a:pPr>
            <a:r>
              <a:rPr sz="2300" b="1" spc="-80" dirty="0" smtClean="0">
                <a:solidFill>
                  <a:srgbClr val="D3792D"/>
                </a:solidFill>
                <a:latin typeface="Times New Roman"/>
                <a:cs typeface="Times New Roman"/>
              </a:rPr>
              <a:t> </a:t>
            </a:r>
            <a:r>
              <a:rPr sz="2300" b="1" spc="-65" dirty="0">
                <a:solidFill>
                  <a:srgbClr val="D3792D"/>
                </a:solidFill>
                <a:latin typeface="Times New Roman"/>
                <a:cs typeface="Times New Roman"/>
              </a:rPr>
              <a:t>Миллеровского района  </a:t>
            </a:r>
            <a:r>
              <a:rPr sz="2300" b="1" spc="110" dirty="0">
                <a:solidFill>
                  <a:srgbClr val="D3792D"/>
                </a:solidFill>
                <a:latin typeface="Times New Roman"/>
                <a:cs typeface="Times New Roman"/>
              </a:rPr>
              <a:t>в </a:t>
            </a:r>
            <a:r>
              <a:rPr sz="2300" b="1" spc="-70" dirty="0" smtClean="0">
                <a:solidFill>
                  <a:srgbClr val="D3792D"/>
                </a:solidFill>
                <a:latin typeface="Times New Roman"/>
                <a:cs typeface="Times New Roman"/>
              </a:rPr>
              <a:t>201</a:t>
            </a:r>
            <a:r>
              <a:rPr lang="ru-RU" sz="2300" b="1" spc="-70" dirty="0" smtClean="0">
                <a:solidFill>
                  <a:srgbClr val="D3792D"/>
                </a:solidFill>
                <a:latin typeface="Times New Roman"/>
                <a:cs typeface="Times New Roman"/>
              </a:rPr>
              <a:t>8</a:t>
            </a:r>
            <a:r>
              <a:rPr sz="2300" b="1" spc="-70" dirty="0" smtClean="0">
                <a:solidFill>
                  <a:srgbClr val="D3792D"/>
                </a:solidFill>
                <a:latin typeface="Times New Roman"/>
                <a:cs typeface="Times New Roman"/>
              </a:rPr>
              <a:t>-201</a:t>
            </a:r>
            <a:r>
              <a:rPr lang="ru-RU" sz="2300" b="1" spc="-70" dirty="0" smtClean="0">
                <a:solidFill>
                  <a:srgbClr val="D3792D"/>
                </a:solidFill>
                <a:latin typeface="Times New Roman"/>
                <a:cs typeface="Times New Roman"/>
              </a:rPr>
              <a:t>9</a:t>
            </a:r>
            <a:r>
              <a:rPr sz="2300" b="1" spc="-225" dirty="0" smtClean="0">
                <a:solidFill>
                  <a:srgbClr val="D3792D"/>
                </a:solidFill>
                <a:latin typeface="Times New Roman"/>
                <a:cs typeface="Times New Roman"/>
              </a:rPr>
              <a:t> </a:t>
            </a:r>
            <a:r>
              <a:rPr sz="2300" b="1" spc="-20" dirty="0">
                <a:solidFill>
                  <a:srgbClr val="D3792D"/>
                </a:solidFill>
                <a:latin typeface="Times New Roman"/>
                <a:cs typeface="Times New Roman"/>
              </a:rPr>
              <a:t>гг.</a:t>
            </a:r>
            <a:endParaRPr sz="2300" dirty="0">
              <a:latin typeface="Times New Roman"/>
              <a:cs typeface="Times New Roman"/>
            </a:endParaRPr>
          </a:p>
        </p:txBody>
      </p:sp>
      <p:graphicFrame>
        <p:nvGraphicFramePr>
          <p:cNvPr id="36" name="Диаграмма 35"/>
          <p:cNvGraphicFramePr/>
          <p:nvPr>
            <p:extLst>
              <p:ext uri="{D42A27DB-BD31-4B8C-83A1-F6EECF244321}">
                <p14:modId xmlns="" xmlns:p14="http://schemas.microsoft.com/office/powerpoint/2010/main" val="870652767"/>
              </p:ext>
            </p:extLst>
          </p:nvPr>
        </p:nvGraphicFramePr>
        <p:xfrm>
          <a:off x="317500" y="2025650"/>
          <a:ext cx="9982200" cy="4562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Номер слайда 10"/>
          <p:cNvSpPr>
            <a:spLocks noGrp="1"/>
          </p:cNvSpPr>
          <p:nvPr>
            <p:ph type="sldNum" sz="quarter" idx="7"/>
          </p:nvPr>
        </p:nvSpPr>
        <p:spPr>
          <a:xfrm>
            <a:off x="4356100" y="273050"/>
            <a:ext cx="6097270" cy="524757"/>
          </a:xfrm>
        </p:spPr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Администрация Туриловского сельского поселения</a:t>
            </a:r>
            <a:fld id="{B6F15528-21DE-4FAA-801E-634DDDAF4B2B}" type="slidenum">
              <a:rPr lang="ru-RU" sz="48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14</a:t>
            </a:fld>
            <a:endParaRPr lang="ru-RU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 descr="simg.sputni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301" y="577850"/>
            <a:ext cx="3907692" cy="27432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8699500" y="1644650"/>
            <a:ext cx="1316735" cy="2438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/>
          <p:nvPr/>
        </p:nvSpPr>
        <p:spPr>
          <a:xfrm>
            <a:off x="10075516" y="167813"/>
            <a:ext cx="78105" cy="97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50" dirty="0">
                <a:solidFill>
                  <a:srgbClr val="5687CF"/>
                </a:solidFill>
                <a:latin typeface="Arial"/>
                <a:cs typeface="Arial"/>
              </a:rPr>
              <a:t>'</a:t>
            </a:r>
            <a:r>
              <a:rPr sz="550" spc="-105" dirty="0">
                <a:solidFill>
                  <a:srgbClr val="5687CF"/>
                </a:solidFill>
                <a:latin typeface="Arial"/>
                <a:cs typeface="Arial"/>
              </a:rPr>
              <a:t> </a:t>
            </a:r>
            <a:r>
              <a:rPr sz="550" dirty="0">
                <a:solidFill>
                  <a:srgbClr val="5D8EB3"/>
                </a:solidFill>
                <a:latin typeface="Arial"/>
                <a:cs typeface="Arial"/>
              </a:rPr>
              <a:t>,</a:t>
            </a:r>
            <a:endParaRPr sz="55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659256" y="316065"/>
            <a:ext cx="46990" cy="221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-175" dirty="0">
                <a:solidFill>
                  <a:srgbClr val="0A0A0A"/>
                </a:solidFill>
                <a:latin typeface="Times New Roman"/>
                <a:cs typeface="Times New Roman"/>
              </a:rPr>
              <a:t>,</a:t>
            </a:r>
            <a:endParaRPr sz="1350" dirty="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279900" y="652071"/>
            <a:ext cx="5825490" cy="9925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2150" b="1" spc="125" dirty="0" smtClean="0">
                <a:solidFill>
                  <a:srgbClr val="D4772A"/>
                </a:solidFill>
                <a:latin typeface="Times New Roman"/>
                <a:cs typeface="Times New Roman"/>
              </a:rPr>
              <a:t>Динамика расходов бюджета Туриловского сельского поселения Миллеровского </a:t>
            </a:r>
            <a:r>
              <a:rPr lang="ru-RU" sz="2150" b="1" spc="20" dirty="0" smtClean="0">
                <a:solidFill>
                  <a:srgbClr val="D4772A"/>
                </a:solidFill>
                <a:latin typeface="Times New Roman"/>
                <a:cs typeface="Times New Roman"/>
              </a:rPr>
              <a:t>района на культуру</a:t>
            </a:r>
            <a:endParaRPr sz="2150" dirty="0">
              <a:latin typeface="Times New Roman"/>
              <a:cs typeface="Times New Roman"/>
            </a:endParaRPr>
          </a:p>
        </p:txBody>
      </p:sp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="" xmlns:p14="http://schemas.microsoft.com/office/powerpoint/2010/main" val="4049822099"/>
              </p:ext>
            </p:extLst>
          </p:nvPr>
        </p:nvGraphicFramePr>
        <p:xfrm>
          <a:off x="2387305" y="2034510"/>
          <a:ext cx="7696199" cy="5162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Номер слайда 13"/>
          <p:cNvSpPr>
            <a:spLocks noGrp="1"/>
          </p:cNvSpPr>
          <p:nvPr>
            <p:ph type="sldNum" sz="quarter" idx="7"/>
          </p:nvPr>
        </p:nvSpPr>
        <p:spPr>
          <a:xfrm>
            <a:off x="3898900" y="120650"/>
            <a:ext cx="6554470" cy="524757"/>
          </a:xfrm>
        </p:spPr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Администрация Туриловского сельского поселения</a:t>
            </a:r>
            <a:fld id="{B6F15528-21DE-4FAA-801E-634DDDAF4B2B}" type="slidenum">
              <a:rPr lang="ru-RU" sz="48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15</a:t>
            </a:fld>
            <a:endParaRPr lang="ru-RU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Sp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6100" y="1263650"/>
            <a:ext cx="4266667" cy="320000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426003" y="865494"/>
            <a:ext cx="9857105" cy="10643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780"/>
              </a:lnSpc>
            </a:pPr>
            <a:r>
              <a:rPr lang="ru-RU" sz="2350" b="1" spc="-100" dirty="0" smtClean="0">
                <a:solidFill>
                  <a:srgbClr val="D4772A"/>
                </a:solidFill>
                <a:latin typeface="Times New Roman"/>
                <a:cs typeface="Times New Roman"/>
              </a:rPr>
              <a:t>Динамика</a:t>
            </a:r>
            <a:r>
              <a:rPr sz="2350" b="1" spc="-100" dirty="0" smtClean="0">
                <a:solidFill>
                  <a:srgbClr val="D4772A"/>
                </a:solidFill>
                <a:latin typeface="Times New Roman"/>
                <a:cs typeface="Times New Roman"/>
              </a:rPr>
              <a:t> </a:t>
            </a:r>
            <a:r>
              <a:rPr lang="ru-RU" sz="2350" b="1" spc="-85" dirty="0" smtClean="0">
                <a:solidFill>
                  <a:srgbClr val="D4772A"/>
                </a:solidFill>
                <a:latin typeface="Times New Roman"/>
                <a:cs typeface="Times New Roman"/>
              </a:rPr>
              <a:t>расходов </a:t>
            </a:r>
            <a:r>
              <a:rPr sz="2350" b="1" spc="-95" dirty="0" smtClean="0">
                <a:solidFill>
                  <a:srgbClr val="D4772A"/>
                </a:solidFill>
                <a:latin typeface="Times New Roman"/>
                <a:cs typeface="Times New Roman"/>
              </a:rPr>
              <a:t>бюджета </a:t>
            </a:r>
            <a:r>
              <a:rPr lang="ru-RU" sz="2350" b="1" spc="-95" dirty="0" smtClean="0">
                <a:solidFill>
                  <a:srgbClr val="D4772A"/>
                </a:solidFill>
                <a:latin typeface="Times New Roman"/>
                <a:cs typeface="Times New Roman"/>
              </a:rPr>
              <a:t>Туриловского сельского поселения </a:t>
            </a:r>
            <a:r>
              <a:rPr sz="2350" b="1" spc="-95" dirty="0" smtClean="0">
                <a:solidFill>
                  <a:srgbClr val="D4772A"/>
                </a:solidFill>
                <a:latin typeface="Times New Roman"/>
                <a:cs typeface="Times New Roman"/>
              </a:rPr>
              <a:t>Миллеровского </a:t>
            </a:r>
            <a:r>
              <a:rPr sz="2350" b="1" spc="-90" dirty="0">
                <a:solidFill>
                  <a:srgbClr val="D4772A"/>
                </a:solidFill>
                <a:latin typeface="Times New Roman"/>
                <a:cs typeface="Times New Roman"/>
              </a:rPr>
              <a:t>района </a:t>
            </a:r>
            <a:r>
              <a:rPr sz="2350" b="1" spc="5" dirty="0">
                <a:solidFill>
                  <a:srgbClr val="D4772A"/>
                </a:solidFill>
                <a:latin typeface="Times New Roman"/>
                <a:cs typeface="Times New Roman"/>
              </a:rPr>
              <a:t> </a:t>
            </a:r>
            <a:r>
              <a:rPr sz="2350" b="1" spc="-15" dirty="0" smtClean="0">
                <a:solidFill>
                  <a:srgbClr val="D4772A"/>
                </a:solidFill>
                <a:latin typeface="Times New Roman"/>
                <a:cs typeface="Times New Roman"/>
              </a:rPr>
              <a:t>на</a:t>
            </a:r>
            <a:r>
              <a:rPr lang="ru-RU" sz="2350" b="1" spc="-15" dirty="0" smtClean="0">
                <a:solidFill>
                  <a:srgbClr val="D4772A"/>
                </a:solidFill>
                <a:latin typeface="Times New Roman"/>
                <a:cs typeface="Times New Roman"/>
              </a:rPr>
              <a:t> </a:t>
            </a:r>
            <a:r>
              <a:rPr sz="2300" b="1" spc="50" dirty="0" smtClean="0">
                <a:solidFill>
                  <a:srgbClr val="D4772A"/>
                </a:solidFill>
                <a:latin typeface="Times New Roman"/>
                <a:cs typeface="Times New Roman"/>
              </a:rPr>
              <a:t>Социальную</a:t>
            </a:r>
            <a:r>
              <a:rPr sz="2300" b="1" spc="105" dirty="0" smtClean="0">
                <a:solidFill>
                  <a:srgbClr val="D4772A"/>
                </a:solidFill>
                <a:latin typeface="Times New Roman"/>
                <a:cs typeface="Times New Roman"/>
              </a:rPr>
              <a:t> </a:t>
            </a:r>
            <a:r>
              <a:rPr sz="2300" b="1" spc="45" dirty="0" smtClean="0">
                <a:solidFill>
                  <a:srgbClr val="D4772A"/>
                </a:solidFill>
                <a:latin typeface="Times New Roman"/>
                <a:cs typeface="Times New Roman"/>
              </a:rPr>
              <a:t>политику</a:t>
            </a:r>
            <a:endParaRPr lang="ru-RU" sz="2300" b="1" spc="45" dirty="0" smtClean="0">
              <a:solidFill>
                <a:srgbClr val="D4772A"/>
              </a:solidFill>
              <a:latin typeface="Times New Roman"/>
              <a:cs typeface="Times New Roman"/>
            </a:endParaRPr>
          </a:p>
          <a:p>
            <a:pPr marR="3810" algn="ctr">
              <a:lnSpc>
                <a:spcPts val="2720"/>
              </a:lnSpc>
            </a:pPr>
            <a:endParaRPr sz="23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545802" y="1905102"/>
            <a:ext cx="55244" cy="82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50" b="1" spc="5" dirty="0">
                <a:solidFill>
                  <a:srgbClr val="7E5B3F"/>
                </a:solidFill>
                <a:latin typeface="Times New Roman"/>
                <a:cs typeface="Times New Roman"/>
              </a:rPr>
              <a:t>1</a:t>
            </a:r>
            <a:endParaRPr sz="450" dirty="0">
              <a:latin typeface="Times New Roman"/>
              <a:cs typeface="Times New Roman"/>
            </a:endParaRP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="" xmlns:p14="http://schemas.microsoft.com/office/powerpoint/2010/main" val="1127853417"/>
              </p:ext>
            </p:extLst>
          </p:nvPr>
        </p:nvGraphicFramePr>
        <p:xfrm>
          <a:off x="2679700" y="2025650"/>
          <a:ext cx="7620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5041900" y="196850"/>
            <a:ext cx="5487670" cy="524757"/>
          </a:xfrm>
        </p:spPr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Администрация Туриловского сельского поселения</a:t>
            </a:r>
            <a:fld id="{B6F15528-21DE-4FAA-801E-634DDDAF4B2B}" type="slidenum">
              <a:rPr lang="ru-RU" sz="48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16</a:t>
            </a:fld>
            <a:endParaRPr lang="ru-RU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05-nurture5-819x1024.png"/>
          <p:cNvPicPr/>
          <p:nvPr/>
        </p:nvPicPr>
        <p:blipFill>
          <a:blip r:embed="rId2" cstate="screen">
            <a:lum bright="25000"/>
          </a:blip>
          <a:stretch>
            <a:fillRect/>
          </a:stretch>
        </p:blipFill>
        <p:spPr>
          <a:xfrm>
            <a:off x="622300" y="1873250"/>
            <a:ext cx="3124200" cy="1981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05-nurture5-819x1024.png"/>
          <p:cNvPicPr/>
          <p:nvPr/>
        </p:nvPicPr>
        <p:blipFill>
          <a:blip r:embed="rId3" cstate="screen">
            <a:lum bright="25000"/>
          </a:blip>
          <a:stretch>
            <a:fillRect/>
          </a:stretch>
        </p:blipFill>
        <p:spPr>
          <a:xfrm>
            <a:off x="927100" y="4311650"/>
            <a:ext cx="3810000" cy="25431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05-nurture5-819x1024.png"/>
          <p:cNvPicPr/>
          <p:nvPr/>
        </p:nvPicPr>
        <p:blipFill>
          <a:blip r:embed="rId4" cstate="screen">
            <a:lum bright="25000"/>
          </a:blip>
          <a:stretch>
            <a:fillRect/>
          </a:stretch>
        </p:blipFill>
        <p:spPr>
          <a:xfrm>
            <a:off x="5575300" y="4159250"/>
            <a:ext cx="4257675" cy="2628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object 15"/>
          <p:cNvSpPr txBox="1"/>
          <p:nvPr/>
        </p:nvSpPr>
        <p:spPr>
          <a:xfrm>
            <a:off x="1376527" y="890640"/>
            <a:ext cx="8104505" cy="10387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3160" marR="184785" indent="-1141095">
              <a:lnSpc>
                <a:spcPts val="2690"/>
              </a:lnSpc>
            </a:pPr>
            <a:r>
              <a:rPr lang="ru-RU" sz="2300" b="1" spc="-30" dirty="0" smtClean="0">
                <a:solidFill>
                  <a:srgbClr val="D4792B"/>
                </a:solidFill>
                <a:latin typeface="Times New Roman"/>
                <a:cs typeface="Times New Roman"/>
              </a:rPr>
              <a:t>Доля</a:t>
            </a:r>
            <a:r>
              <a:rPr sz="2300" b="1" spc="-30" dirty="0" smtClean="0">
                <a:solidFill>
                  <a:srgbClr val="D4792B"/>
                </a:solidFill>
                <a:latin typeface="Times New Roman"/>
                <a:cs typeface="Times New Roman"/>
              </a:rPr>
              <a:t> </a:t>
            </a:r>
            <a:r>
              <a:rPr lang="ru-RU" sz="2300" b="1" spc="-30" dirty="0" smtClean="0">
                <a:solidFill>
                  <a:srgbClr val="D4792B"/>
                </a:solidFill>
                <a:latin typeface="Times New Roman"/>
                <a:cs typeface="Times New Roman"/>
              </a:rPr>
              <a:t>расходов на</a:t>
            </a:r>
            <a:r>
              <a:rPr sz="2300" b="1" spc="-25" dirty="0" smtClean="0">
                <a:solidFill>
                  <a:srgbClr val="D4792B"/>
                </a:solidFill>
                <a:latin typeface="Times New Roman"/>
                <a:cs typeface="Times New Roman"/>
              </a:rPr>
              <a:t> </a:t>
            </a:r>
            <a:r>
              <a:rPr sz="2300" b="1" spc="-65" dirty="0">
                <a:solidFill>
                  <a:srgbClr val="D4792B"/>
                </a:solidFill>
                <a:latin typeface="Times New Roman"/>
                <a:cs typeface="Times New Roman"/>
              </a:rPr>
              <a:t>социальную </a:t>
            </a:r>
            <a:r>
              <a:rPr sz="2300" b="1" spc="-50" dirty="0">
                <a:solidFill>
                  <a:srgbClr val="D4792B"/>
                </a:solidFill>
                <a:latin typeface="Times New Roman"/>
                <a:cs typeface="Times New Roman"/>
              </a:rPr>
              <a:t>сферу </a:t>
            </a:r>
            <a:r>
              <a:rPr sz="2300" b="1" spc="110" dirty="0">
                <a:solidFill>
                  <a:srgbClr val="D4792B"/>
                </a:solidFill>
                <a:latin typeface="Times New Roman"/>
                <a:cs typeface="Times New Roman"/>
              </a:rPr>
              <a:t>в </a:t>
            </a:r>
            <a:r>
              <a:rPr sz="2300" b="1" spc="-45" dirty="0">
                <a:solidFill>
                  <a:srgbClr val="D4792B"/>
                </a:solidFill>
                <a:latin typeface="Times New Roman"/>
                <a:cs typeface="Times New Roman"/>
              </a:rPr>
              <a:t>общем </a:t>
            </a:r>
            <a:r>
              <a:rPr sz="2300" b="1" spc="-65" dirty="0">
                <a:solidFill>
                  <a:srgbClr val="D4792B"/>
                </a:solidFill>
                <a:latin typeface="Times New Roman"/>
                <a:cs typeface="Times New Roman"/>
              </a:rPr>
              <a:t>объеме</a:t>
            </a:r>
            <a:r>
              <a:rPr sz="2300" b="1" spc="-365" dirty="0">
                <a:solidFill>
                  <a:srgbClr val="D4792B"/>
                </a:solidFill>
                <a:latin typeface="Times New Roman"/>
                <a:cs typeface="Times New Roman"/>
              </a:rPr>
              <a:t> </a:t>
            </a:r>
            <a:r>
              <a:rPr sz="2300" b="1" spc="-60" dirty="0">
                <a:solidFill>
                  <a:srgbClr val="D4792B"/>
                </a:solidFill>
                <a:latin typeface="Times New Roman"/>
                <a:cs typeface="Times New Roman"/>
              </a:rPr>
              <a:t>расходов  </a:t>
            </a:r>
            <a:r>
              <a:rPr sz="2300" b="1" spc="-70" dirty="0">
                <a:solidFill>
                  <a:srgbClr val="D4792B"/>
                </a:solidFill>
                <a:latin typeface="Times New Roman"/>
                <a:cs typeface="Times New Roman"/>
              </a:rPr>
              <a:t>бюджета </a:t>
            </a:r>
            <a:r>
              <a:rPr lang="ru-RU" sz="2300" b="1" spc="-70" dirty="0" smtClean="0">
                <a:solidFill>
                  <a:srgbClr val="D4792B"/>
                </a:solidFill>
                <a:latin typeface="Times New Roman"/>
                <a:cs typeface="Times New Roman"/>
              </a:rPr>
              <a:t>Туриловского сельского поселения </a:t>
            </a:r>
            <a:r>
              <a:rPr sz="2300" b="1" spc="-65" dirty="0" smtClean="0">
                <a:solidFill>
                  <a:srgbClr val="D4792B"/>
                </a:solidFill>
                <a:latin typeface="Times New Roman"/>
                <a:cs typeface="Times New Roman"/>
              </a:rPr>
              <a:t>Миллеровского </a:t>
            </a:r>
            <a:r>
              <a:rPr sz="2300" b="1" spc="-65" dirty="0">
                <a:solidFill>
                  <a:srgbClr val="D4792B"/>
                </a:solidFill>
                <a:latin typeface="Times New Roman"/>
                <a:cs typeface="Times New Roman"/>
              </a:rPr>
              <a:t>района в </a:t>
            </a:r>
            <a:r>
              <a:rPr sz="2300" b="1" spc="-50" dirty="0" smtClean="0">
                <a:solidFill>
                  <a:srgbClr val="D4792B"/>
                </a:solidFill>
                <a:latin typeface="Times New Roman"/>
                <a:cs typeface="Times New Roman"/>
              </a:rPr>
              <a:t>201</a:t>
            </a:r>
            <a:r>
              <a:rPr lang="ru-RU" sz="2300" b="1" spc="-50" dirty="0" smtClean="0">
                <a:solidFill>
                  <a:srgbClr val="D4792B"/>
                </a:solidFill>
                <a:latin typeface="Times New Roman"/>
                <a:cs typeface="Times New Roman"/>
              </a:rPr>
              <a:t>9</a:t>
            </a:r>
            <a:r>
              <a:rPr sz="2300" b="1" spc="-50" dirty="0" smtClean="0">
                <a:solidFill>
                  <a:srgbClr val="D4792B"/>
                </a:solidFill>
                <a:latin typeface="Times New Roman"/>
                <a:cs typeface="Times New Roman"/>
              </a:rPr>
              <a:t> </a:t>
            </a:r>
            <a:r>
              <a:rPr lang="ru-RU" sz="2300" b="1" spc="-50" dirty="0" smtClean="0">
                <a:solidFill>
                  <a:srgbClr val="D4792B"/>
                </a:solidFill>
                <a:latin typeface="Times New Roman"/>
                <a:cs typeface="Times New Roman"/>
              </a:rPr>
              <a:t>году</a:t>
            </a:r>
            <a:endParaRPr sz="2750" dirty="0">
              <a:latin typeface="Times New Roman"/>
              <a:cs typeface="Times New Roman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="" xmlns:p14="http://schemas.microsoft.com/office/powerpoint/2010/main" val="1430283667"/>
              </p:ext>
            </p:extLst>
          </p:nvPr>
        </p:nvGraphicFramePr>
        <p:xfrm>
          <a:off x="3365500" y="2025650"/>
          <a:ext cx="4859867" cy="3747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Овальная выноска 20"/>
          <p:cNvSpPr/>
          <p:nvPr/>
        </p:nvSpPr>
        <p:spPr>
          <a:xfrm>
            <a:off x="6452146" y="2025650"/>
            <a:ext cx="3962400" cy="990600"/>
          </a:xfrm>
          <a:prstGeom prst="wedgeEllipseCallout">
            <a:avLst>
              <a:gd name="adj1" fmla="val -46053"/>
              <a:gd name="adj2" fmla="val 125256"/>
            </a:avLst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dirty="0" smtClean="0">
                <a:solidFill>
                  <a:schemeClr val="tx1"/>
                </a:solidFill>
              </a:rPr>
              <a:t>Социальная сфера</a:t>
            </a:r>
            <a:endParaRPr lang="ru-RU" sz="2500" b="1" dirty="0">
              <a:solidFill>
                <a:schemeClr val="tx1"/>
              </a:solidFill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7"/>
          </p:nvPr>
        </p:nvSpPr>
        <p:spPr>
          <a:xfrm>
            <a:off x="5499100" y="196850"/>
            <a:ext cx="5030470" cy="524757"/>
          </a:xfrm>
        </p:spPr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Администрация Туриловского сельского поселения</a:t>
            </a:r>
            <a:fld id="{B6F15528-21DE-4FAA-801E-634DDDAF4B2B}" type="slidenum">
              <a:rPr lang="ru-RU" sz="48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17</a:t>
            </a:fld>
            <a:endParaRPr lang="ru-RU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 descr="fin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98621" y="958850"/>
            <a:ext cx="3286403" cy="1905000"/>
          </a:xfrm>
          <a:prstGeom prst="rect">
            <a:avLst/>
          </a:prstGeom>
        </p:spPr>
      </p:pic>
      <p:pic>
        <p:nvPicPr>
          <p:cNvPr id="34" name="Рисунок 33" descr="fin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700" y="4483101"/>
            <a:ext cx="3276600" cy="2457447"/>
          </a:xfrm>
          <a:prstGeom prst="rect">
            <a:avLst/>
          </a:prstGeom>
        </p:spPr>
      </p:pic>
      <p:sp>
        <p:nvSpPr>
          <p:cNvPr id="32" name="Скругленный прямоугольник 31"/>
          <p:cNvSpPr/>
          <p:nvPr/>
        </p:nvSpPr>
        <p:spPr>
          <a:xfrm>
            <a:off x="5346700" y="4997450"/>
            <a:ext cx="4800600" cy="2133600"/>
          </a:xfrm>
          <a:prstGeom prst="roundRect">
            <a:avLst/>
          </a:prstGeom>
          <a:gradFill>
            <a:gsLst>
              <a:gs pos="0">
                <a:srgbClr val="AFDC7E"/>
              </a:gs>
              <a:gs pos="64999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dirty="0" smtClean="0">
                <a:solidFill>
                  <a:schemeClr val="tx1"/>
                </a:solidFill>
              </a:rPr>
              <a:t>На их реализацию</a:t>
            </a:r>
            <a:r>
              <a:rPr lang="ru-RU" sz="1900" b="1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было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направлено</a:t>
            </a:r>
            <a:r>
              <a:rPr lang="ru-RU" dirty="0" smtClean="0">
                <a:solidFill>
                  <a:schemeClr val="tx1"/>
                </a:solidFill>
              </a:rPr>
              <a:t> в </a:t>
            </a:r>
            <a:r>
              <a:rPr lang="ru-RU" dirty="0" smtClean="0">
                <a:solidFill>
                  <a:schemeClr val="tx1"/>
                </a:solidFill>
              </a:rPr>
              <a:t>2019 </a:t>
            </a:r>
            <a:r>
              <a:rPr lang="ru-RU" dirty="0" smtClean="0">
                <a:solidFill>
                  <a:schemeClr val="tx1"/>
                </a:solidFill>
              </a:rPr>
              <a:t>году</a:t>
            </a: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sz="2500" b="1" dirty="0" smtClean="0">
                <a:solidFill>
                  <a:schemeClr val="tx1"/>
                </a:solidFill>
              </a:rPr>
              <a:t>9706,4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тыс. рублей.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1993900" y="2559050"/>
            <a:ext cx="7391400" cy="2819400"/>
          </a:xfrm>
          <a:prstGeom prst="ellipse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 smtClean="0">
                <a:solidFill>
                  <a:schemeClr val="tx1"/>
                </a:solidFill>
              </a:rPr>
              <a:t>Формирование и исполнение бюджета на основе муниципальных программ Миллеровского района</a:t>
            </a:r>
            <a:r>
              <a:rPr lang="ru-RU" sz="3000" dirty="0" smtClean="0"/>
              <a:t> </a:t>
            </a:r>
            <a:endParaRPr lang="ru-RU" sz="3000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46100" y="572831"/>
            <a:ext cx="4800600" cy="2367219"/>
          </a:xfrm>
          <a:prstGeom prst="roundRect">
            <a:avLst/>
          </a:prstGeom>
          <a:gradFill>
            <a:gsLst>
              <a:gs pos="0">
                <a:srgbClr val="AFDC7E"/>
              </a:gs>
              <a:gs pos="64999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900" b="1" dirty="0" smtClean="0">
                <a:solidFill>
                  <a:schemeClr val="tx1"/>
                </a:solidFill>
              </a:rPr>
              <a:t>Бюджет Туриловского сельского поселения Миллеровского района </a:t>
            </a:r>
            <a:r>
              <a:rPr lang="ru-RU" sz="1900" b="1" dirty="0" smtClean="0">
                <a:solidFill>
                  <a:schemeClr val="tx1"/>
                </a:solidFill>
              </a:rPr>
              <a:t>2019 </a:t>
            </a:r>
            <a:r>
              <a:rPr lang="ru-RU" sz="1900" b="1" dirty="0" smtClean="0">
                <a:solidFill>
                  <a:schemeClr val="tx1"/>
                </a:solidFill>
              </a:rPr>
              <a:t>года </a:t>
            </a:r>
            <a:r>
              <a:rPr lang="ru-RU" dirty="0" smtClean="0">
                <a:solidFill>
                  <a:schemeClr val="tx1"/>
                </a:solidFill>
              </a:rPr>
              <a:t>сформирован и исполнен в </a:t>
            </a:r>
            <a:r>
              <a:rPr lang="ru-RU" b="1" dirty="0" smtClean="0">
                <a:solidFill>
                  <a:schemeClr val="tx1"/>
                </a:solidFill>
              </a:rPr>
              <a:t>программной структуре расходов</a:t>
            </a:r>
            <a:r>
              <a:rPr lang="ru-RU" dirty="0" smtClean="0">
                <a:solidFill>
                  <a:schemeClr val="tx1"/>
                </a:solidFill>
              </a:rPr>
              <a:t> на основе утвержденных Администрацией Туриловского сельского поселения </a:t>
            </a:r>
            <a:r>
              <a:rPr lang="ru-RU" b="1" dirty="0" smtClean="0">
                <a:solidFill>
                  <a:schemeClr val="tx1"/>
                </a:solidFill>
              </a:rPr>
              <a:t>8</a:t>
            </a:r>
            <a:r>
              <a:rPr lang="ru-RU" dirty="0" smtClean="0">
                <a:solidFill>
                  <a:schemeClr val="tx1"/>
                </a:solidFill>
              </a:rPr>
              <a:t> муниципальных программ Туриловского сельского поселения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5118100" y="120650"/>
            <a:ext cx="5411470" cy="524757"/>
          </a:xfrm>
        </p:spPr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Администрация Туриловского сельского поселения</a:t>
            </a:r>
            <a:fld id="{B6F15528-21DE-4FAA-801E-634DDDAF4B2B}" type="slidenum">
              <a:rPr lang="ru-RU" sz="48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18</a:t>
            </a:fld>
            <a:endParaRPr lang="ru-RU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6047" y="1865375"/>
            <a:ext cx="8290559" cy="4767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1017537" y="909944"/>
            <a:ext cx="8648700" cy="9618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27120" marR="5080" indent="-3615054" algn="ctr">
              <a:lnSpc>
                <a:spcPts val="2500"/>
              </a:lnSpc>
              <a:tabLst>
                <a:tab pos="502920" algn="l"/>
              </a:tabLst>
            </a:pPr>
            <a:r>
              <a:rPr sz="2300" b="1" spc="10" dirty="0" smtClean="0">
                <a:solidFill>
                  <a:srgbClr val="D3792B"/>
                </a:solidFill>
                <a:latin typeface="Times New Roman"/>
                <a:cs typeface="Times New Roman"/>
              </a:rPr>
              <a:t>Ст</a:t>
            </a:r>
            <a:r>
              <a:rPr lang="ru-RU" sz="2300" b="1" spc="10" dirty="0" smtClean="0">
                <a:solidFill>
                  <a:srgbClr val="D3792B"/>
                </a:solidFill>
                <a:latin typeface="Times New Roman"/>
                <a:cs typeface="Times New Roman"/>
              </a:rPr>
              <a:t>р</a:t>
            </a:r>
            <a:r>
              <a:rPr sz="2300" b="1" spc="-60" dirty="0" smtClean="0">
                <a:solidFill>
                  <a:srgbClr val="D3792B"/>
                </a:solidFill>
                <a:latin typeface="Times New Roman"/>
                <a:cs typeface="Times New Roman"/>
              </a:rPr>
              <a:t>уктура </a:t>
            </a:r>
            <a:r>
              <a:rPr sz="2300" b="1" spc="-70" dirty="0">
                <a:solidFill>
                  <a:srgbClr val="D3792B"/>
                </a:solidFill>
                <a:latin typeface="Times New Roman"/>
                <a:cs typeface="Times New Roman"/>
              </a:rPr>
              <a:t>программных </a:t>
            </a:r>
            <a:r>
              <a:rPr sz="2300" b="1" spc="-50" dirty="0">
                <a:solidFill>
                  <a:srgbClr val="D3792B"/>
                </a:solidFill>
                <a:latin typeface="Times New Roman"/>
                <a:cs typeface="Times New Roman"/>
              </a:rPr>
              <a:t>расходов </a:t>
            </a:r>
            <a:r>
              <a:rPr sz="2300" b="1" spc="-70" dirty="0">
                <a:solidFill>
                  <a:srgbClr val="D3792B"/>
                </a:solidFill>
                <a:latin typeface="Times New Roman"/>
                <a:cs typeface="Times New Roman"/>
              </a:rPr>
              <a:t>бюджета</a:t>
            </a:r>
            <a:r>
              <a:rPr sz="2300" b="1" spc="330" dirty="0">
                <a:solidFill>
                  <a:srgbClr val="D3792B"/>
                </a:solidFill>
                <a:latin typeface="Times New Roman"/>
                <a:cs typeface="Times New Roman"/>
              </a:rPr>
              <a:t> </a:t>
            </a:r>
            <a:endParaRPr lang="ru-RU" sz="2300" b="1" spc="330" dirty="0" smtClean="0">
              <a:solidFill>
                <a:srgbClr val="D3792B"/>
              </a:solidFill>
              <a:latin typeface="Times New Roman"/>
              <a:cs typeface="Times New Roman"/>
            </a:endParaRPr>
          </a:p>
          <a:p>
            <a:pPr marL="3627120" marR="5080" indent="-3615054" algn="ctr">
              <a:lnSpc>
                <a:spcPts val="2500"/>
              </a:lnSpc>
              <a:tabLst>
                <a:tab pos="502920" algn="l"/>
              </a:tabLst>
            </a:pPr>
            <a:r>
              <a:rPr lang="ru-RU" sz="2300" b="1" spc="330" dirty="0" smtClean="0">
                <a:solidFill>
                  <a:srgbClr val="D3792B"/>
                </a:solidFill>
                <a:latin typeface="Times New Roman"/>
                <a:cs typeface="Times New Roman"/>
              </a:rPr>
              <a:t>Туриловского сельского поселения </a:t>
            </a:r>
          </a:p>
          <a:p>
            <a:pPr marL="3627120" marR="5080" indent="-3615054" algn="ctr">
              <a:lnSpc>
                <a:spcPts val="2500"/>
              </a:lnSpc>
              <a:tabLst>
                <a:tab pos="502920" algn="l"/>
              </a:tabLst>
            </a:pPr>
            <a:r>
              <a:rPr sz="2300" b="1" spc="-80" dirty="0" smtClean="0">
                <a:solidFill>
                  <a:srgbClr val="D3792B"/>
                </a:solidFill>
                <a:latin typeface="Times New Roman"/>
                <a:cs typeface="Times New Roman"/>
              </a:rPr>
              <a:t>Миллеровского</a:t>
            </a:r>
            <a:r>
              <a:rPr sz="2300" b="1" spc="325" dirty="0" smtClean="0">
                <a:solidFill>
                  <a:srgbClr val="D3792B"/>
                </a:solidFill>
                <a:latin typeface="Times New Roman"/>
                <a:cs typeface="Times New Roman"/>
              </a:rPr>
              <a:t> </a:t>
            </a:r>
            <a:r>
              <a:rPr sz="2300" b="1" spc="-65" dirty="0">
                <a:solidFill>
                  <a:srgbClr val="D3792B"/>
                </a:solidFill>
                <a:latin typeface="Times New Roman"/>
                <a:cs typeface="Times New Roman"/>
              </a:rPr>
              <a:t>района </a:t>
            </a:r>
            <a:r>
              <a:rPr sz="2300" b="1" spc="-30" dirty="0">
                <a:solidFill>
                  <a:srgbClr val="D3792B"/>
                </a:solidFill>
                <a:latin typeface="Times New Roman"/>
                <a:cs typeface="Times New Roman"/>
              </a:rPr>
              <a:t> </a:t>
            </a:r>
            <a:r>
              <a:rPr sz="2300" b="1" spc="110" dirty="0">
                <a:solidFill>
                  <a:srgbClr val="D3792B"/>
                </a:solidFill>
                <a:latin typeface="Times New Roman"/>
                <a:cs typeface="Times New Roman"/>
              </a:rPr>
              <a:t>в </a:t>
            </a:r>
            <a:r>
              <a:rPr sz="2300" b="1" spc="-50" dirty="0" smtClean="0">
                <a:solidFill>
                  <a:srgbClr val="D3792B"/>
                </a:solidFill>
                <a:latin typeface="Times New Roman"/>
                <a:cs typeface="Times New Roman"/>
              </a:rPr>
              <a:t>201</a:t>
            </a:r>
            <a:r>
              <a:rPr lang="ru-RU" sz="2300" b="1" spc="-50" dirty="0" smtClean="0">
                <a:solidFill>
                  <a:srgbClr val="D3792B"/>
                </a:solidFill>
                <a:latin typeface="Times New Roman"/>
                <a:cs typeface="Times New Roman"/>
              </a:rPr>
              <a:t>9</a:t>
            </a:r>
            <a:r>
              <a:rPr sz="2300" b="1" spc="-405" dirty="0" smtClean="0">
                <a:solidFill>
                  <a:srgbClr val="D3792B"/>
                </a:solidFill>
                <a:latin typeface="Times New Roman"/>
                <a:cs typeface="Times New Roman"/>
              </a:rPr>
              <a:t> </a:t>
            </a:r>
            <a:r>
              <a:rPr sz="2300" b="1" spc="-25" dirty="0">
                <a:solidFill>
                  <a:srgbClr val="D3792B"/>
                </a:solidFill>
                <a:latin typeface="Times New Roman"/>
                <a:cs typeface="Times New Roman"/>
              </a:rPr>
              <a:t>году</a:t>
            </a:r>
            <a:endParaRPr sz="23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57974" y="2191721"/>
            <a:ext cx="2235835" cy="794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0504" marR="5080" indent="-218440">
              <a:lnSpc>
                <a:spcPts val="2060"/>
              </a:lnSpc>
              <a:tabLst>
                <a:tab pos="1673860" algn="l"/>
                <a:tab pos="2222500" algn="l"/>
              </a:tabLst>
            </a:pPr>
            <a:r>
              <a:rPr sz="1750" spc="25" dirty="0">
                <a:solidFill>
                  <a:srgbClr val="1A1A18"/>
                </a:solidFill>
                <a:latin typeface="Times New Roman"/>
                <a:cs typeface="Times New Roman"/>
              </a:rPr>
              <a:t>Програмные 	</a:t>
            </a:r>
            <a:r>
              <a:rPr sz="1750" u="sng" spc="25" dirty="0">
                <a:solidFill>
                  <a:srgbClr val="1A1A18"/>
                </a:solidFill>
                <a:latin typeface="Times New Roman"/>
                <a:cs typeface="Times New Roman"/>
              </a:rPr>
              <a:t>	</a:t>
            </a:r>
            <a:r>
              <a:rPr sz="1750" dirty="0">
                <a:solidFill>
                  <a:srgbClr val="1A1A18"/>
                </a:solidFill>
                <a:latin typeface="Times New Roman"/>
                <a:cs typeface="Times New Roman"/>
              </a:rPr>
              <a:t> </a:t>
            </a:r>
            <a:r>
              <a:rPr sz="1750" spc="15" dirty="0">
                <a:solidFill>
                  <a:srgbClr val="1A1A18"/>
                </a:solidFill>
                <a:latin typeface="Times New Roman"/>
                <a:cs typeface="Times New Roman"/>
              </a:rPr>
              <a:t>расходы</a:t>
            </a:r>
            <a:endParaRPr sz="1750" dirty="0">
              <a:latin typeface="Times New Roman"/>
              <a:cs typeface="Times New Roman"/>
            </a:endParaRPr>
          </a:p>
          <a:p>
            <a:pPr marL="332105">
              <a:lnSpc>
                <a:spcPts val="2000"/>
              </a:lnSpc>
            </a:pPr>
            <a:r>
              <a:rPr lang="ru-RU" sz="1750" spc="35" dirty="0" smtClean="0">
                <a:solidFill>
                  <a:srgbClr val="1A1A18"/>
                </a:solidFill>
                <a:latin typeface="Times New Roman"/>
                <a:cs typeface="Times New Roman"/>
              </a:rPr>
              <a:t>91,2</a:t>
            </a:r>
            <a:r>
              <a:rPr sz="1750" spc="35" dirty="0" smtClean="0">
                <a:solidFill>
                  <a:srgbClr val="1A1A18"/>
                </a:solidFill>
                <a:latin typeface="Times New Roman"/>
                <a:cs typeface="Times New Roman"/>
              </a:rPr>
              <a:t>%</a:t>
            </a:r>
            <a:endParaRPr sz="175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24474" y="2012767"/>
            <a:ext cx="1280795" cy="4740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1200"/>
              </a:lnSpc>
            </a:pPr>
            <a:r>
              <a:rPr sz="1500" spc="25" dirty="0">
                <a:solidFill>
                  <a:srgbClr val="1A1A18"/>
                </a:solidFill>
                <a:latin typeface="Times New Roman"/>
                <a:cs typeface="Times New Roman"/>
              </a:rPr>
              <a:t>Непрограмные  </a:t>
            </a:r>
            <a:r>
              <a:rPr sz="1500" spc="10" dirty="0" err="1">
                <a:solidFill>
                  <a:srgbClr val="1A1A18"/>
                </a:solidFill>
                <a:latin typeface="Times New Roman"/>
                <a:cs typeface="Times New Roman"/>
              </a:rPr>
              <a:t>расходы</a:t>
            </a:r>
            <a:r>
              <a:rPr sz="1500" spc="10" dirty="0">
                <a:solidFill>
                  <a:srgbClr val="1A1A18"/>
                </a:solidFill>
                <a:latin typeface="Times New Roman"/>
                <a:cs typeface="Times New Roman"/>
              </a:rPr>
              <a:t>  </a:t>
            </a:r>
            <a:r>
              <a:rPr lang="ru-RU" sz="1550" spc="30" dirty="0" smtClean="0">
                <a:solidFill>
                  <a:srgbClr val="1A1A18"/>
                </a:solidFill>
                <a:latin typeface="Times New Roman"/>
                <a:cs typeface="Times New Roman"/>
              </a:rPr>
              <a:t>8,8</a:t>
            </a:r>
            <a:r>
              <a:rPr sz="1550" spc="30" dirty="0" smtClean="0">
                <a:solidFill>
                  <a:srgbClr val="1A1A18"/>
                </a:solidFill>
                <a:latin typeface="Times New Roman"/>
                <a:cs typeface="Times New Roman"/>
              </a:rPr>
              <a:t>%</a:t>
            </a:r>
            <a:endParaRPr sz="1550" dirty="0">
              <a:latin typeface="Times New Roman"/>
              <a:cs typeface="Times New Roman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5270500" y="196850"/>
            <a:ext cx="5259070" cy="524757"/>
          </a:xfrm>
        </p:spPr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Администрация Туриловского сельского поселения</a:t>
            </a:r>
            <a:fld id="{B6F15528-21DE-4FAA-801E-634DDDAF4B2B}" type="slidenum">
              <a:rPr lang="ru-RU" sz="48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19</a:t>
            </a:fld>
            <a:endParaRPr lang="ru-RU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9900" y="273050"/>
            <a:ext cx="9624060" cy="134337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Исполнение бюджета Туриловского сельского поселения Миллеровского района в 2019 году осуществлялось на основе</a:t>
            </a:r>
            <a:endParaRPr lang="ru-RU" sz="32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4988" y="1492250"/>
          <a:ext cx="9623425" cy="5224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5041900" y="0"/>
            <a:ext cx="5411470" cy="524757"/>
          </a:xfrm>
        </p:spPr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Администрация Туриловского сельского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поселения</a:t>
            </a:r>
            <a:fld id="{B6F15528-21DE-4FAA-801E-634DDDAF4B2B}" type="slidenum">
              <a:rPr lang="ru-RU" sz="48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2</a:t>
            </a:fld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 descr="ZhmDU2OgY_4.jpg"/>
          <p:cNvPicPr/>
          <p:nvPr/>
        </p:nvPicPr>
        <p:blipFill>
          <a:blip r:embed="rId2" cstate="print"/>
          <a:srcRect l="5664" t="8861" r="7636" b="12152"/>
          <a:stretch>
            <a:fillRect/>
          </a:stretch>
        </p:blipFill>
        <p:spPr>
          <a:xfrm>
            <a:off x="0" y="3625850"/>
            <a:ext cx="4343400" cy="3257550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1378141" y="878194"/>
            <a:ext cx="8159559" cy="666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9370" algn="ctr">
              <a:lnSpc>
                <a:spcPts val="2600"/>
              </a:lnSpc>
            </a:pPr>
            <a:r>
              <a:rPr lang="ru-RU" sz="2250" spc="85" dirty="0" smtClean="0">
                <a:solidFill>
                  <a:srgbClr val="D3772A"/>
                </a:solidFill>
                <a:latin typeface="Times New Roman"/>
                <a:cs typeface="Times New Roman"/>
              </a:rPr>
              <a:t>Структура муниципальных программ Туриловского сельского поселения </a:t>
            </a:r>
            <a:r>
              <a:rPr sz="2250" spc="50" dirty="0" smtClean="0">
                <a:solidFill>
                  <a:srgbClr val="D3772A"/>
                </a:solidFill>
                <a:latin typeface="Times New Roman"/>
                <a:cs typeface="Times New Roman"/>
              </a:rPr>
              <a:t>в </a:t>
            </a:r>
            <a:r>
              <a:rPr sz="2200" spc="20" dirty="0" smtClean="0">
                <a:solidFill>
                  <a:srgbClr val="D3772A"/>
                </a:solidFill>
                <a:latin typeface="Times New Roman"/>
                <a:cs typeface="Times New Roman"/>
              </a:rPr>
              <a:t>201</a:t>
            </a:r>
            <a:r>
              <a:rPr lang="ru-RU" sz="2200" spc="20" dirty="0" smtClean="0">
                <a:solidFill>
                  <a:srgbClr val="D3772A"/>
                </a:solidFill>
                <a:latin typeface="Times New Roman"/>
                <a:cs typeface="Times New Roman"/>
              </a:rPr>
              <a:t>9</a:t>
            </a:r>
            <a:r>
              <a:rPr sz="2200" spc="-100" dirty="0" smtClean="0">
                <a:solidFill>
                  <a:srgbClr val="D3772A"/>
                </a:solidFill>
                <a:latin typeface="Times New Roman"/>
                <a:cs typeface="Times New Roman"/>
              </a:rPr>
              <a:t> </a:t>
            </a:r>
            <a:r>
              <a:rPr sz="2250" spc="5" dirty="0" err="1" smtClean="0">
                <a:solidFill>
                  <a:srgbClr val="D3772A"/>
                </a:solidFill>
                <a:latin typeface="Times New Roman"/>
                <a:cs typeface="Times New Roman"/>
              </a:rPr>
              <a:t>году</a:t>
            </a:r>
            <a:endParaRPr sz="2250" dirty="0">
              <a:latin typeface="Times New Roman"/>
              <a:cs typeface="Times New Roman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2052637" y="1524165"/>
            <a:ext cx="8382610" cy="5343120"/>
            <a:chOff x="2052638" y="1545043"/>
            <a:chExt cx="8382610" cy="5343120"/>
          </a:xfrm>
        </p:grpSpPr>
        <p:sp>
          <p:nvSpPr>
            <p:cNvPr id="1026" name="Oval 59"/>
            <p:cNvSpPr>
              <a:spLocks noChangeArrowheads="1"/>
            </p:cNvSpPr>
            <p:nvPr/>
          </p:nvSpPr>
          <p:spPr bwMode="auto">
            <a:xfrm>
              <a:off x="2052638" y="5581650"/>
              <a:ext cx="8053387" cy="1306513"/>
            </a:xfrm>
            <a:prstGeom prst="ellipse">
              <a:avLst/>
            </a:prstGeom>
            <a:gradFill rotWithShape="0">
              <a:gsLst>
                <a:gs pos="0">
                  <a:srgbClr val="D99594"/>
                </a:gs>
                <a:gs pos="50000">
                  <a:srgbClr val="C0504D"/>
                </a:gs>
                <a:gs pos="100000">
                  <a:srgbClr val="D99594"/>
                </a:gs>
              </a:gsLst>
              <a:lin ang="5400000" scaled="1"/>
            </a:gradFill>
            <a:ln w="12700">
              <a:solidFill>
                <a:srgbClr val="C0504D"/>
              </a:solidFill>
              <a:round/>
              <a:headEnd/>
              <a:tailEnd/>
            </a:ln>
            <a:effectLst>
              <a:outerShdw dist="28398" dir="3806097" algn="ctr" rotWithShape="0">
                <a:srgbClr val="622423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Социальные программы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(4097,4 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тыс. рублей – </a:t>
              </a:r>
              <a:r>
                <a:rPr lang="ru-RU" sz="1400" dirty="0" smtClean="0">
                  <a:latin typeface="Times New Roman" pitchFamily="18" charset="0"/>
                  <a:cs typeface="Arial" pitchFamily="34" charset="0"/>
                </a:rPr>
                <a:t>42,2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%)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7" name="Oval 60"/>
            <p:cNvSpPr>
              <a:spLocks noChangeArrowheads="1"/>
            </p:cNvSpPr>
            <p:nvPr/>
          </p:nvSpPr>
          <p:spPr bwMode="auto">
            <a:xfrm>
              <a:off x="4586898" y="4059238"/>
              <a:ext cx="5848350" cy="863600"/>
            </a:xfrm>
            <a:prstGeom prst="ellipse">
              <a:avLst/>
            </a:prstGeom>
            <a:gradFill rotWithShape="0">
              <a:gsLst>
                <a:gs pos="0">
                  <a:srgbClr val="B2A1C7"/>
                </a:gs>
                <a:gs pos="50000">
                  <a:srgbClr val="8064A2"/>
                </a:gs>
                <a:gs pos="100000">
                  <a:srgbClr val="B2A1C7"/>
                </a:gs>
              </a:gsLst>
              <a:lin ang="5400000" scaled="1"/>
            </a:gradFill>
            <a:ln w="12700">
              <a:solidFill>
                <a:srgbClr val="8064A2"/>
              </a:solidFill>
              <a:round/>
              <a:headEnd/>
              <a:tailEnd/>
            </a:ln>
            <a:effectLst>
              <a:outerShdw dist="28398" dir="3806097" algn="ctr" rotWithShape="0">
                <a:srgbClr val="3F3151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Жилищно-коммунальное хозяйство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(</a:t>
              </a:r>
              <a:r>
                <a:rPr lang="ru-RU" sz="1400" dirty="0" smtClean="0">
                  <a:latin typeface="Times New Roman" pitchFamily="18" charset="0"/>
                  <a:cs typeface="Arial" pitchFamily="34" charset="0"/>
                </a:rPr>
                <a:t>1093,3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тыс. рублей – 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11,3%)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8" name="Oval 61"/>
            <p:cNvSpPr>
              <a:spLocks noChangeArrowheads="1"/>
            </p:cNvSpPr>
            <p:nvPr/>
          </p:nvSpPr>
          <p:spPr bwMode="auto">
            <a:xfrm>
              <a:off x="3452814" y="2759404"/>
              <a:ext cx="4549775" cy="862012"/>
            </a:xfrm>
            <a:prstGeom prst="ellipse">
              <a:avLst/>
            </a:prstGeom>
            <a:gradFill rotWithShape="0">
              <a:gsLst>
                <a:gs pos="0">
                  <a:srgbClr val="92CDDC"/>
                </a:gs>
                <a:gs pos="50000">
                  <a:srgbClr val="4BACC6"/>
                </a:gs>
                <a:gs pos="100000">
                  <a:srgbClr val="92CDDC"/>
                </a:gs>
              </a:gsLst>
              <a:lin ang="5400000" scaled="1"/>
            </a:gradFill>
            <a:ln w="12700">
              <a:solidFill>
                <a:srgbClr val="4BACC6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Информационное общество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(16,1 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тыс. рублей – 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0,2%)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0" name="Oval 63"/>
            <p:cNvSpPr>
              <a:spLocks noChangeArrowheads="1"/>
            </p:cNvSpPr>
            <p:nvPr/>
          </p:nvSpPr>
          <p:spPr bwMode="auto">
            <a:xfrm>
              <a:off x="6353776" y="1545043"/>
              <a:ext cx="3524250" cy="766762"/>
            </a:xfrm>
            <a:prstGeom prst="ellipse">
              <a:avLst/>
            </a:prstGeom>
            <a:gradFill rotWithShape="0">
              <a:gsLst>
                <a:gs pos="0">
                  <a:srgbClr val="C2D69B"/>
                </a:gs>
                <a:gs pos="50000">
                  <a:srgbClr val="9BBB59"/>
                </a:gs>
                <a:gs pos="100000">
                  <a:srgbClr val="C2D69B"/>
                </a:gs>
              </a:gsLst>
              <a:lin ang="5400000" scaled="1"/>
            </a:gradFill>
            <a:ln w="12700">
              <a:solidFill>
                <a:srgbClr val="9BBB59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Финансы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(4499,6тыс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. рублей – 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46,3%)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34" name="AutoShape 68"/>
          <p:cNvSpPr>
            <a:spLocks noChangeArrowheads="1"/>
          </p:cNvSpPr>
          <p:nvPr/>
        </p:nvSpPr>
        <p:spPr bwMode="auto">
          <a:xfrm>
            <a:off x="223838" y="1581150"/>
            <a:ext cx="3228975" cy="1852613"/>
          </a:xfrm>
          <a:prstGeom prst="cloudCallout">
            <a:avLst>
              <a:gd name="adj1" fmla="val -9824"/>
              <a:gd name="adj2" fmla="val 7225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Всего: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Times New Roman" pitchFamily="18" charset="0"/>
                <a:cs typeface="Arial" pitchFamily="34" charset="0"/>
              </a:rPr>
              <a:t>9706,4</a:t>
            </a: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тыс</a:t>
            </a: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. рублей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7"/>
          </p:nvPr>
        </p:nvSpPr>
        <p:spPr>
          <a:xfrm>
            <a:off x="5575300" y="196850"/>
            <a:ext cx="4878070" cy="524757"/>
          </a:xfrm>
        </p:spPr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Администрация Туриловского сельского поселения</a:t>
            </a:r>
            <a:fld id="{B6F15528-21DE-4FAA-801E-634DDDAF4B2B}" type="slidenum">
              <a:rPr lang="ru-RU" sz="48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20</a:t>
            </a:fld>
            <a:endParaRPr lang="ru-RU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725068" y="909944"/>
            <a:ext cx="9233535" cy="9618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19220" marR="5080" indent="-3907154" algn="ctr">
              <a:lnSpc>
                <a:spcPts val="2500"/>
              </a:lnSpc>
              <a:tabLst>
                <a:tab pos="502920" algn="l"/>
              </a:tabLst>
            </a:pPr>
            <a:r>
              <a:rPr lang="ru-RU" sz="2300" b="1" spc="-60" dirty="0" smtClean="0">
                <a:solidFill>
                  <a:srgbClr val="D3792D"/>
                </a:solidFill>
                <a:latin typeface="Times New Roman"/>
                <a:cs typeface="Times New Roman"/>
              </a:rPr>
              <a:t>Структура</a:t>
            </a:r>
            <a:r>
              <a:rPr sz="2300" b="1" spc="-60" dirty="0" smtClean="0">
                <a:solidFill>
                  <a:srgbClr val="D3792D"/>
                </a:solidFill>
                <a:latin typeface="Times New Roman"/>
                <a:cs typeface="Times New Roman"/>
              </a:rPr>
              <a:t> </a:t>
            </a:r>
            <a:r>
              <a:rPr sz="2300" b="1" spc="-65" dirty="0">
                <a:solidFill>
                  <a:srgbClr val="D3792D"/>
                </a:solidFill>
                <a:latin typeface="Times New Roman"/>
                <a:cs typeface="Times New Roman"/>
              </a:rPr>
              <a:t>безвозмездных поступлений </a:t>
            </a:r>
            <a:r>
              <a:rPr sz="2300" b="1" spc="-70" dirty="0">
                <a:solidFill>
                  <a:srgbClr val="D3792D"/>
                </a:solidFill>
                <a:latin typeface="Times New Roman"/>
                <a:cs typeface="Times New Roman"/>
              </a:rPr>
              <a:t>бюджета </a:t>
            </a:r>
            <a:r>
              <a:rPr sz="2300" b="1" spc="25" dirty="0">
                <a:solidFill>
                  <a:srgbClr val="D3792D"/>
                </a:solidFill>
                <a:latin typeface="Times New Roman"/>
                <a:cs typeface="Times New Roman"/>
              </a:rPr>
              <a:t> </a:t>
            </a:r>
            <a:endParaRPr lang="ru-RU" sz="2300" b="1" spc="25" dirty="0" smtClean="0">
              <a:solidFill>
                <a:srgbClr val="D3792D"/>
              </a:solidFill>
              <a:latin typeface="Times New Roman"/>
              <a:cs typeface="Times New Roman"/>
            </a:endParaRPr>
          </a:p>
          <a:p>
            <a:pPr marL="3919220" marR="5080" indent="-3907154" algn="ctr">
              <a:lnSpc>
                <a:spcPts val="2500"/>
              </a:lnSpc>
              <a:tabLst>
                <a:tab pos="502920" algn="l"/>
              </a:tabLst>
            </a:pPr>
            <a:r>
              <a:rPr lang="ru-RU" sz="2300" b="1" spc="25" dirty="0" smtClean="0">
                <a:solidFill>
                  <a:srgbClr val="D3792D"/>
                </a:solidFill>
                <a:latin typeface="Times New Roman"/>
                <a:cs typeface="Times New Roman"/>
              </a:rPr>
              <a:t>Туриловского сельского поселения </a:t>
            </a:r>
          </a:p>
          <a:p>
            <a:pPr marL="3919220" marR="5080" indent="-3907154" algn="ctr">
              <a:lnSpc>
                <a:spcPts val="2500"/>
              </a:lnSpc>
              <a:tabLst>
                <a:tab pos="502920" algn="l"/>
              </a:tabLst>
            </a:pPr>
            <a:r>
              <a:rPr sz="2300" b="1" spc="-80" dirty="0" smtClean="0">
                <a:solidFill>
                  <a:srgbClr val="D3792D"/>
                </a:solidFill>
                <a:latin typeface="Times New Roman"/>
                <a:cs typeface="Times New Roman"/>
              </a:rPr>
              <a:t>Миллеровского</a:t>
            </a:r>
            <a:r>
              <a:rPr sz="2300" b="1" spc="335" dirty="0" smtClean="0">
                <a:solidFill>
                  <a:srgbClr val="D3792D"/>
                </a:solidFill>
                <a:latin typeface="Times New Roman"/>
                <a:cs typeface="Times New Roman"/>
              </a:rPr>
              <a:t> </a:t>
            </a:r>
            <a:r>
              <a:rPr sz="2300" b="1" spc="-65" dirty="0">
                <a:solidFill>
                  <a:srgbClr val="D3792D"/>
                </a:solidFill>
                <a:latin typeface="Times New Roman"/>
                <a:cs typeface="Times New Roman"/>
              </a:rPr>
              <a:t>района </a:t>
            </a:r>
            <a:r>
              <a:rPr sz="2300" b="1" spc="-30" dirty="0">
                <a:solidFill>
                  <a:srgbClr val="D3792D"/>
                </a:solidFill>
                <a:latin typeface="Times New Roman"/>
                <a:cs typeface="Times New Roman"/>
              </a:rPr>
              <a:t> </a:t>
            </a:r>
            <a:r>
              <a:rPr sz="2300" b="1" spc="110" dirty="0">
                <a:solidFill>
                  <a:srgbClr val="D3792D"/>
                </a:solidFill>
                <a:latin typeface="Times New Roman"/>
                <a:cs typeface="Times New Roman"/>
              </a:rPr>
              <a:t>в </a:t>
            </a:r>
            <a:r>
              <a:rPr sz="2300" b="1" spc="-60" dirty="0" smtClean="0">
                <a:solidFill>
                  <a:srgbClr val="D3792D"/>
                </a:solidFill>
                <a:latin typeface="Times New Roman"/>
                <a:cs typeface="Times New Roman"/>
              </a:rPr>
              <a:t>201</a:t>
            </a:r>
            <a:r>
              <a:rPr lang="ru-RU" sz="2300" b="1" spc="-60" dirty="0" smtClean="0">
                <a:solidFill>
                  <a:srgbClr val="D3792D"/>
                </a:solidFill>
                <a:latin typeface="Times New Roman"/>
                <a:cs typeface="Times New Roman"/>
              </a:rPr>
              <a:t>9</a:t>
            </a:r>
            <a:r>
              <a:rPr sz="2300" b="1" spc="-375" dirty="0" smtClean="0">
                <a:solidFill>
                  <a:srgbClr val="D3792D"/>
                </a:solidFill>
                <a:latin typeface="Times New Roman"/>
                <a:cs typeface="Times New Roman"/>
              </a:rPr>
              <a:t> </a:t>
            </a:r>
            <a:r>
              <a:rPr sz="2300" b="1" spc="-25" dirty="0">
                <a:solidFill>
                  <a:srgbClr val="D3792D"/>
                </a:solidFill>
                <a:latin typeface="Times New Roman"/>
                <a:cs typeface="Times New Roman"/>
              </a:rPr>
              <a:t>году</a:t>
            </a:r>
            <a:endParaRPr sz="2300" dirty="0">
              <a:latin typeface="Times New Roman"/>
              <a:cs typeface="Times New Roman"/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="" xmlns:p14="http://schemas.microsoft.com/office/powerpoint/2010/main" val="3101631956"/>
              </p:ext>
            </p:extLst>
          </p:nvPr>
        </p:nvGraphicFramePr>
        <p:xfrm>
          <a:off x="1003300" y="1873250"/>
          <a:ext cx="82296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object 12"/>
          <p:cNvSpPr txBox="1"/>
          <p:nvPr/>
        </p:nvSpPr>
        <p:spPr>
          <a:xfrm>
            <a:off x="8470900" y="1873250"/>
            <a:ext cx="1295400" cy="3206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19220" marR="5080" indent="-3907154">
              <a:lnSpc>
                <a:spcPts val="2500"/>
              </a:lnSpc>
              <a:tabLst>
                <a:tab pos="502920" algn="l"/>
              </a:tabLst>
            </a:pPr>
            <a:r>
              <a:rPr lang="ru-RU" sz="2300" b="1" spc="-60" dirty="0" smtClean="0">
                <a:latin typeface="Times New Roman"/>
                <a:cs typeface="Times New Roman"/>
              </a:rPr>
              <a:t>тыс.руб.</a:t>
            </a:r>
            <a:endParaRPr sz="2300" dirty="0">
              <a:latin typeface="Times New Roman"/>
              <a:cs typeface="Times New Roman"/>
            </a:endParaRP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>
          <a:xfrm>
            <a:off x="4965700" y="273050"/>
            <a:ext cx="5487670" cy="524757"/>
          </a:xfrm>
        </p:spPr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Администрация Туриловского сельского поселения</a:t>
            </a:r>
            <a:fld id="{B6F15528-21DE-4FAA-801E-634DDDAF4B2B}" type="slidenum">
              <a:rPr lang="ru-RU" sz="48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21</a:t>
            </a:fld>
            <a:endParaRPr lang="ru-RU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13676640"/>
              </p:ext>
            </p:extLst>
          </p:nvPr>
        </p:nvGraphicFramePr>
        <p:xfrm>
          <a:off x="774700" y="2635250"/>
          <a:ext cx="8458201" cy="4495801"/>
        </p:xfrm>
        <a:graphic>
          <a:graphicData uri="http://schemas.openxmlformats.org/drawingml/2006/table">
            <a:tbl>
              <a:tblPr/>
              <a:tblGrid>
                <a:gridCol w="2885110"/>
                <a:gridCol w="1762251"/>
                <a:gridCol w="1487156"/>
                <a:gridCol w="1394208"/>
                <a:gridCol w="929476"/>
              </a:tblGrid>
              <a:tr h="12888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Наименование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40" marR="4904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i="0" baseline="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2018 год</a:t>
                      </a:r>
                      <a:endParaRPr lang="ru-RU" sz="1300" b="1" i="0" baseline="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40" marR="4904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baseline="0" dirty="0" smtClean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Times New Roman"/>
                        </a:rPr>
                        <a:t>2019 год</a:t>
                      </a:r>
                      <a:endParaRPr lang="ru-RU" sz="800" baseline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40" marR="4904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baseline="0" dirty="0" smtClean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Times New Roman"/>
                        </a:rPr>
                        <a:t>Прирост</a:t>
                      </a:r>
                      <a:endParaRPr lang="ru-RU" sz="800" baseline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40" marR="4904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baseline="0" dirty="0" smtClean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Times New Roman"/>
                        </a:rPr>
                        <a:t>Темп роста, в %</a:t>
                      </a:r>
                      <a:endParaRPr lang="ru-RU" sz="800" baseline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40" marR="4904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7910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Calibri"/>
                          <a:cs typeface="Times New Roman"/>
                        </a:rPr>
                        <a:t>Всего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40" marR="4904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aseline="0" dirty="0" smtClean="0">
                          <a:latin typeface="+mn-lt"/>
                          <a:ea typeface="Calibri"/>
                          <a:cs typeface="Times New Roman"/>
                        </a:rPr>
                        <a:t>4880,0</a:t>
                      </a:r>
                      <a:endParaRPr lang="ru-RU" sz="1300" baseline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40" marR="4904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aseline="0" dirty="0" smtClean="0">
                          <a:latin typeface="+mn-lt"/>
                          <a:ea typeface="Calibri"/>
                          <a:cs typeface="Times New Roman"/>
                        </a:rPr>
                        <a:t>5891,3</a:t>
                      </a:r>
                      <a:endParaRPr lang="ru-RU" sz="1300" baseline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40" marR="4904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aseline="0" dirty="0" smtClean="0">
                          <a:latin typeface="+mn-lt"/>
                          <a:ea typeface="Calibri"/>
                          <a:cs typeface="Times New Roman"/>
                        </a:rPr>
                        <a:t>1011,3</a:t>
                      </a:r>
                      <a:endParaRPr lang="ru-RU" sz="1300" baseline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40" marR="4904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aseline="0" dirty="0" smtClean="0">
                          <a:latin typeface="+mn-lt"/>
                          <a:ea typeface="Calibri"/>
                          <a:cs typeface="Times New Roman"/>
                        </a:rPr>
                        <a:t>120,7</a:t>
                      </a:r>
                      <a:endParaRPr lang="ru-RU" sz="1300" baseline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40" marR="4904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10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Calibri"/>
                          <a:cs typeface="Times New Roman"/>
                        </a:rPr>
                        <a:t>Дотации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40" marR="4904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aseline="0" dirty="0" smtClean="0">
                          <a:latin typeface="+mn-lt"/>
                          <a:ea typeface="Calibri"/>
                          <a:cs typeface="Times New Roman"/>
                        </a:rPr>
                        <a:t>3436,5</a:t>
                      </a:r>
                      <a:endParaRPr lang="ru-RU" sz="1300" baseline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40" marR="4904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aseline="0" dirty="0" smtClean="0">
                          <a:latin typeface="+mn-lt"/>
                          <a:ea typeface="Calibri"/>
                          <a:cs typeface="Times New Roman"/>
                        </a:rPr>
                        <a:t>4989,7</a:t>
                      </a:r>
                      <a:endParaRPr lang="ru-RU" sz="1300" baseline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40" marR="4904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aseline="0" dirty="0" smtClean="0">
                          <a:latin typeface="+mn-lt"/>
                          <a:ea typeface="Calibri"/>
                          <a:cs typeface="Times New Roman"/>
                        </a:rPr>
                        <a:t>1553,2</a:t>
                      </a:r>
                      <a:endParaRPr lang="ru-RU" sz="1300" baseline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40" marR="4904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aseline="0" dirty="0" smtClean="0">
                          <a:latin typeface="+mn-lt"/>
                          <a:ea typeface="Calibri"/>
                          <a:cs typeface="Times New Roman"/>
                        </a:rPr>
                        <a:t>145,2</a:t>
                      </a:r>
                      <a:endParaRPr lang="ru-RU" sz="1300" baseline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40" marR="4904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10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Calibri"/>
                          <a:cs typeface="Times New Roman"/>
                        </a:rPr>
                        <a:t>Субвенции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40" marR="4904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aseline="0" dirty="0" smtClean="0">
                          <a:latin typeface="+mn-lt"/>
                          <a:ea typeface="Calibri"/>
                          <a:cs typeface="Times New Roman"/>
                        </a:rPr>
                        <a:t>77,3</a:t>
                      </a:r>
                      <a:endParaRPr lang="ru-RU" sz="1300" baseline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40" marR="4904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aseline="0" dirty="0" smtClean="0">
                          <a:latin typeface="+mn-lt"/>
                          <a:ea typeface="Calibri"/>
                          <a:cs typeface="Times New Roman"/>
                        </a:rPr>
                        <a:t>83,5</a:t>
                      </a:r>
                      <a:endParaRPr lang="ru-RU" sz="1300" baseline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40" marR="4904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aseline="0" dirty="0" smtClean="0">
                          <a:latin typeface="+mn-lt"/>
                          <a:ea typeface="Calibri"/>
                          <a:cs typeface="Times New Roman"/>
                        </a:rPr>
                        <a:t>6,2</a:t>
                      </a:r>
                      <a:endParaRPr lang="ru-RU" sz="1300" baseline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40" marR="4904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aseline="0" dirty="0" smtClean="0">
                          <a:latin typeface="+mn-lt"/>
                          <a:ea typeface="Calibri"/>
                          <a:cs typeface="Times New Roman"/>
                        </a:rPr>
                        <a:t>108,0</a:t>
                      </a:r>
                      <a:endParaRPr lang="ru-RU" sz="1300" baseline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40" marR="4904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37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Иные </a:t>
                      </a:r>
                      <a:r>
                        <a:rPr lang="ru-RU" sz="1300" b="1" dirty="0">
                          <a:latin typeface="Times New Roman"/>
                          <a:ea typeface="Calibri"/>
                          <a:cs typeface="Times New Roman"/>
                        </a:rPr>
                        <a:t>межбюджетные трансферты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40" marR="4904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aseline="0" dirty="0" smtClean="0">
                          <a:latin typeface="+mn-lt"/>
                          <a:ea typeface="Calibri"/>
                          <a:cs typeface="Times New Roman"/>
                        </a:rPr>
                        <a:t>1366,2</a:t>
                      </a:r>
                      <a:endParaRPr lang="ru-RU" sz="1300" baseline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40" marR="4904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aseline="0" dirty="0" smtClean="0">
                          <a:latin typeface="+mn-lt"/>
                          <a:ea typeface="Calibri"/>
                          <a:cs typeface="Times New Roman"/>
                        </a:rPr>
                        <a:t>818,1</a:t>
                      </a:r>
                      <a:endParaRPr lang="ru-RU" sz="1300" baseline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40" marR="4904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aseline="0" dirty="0" smtClean="0">
                          <a:latin typeface="+mn-lt"/>
                          <a:ea typeface="Calibri"/>
                          <a:cs typeface="Times New Roman"/>
                        </a:rPr>
                        <a:t>-548,1</a:t>
                      </a:r>
                      <a:endParaRPr lang="ru-RU" sz="1300" baseline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40" marR="4904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aseline="0" dirty="0" smtClean="0">
                          <a:latin typeface="+mn-lt"/>
                          <a:ea typeface="Calibri"/>
                          <a:cs typeface="Times New Roman"/>
                        </a:rPr>
                        <a:t>59,9</a:t>
                      </a:r>
                      <a:endParaRPr lang="ru-RU" sz="1300" baseline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40" marR="4904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object 12"/>
          <p:cNvSpPr txBox="1"/>
          <p:nvPr/>
        </p:nvSpPr>
        <p:spPr>
          <a:xfrm>
            <a:off x="725068" y="909944"/>
            <a:ext cx="9233535" cy="9618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indent="-3907154" algn="ctr">
              <a:lnSpc>
                <a:spcPts val="2500"/>
              </a:lnSpc>
              <a:tabLst>
                <a:tab pos="502920" algn="l"/>
              </a:tabLst>
            </a:pPr>
            <a:r>
              <a:rPr lang="ru-RU" sz="2300" b="1" spc="-60" dirty="0" smtClean="0">
                <a:solidFill>
                  <a:srgbClr val="D3792D"/>
                </a:solidFill>
                <a:latin typeface="Times New Roman"/>
                <a:cs typeface="Times New Roman"/>
              </a:rPr>
              <a:t>Объем</a:t>
            </a:r>
            <a:r>
              <a:rPr sz="2300" b="1" spc="-60" dirty="0" smtClean="0">
                <a:solidFill>
                  <a:srgbClr val="D3792D"/>
                </a:solidFill>
                <a:latin typeface="Times New Roman"/>
                <a:cs typeface="Times New Roman"/>
              </a:rPr>
              <a:t> </a:t>
            </a:r>
            <a:r>
              <a:rPr sz="2300" b="1" spc="-65" dirty="0" smtClean="0">
                <a:solidFill>
                  <a:srgbClr val="D3792D"/>
                </a:solidFill>
                <a:latin typeface="Times New Roman"/>
                <a:cs typeface="Times New Roman"/>
              </a:rPr>
              <a:t>безвозмездных поступлений</a:t>
            </a:r>
            <a:r>
              <a:rPr lang="ru-RU" sz="2300" b="1" spc="-65" dirty="0" smtClean="0">
                <a:solidFill>
                  <a:srgbClr val="D3792D"/>
                </a:solidFill>
                <a:latin typeface="Times New Roman"/>
                <a:cs typeface="Times New Roman"/>
              </a:rPr>
              <a:t> от других бюджетов бюджетной системы Российской Федерации в </a:t>
            </a:r>
            <a:r>
              <a:rPr sz="2300" b="1" spc="-70" dirty="0" smtClean="0">
                <a:solidFill>
                  <a:srgbClr val="D3792D"/>
                </a:solidFill>
                <a:latin typeface="Times New Roman"/>
                <a:cs typeface="Times New Roman"/>
              </a:rPr>
              <a:t>бюджет </a:t>
            </a:r>
            <a:r>
              <a:rPr lang="ru-RU" sz="2300" b="1" spc="-70" dirty="0" smtClean="0">
                <a:solidFill>
                  <a:srgbClr val="D3792D"/>
                </a:solidFill>
                <a:latin typeface="Times New Roman"/>
                <a:cs typeface="Times New Roman"/>
              </a:rPr>
              <a:t>Туриловского сельского поселения</a:t>
            </a:r>
            <a:r>
              <a:rPr sz="2300" b="1" spc="25" dirty="0" smtClean="0">
                <a:solidFill>
                  <a:srgbClr val="D3792D"/>
                </a:solidFill>
                <a:latin typeface="Times New Roman"/>
                <a:cs typeface="Times New Roman"/>
              </a:rPr>
              <a:t> </a:t>
            </a:r>
            <a:r>
              <a:rPr sz="2300" b="1" spc="-80" dirty="0" smtClean="0">
                <a:solidFill>
                  <a:srgbClr val="D3792D"/>
                </a:solidFill>
                <a:latin typeface="Times New Roman"/>
                <a:cs typeface="Times New Roman"/>
              </a:rPr>
              <a:t>Миллеровского</a:t>
            </a:r>
            <a:r>
              <a:rPr sz="2300" b="1" spc="335" dirty="0" smtClean="0">
                <a:solidFill>
                  <a:srgbClr val="D3792D"/>
                </a:solidFill>
                <a:latin typeface="Times New Roman"/>
                <a:cs typeface="Times New Roman"/>
              </a:rPr>
              <a:t> </a:t>
            </a:r>
            <a:r>
              <a:rPr sz="2300" b="1" spc="-65" dirty="0" smtClean="0">
                <a:solidFill>
                  <a:srgbClr val="D3792D"/>
                </a:solidFill>
                <a:latin typeface="Times New Roman"/>
                <a:cs typeface="Times New Roman"/>
              </a:rPr>
              <a:t>района</a:t>
            </a:r>
            <a:endParaRPr sz="2300" dirty="0">
              <a:latin typeface="Times New Roman"/>
              <a:cs typeface="Times New Roman"/>
            </a:endParaRPr>
          </a:p>
        </p:txBody>
      </p:sp>
      <p:sp>
        <p:nvSpPr>
          <p:cNvPr id="10" name="object 12"/>
          <p:cNvSpPr txBox="1"/>
          <p:nvPr/>
        </p:nvSpPr>
        <p:spPr>
          <a:xfrm>
            <a:off x="9004300" y="1873250"/>
            <a:ext cx="1295400" cy="3206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19220" marR="5080" indent="-3907154">
              <a:lnSpc>
                <a:spcPts val="2500"/>
              </a:lnSpc>
              <a:tabLst>
                <a:tab pos="502920" algn="l"/>
              </a:tabLst>
            </a:pPr>
            <a:r>
              <a:rPr lang="ru-RU" sz="2300" b="1" spc="-60" dirty="0" smtClean="0">
                <a:latin typeface="Times New Roman"/>
                <a:cs typeface="Times New Roman"/>
              </a:rPr>
              <a:t>тыс.руб.</a:t>
            </a:r>
            <a:endParaRPr sz="2300" dirty="0">
              <a:latin typeface="Times New Roman"/>
              <a:cs typeface="Times New Roman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7"/>
          </p:nvPr>
        </p:nvSpPr>
        <p:spPr>
          <a:xfrm>
            <a:off x="4889500" y="196850"/>
            <a:ext cx="5640070" cy="524757"/>
          </a:xfrm>
        </p:spPr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Администрация Туриловского сельского поселения</a:t>
            </a:r>
            <a:fld id="{B6F15528-21DE-4FAA-801E-634DDDAF4B2B}" type="slidenum">
              <a:rPr lang="ru-RU" sz="48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22</a:t>
            </a:fld>
            <a:endParaRPr lang="ru-RU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65300" y="654050"/>
            <a:ext cx="8768588" cy="1259417"/>
          </a:xfrm>
        </p:spPr>
        <p:txBody>
          <a:bodyPr>
            <a:noAutofit/>
          </a:bodyPr>
          <a:lstStyle/>
          <a:p>
            <a:pPr algn="ctr"/>
            <a:r>
              <a:rPr lang="ru-RU" sz="3200" i="1" u="sng" dirty="0" smtClean="0"/>
              <a:t>Основные направления бюджетной и налоговой политики Туриловского сельского поселения в 2019 году</a:t>
            </a:r>
            <a:endParaRPr lang="ru-RU" sz="3200" i="1" u="sng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689100" y="3016250"/>
          <a:ext cx="8767763" cy="307911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767763"/>
              </a:tblGrid>
              <a:tr h="57467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Укрепление налогового потенциала, увеличение собираемости налогов</a:t>
                      </a:r>
                      <a:endParaRPr lang="ru-RU" dirty="0"/>
                    </a:p>
                  </a:txBody>
                  <a:tcPr marL="83310" marR="83310"/>
                </a:tc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Оценка эффективности налоговых льгот</a:t>
                      </a:r>
                      <a:endParaRPr lang="ru-RU" dirty="0"/>
                    </a:p>
                  </a:txBody>
                  <a:tcPr marL="83310" marR="83310"/>
                </a:tc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Реализация «майских» указов Президента РФ</a:t>
                      </a:r>
                      <a:endParaRPr lang="ru-RU" dirty="0"/>
                    </a:p>
                  </a:txBody>
                  <a:tcPr marL="83310" marR="83310"/>
                </a:tc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Повышение эффективности бюджетных расходов</a:t>
                      </a:r>
                      <a:endParaRPr lang="ru-RU" dirty="0"/>
                    </a:p>
                  </a:txBody>
                  <a:tcPr marL="83310" marR="8331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Соблюдение взвешенной долговой </a:t>
                      </a:r>
                      <a:r>
                        <a:rPr lang="ru-RU" dirty="0" smtClean="0"/>
                        <a:t>политик и</a:t>
                      </a:r>
                      <a:endParaRPr lang="ru-RU" dirty="0"/>
                    </a:p>
                  </a:txBody>
                  <a:tcPr marL="83310" marR="83310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737100" y="0"/>
            <a:ext cx="5792470" cy="524757"/>
          </a:xfrm>
        </p:spPr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Администрация Туриловского сельского поселения</a:t>
            </a:r>
            <a:fld id="{B6F15528-21DE-4FAA-801E-634DDDAF4B2B}" type="slidenum">
              <a:rPr lang="ru-RU" sz="48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3</a:t>
            </a:fld>
            <a:endParaRPr lang="ru-RU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65300" y="806450"/>
            <a:ext cx="8768588" cy="125941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i="1" dirty="0" smtClean="0"/>
              <a:t>Основные характеристики бюджета Туриловского сельского поселения Миллеровского </a:t>
            </a:r>
            <a:r>
              <a:rPr lang="ru-RU" sz="3200" b="1" i="1" dirty="0" smtClean="0"/>
              <a:t>района             </a:t>
            </a:r>
            <a:r>
              <a:rPr lang="ru-RU" sz="3200" b="1" i="1" dirty="0" smtClean="0"/>
              <a:t>за 2019 год</a:t>
            </a:r>
            <a:endParaRPr lang="ru-RU" sz="3200" b="1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65300" y="2330450"/>
          <a:ext cx="8767765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3553"/>
                <a:gridCol w="1753553"/>
                <a:gridCol w="1753553"/>
                <a:gridCol w="1753553"/>
                <a:gridCol w="175355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marL="83310" marR="8331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Плановые бюджетные назначения</a:t>
                      </a:r>
                      <a:endParaRPr lang="ru-RU" dirty="0"/>
                    </a:p>
                  </a:txBody>
                  <a:tcPr marL="83310" marR="8331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Исполнено</a:t>
                      </a:r>
                      <a:endParaRPr lang="ru-RU" dirty="0"/>
                    </a:p>
                  </a:txBody>
                  <a:tcPr marL="83310" marR="8331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% исполнения</a:t>
                      </a:r>
                      <a:endParaRPr lang="ru-RU" dirty="0"/>
                    </a:p>
                  </a:txBody>
                  <a:tcPr marL="83310" marR="8331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Динамика к 2018 году, %</a:t>
                      </a:r>
                      <a:endParaRPr lang="ru-RU" dirty="0"/>
                    </a:p>
                  </a:txBody>
                  <a:tcPr marL="83310" marR="8331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Доходы,</a:t>
                      </a:r>
                      <a:r>
                        <a:rPr lang="ru-RU" baseline="0" dirty="0" smtClean="0"/>
                        <a:t> всего (тыс. руб.)</a:t>
                      </a:r>
                      <a:endParaRPr lang="ru-RU" dirty="0"/>
                    </a:p>
                  </a:txBody>
                  <a:tcPr marL="83310" marR="8331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10 398,0</a:t>
                      </a:r>
                      <a:endParaRPr lang="ru-RU" dirty="0"/>
                    </a:p>
                  </a:txBody>
                  <a:tcPr marL="83310" marR="8331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10 974,8</a:t>
                      </a:r>
                      <a:endParaRPr lang="ru-RU" dirty="0"/>
                    </a:p>
                  </a:txBody>
                  <a:tcPr marL="83310" marR="8331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105,5</a:t>
                      </a:r>
                      <a:endParaRPr lang="ru-RU" dirty="0"/>
                    </a:p>
                  </a:txBody>
                  <a:tcPr marL="83310" marR="8331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107,2</a:t>
                      </a:r>
                      <a:endParaRPr lang="ru-RU" dirty="0"/>
                    </a:p>
                  </a:txBody>
                  <a:tcPr marL="83310" marR="8331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Безвозмездные поступления, всего</a:t>
                      </a:r>
                    </a:p>
                    <a:p>
                      <a:r>
                        <a:rPr lang="ru-RU" dirty="0" smtClean="0"/>
                        <a:t>(тыс. руб.)</a:t>
                      </a:r>
                      <a:endParaRPr lang="ru-RU" dirty="0"/>
                    </a:p>
                  </a:txBody>
                  <a:tcPr marL="83310" marR="8331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5 891,3</a:t>
                      </a:r>
                      <a:endParaRPr lang="ru-RU" dirty="0"/>
                    </a:p>
                  </a:txBody>
                  <a:tcPr marL="83310" marR="8331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5 891,3</a:t>
                      </a:r>
                      <a:endParaRPr lang="ru-RU" dirty="0"/>
                    </a:p>
                  </a:txBody>
                  <a:tcPr marL="83310" marR="8331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100,0</a:t>
                      </a:r>
                      <a:endParaRPr lang="ru-RU" dirty="0"/>
                    </a:p>
                  </a:txBody>
                  <a:tcPr marL="83310" marR="8331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120,7</a:t>
                      </a:r>
                      <a:endParaRPr lang="ru-RU" dirty="0"/>
                    </a:p>
                  </a:txBody>
                  <a:tcPr marL="83310" marR="8331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Расходы, всего (тыс. руб.)</a:t>
                      </a:r>
                      <a:endParaRPr lang="ru-RU" dirty="0"/>
                    </a:p>
                  </a:txBody>
                  <a:tcPr marL="83310" marR="8331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10 704,5</a:t>
                      </a:r>
                      <a:endParaRPr lang="ru-RU" dirty="0"/>
                    </a:p>
                  </a:txBody>
                  <a:tcPr marL="83310" marR="8331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10 631,9</a:t>
                      </a:r>
                      <a:endParaRPr lang="ru-RU" dirty="0"/>
                    </a:p>
                  </a:txBody>
                  <a:tcPr marL="83310" marR="8331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99,3</a:t>
                      </a:r>
                      <a:endParaRPr lang="ru-RU" dirty="0"/>
                    </a:p>
                  </a:txBody>
                  <a:tcPr marL="83310" marR="8331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106,7</a:t>
                      </a:r>
                      <a:endParaRPr lang="ru-RU" dirty="0"/>
                    </a:p>
                  </a:txBody>
                  <a:tcPr marL="83310" marR="8331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Профицит (дефицит)   (тыс. руб.)</a:t>
                      </a:r>
                      <a:endParaRPr lang="ru-RU" dirty="0"/>
                    </a:p>
                  </a:txBody>
                  <a:tcPr marL="83310" marR="8331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-306,5</a:t>
                      </a:r>
                      <a:endParaRPr lang="ru-RU" dirty="0"/>
                    </a:p>
                  </a:txBody>
                  <a:tcPr marL="83310" marR="8331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342,9</a:t>
                      </a:r>
                      <a:endParaRPr lang="ru-RU" dirty="0"/>
                    </a:p>
                  </a:txBody>
                  <a:tcPr marL="83310" marR="8331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marL="83310" marR="8331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marL="83310" marR="83310"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5346700" y="120650"/>
            <a:ext cx="5106670" cy="524757"/>
          </a:xfrm>
        </p:spPr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Администрация Туриловского сельского поселения</a:t>
            </a:r>
            <a:fld id="{B6F15528-21DE-4FAA-801E-634DDDAF4B2B}" type="slidenum">
              <a:rPr lang="ru-RU" sz="48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4</a:t>
            </a:fld>
            <a:endParaRPr lang="ru-RU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object 49"/>
          <p:cNvSpPr txBox="1"/>
          <p:nvPr/>
        </p:nvSpPr>
        <p:spPr>
          <a:xfrm>
            <a:off x="493921" y="598888"/>
            <a:ext cx="9542780" cy="661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50" b="1" spc="20" dirty="0">
                <a:solidFill>
                  <a:srgbClr val="A827AB"/>
                </a:solidFill>
                <a:latin typeface="Times New Roman"/>
                <a:cs typeface="Times New Roman"/>
              </a:rPr>
              <a:t>Исполнеиие</a:t>
            </a:r>
            <a:r>
              <a:rPr sz="2150" b="1" spc="65" dirty="0">
                <a:solidFill>
                  <a:srgbClr val="A827AB"/>
                </a:solidFill>
                <a:latin typeface="Times New Roman"/>
                <a:cs typeface="Times New Roman"/>
              </a:rPr>
              <a:t> </a:t>
            </a:r>
            <a:r>
              <a:rPr sz="2150" b="1" spc="20" dirty="0">
                <a:solidFill>
                  <a:srgbClr val="A827AB"/>
                </a:solidFill>
                <a:latin typeface="Times New Roman"/>
                <a:cs typeface="Times New Roman"/>
              </a:rPr>
              <a:t>доходов</a:t>
            </a:r>
            <a:r>
              <a:rPr sz="2150" b="1" spc="40" dirty="0">
                <a:solidFill>
                  <a:srgbClr val="A827AB"/>
                </a:solidFill>
                <a:latin typeface="Times New Roman"/>
                <a:cs typeface="Times New Roman"/>
              </a:rPr>
              <a:t> </a:t>
            </a:r>
            <a:r>
              <a:rPr sz="2150" b="1" spc="20" dirty="0">
                <a:solidFill>
                  <a:srgbClr val="A827AB"/>
                </a:solidFill>
                <a:latin typeface="Times New Roman"/>
                <a:cs typeface="Times New Roman"/>
              </a:rPr>
              <a:t>бюджета</a:t>
            </a:r>
            <a:r>
              <a:rPr sz="2150" b="1" spc="-30" dirty="0">
                <a:solidFill>
                  <a:srgbClr val="A827AB"/>
                </a:solidFill>
                <a:latin typeface="Times New Roman"/>
                <a:cs typeface="Times New Roman"/>
              </a:rPr>
              <a:t> </a:t>
            </a:r>
            <a:r>
              <a:rPr lang="ru-RU" sz="2150" b="1" spc="-30" dirty="0" smtClean="0">
                <a:solidFill>
                  <a:srgbClr val="A827AB"/>
                </a:solidFill>
                <a:latin typeface="Times New Roman"/>
                <a:cs typeface="Times New Roman"/>
              </a:rPr>
              <a:t>Туриловского сельского поселения </a:t>
            </a:r>
          </a:p>
          <a:p>
            <a:pPr marL="12700" algn="ctr">
              <a:lnSpc>
                <a:spcPct val="100000"/>
              </a:lnSpc>
            </a:pPr>
            <a:r>
              <a:rPr sz="2150" b="1" spc="85" dirty="0" smtClean="0">
                <a:solidFill>
                  <a:srgbClr val="A827AB"/>
                </a:solidFill>
                <a:latin typeface="Times New Roman"/>
                <a:cs typeface="Times New Roman"/>
              </a:rPr>
              <a:t>М</a:t>
            </a:r>
            <a:r>
              <a:rPr lang="ru-RU" sz="2150" b="1" spc="85" dirty="0" smtClean="0">
                <a:solidFill>
                  <a:srgbClr val="A827AB"/>
                </a:solidFill>
                <a:latin typeface="Times New Roman"/>
                <a:cs typeface="Times New Roman"/>
              </a:rPr>
              <a:t>и</a:t>
            </a:r>
            <a:r>
              <a:rPr sz="2150" b="1" spc="85" dirty="0" smtClean="0">
                <a:solidFill>
                  <a:srgbClr val="A827AB"/>
                </a:solidFill>
                <a:latin typeface="Times New Roman"/>
                <a:cs typeface="Times New Roman"/>
              </a:rPr>
              <a:t>ллеровс</a:t>
            </a:r>
            <a:r>
              <a:rPr lang="ru-RU" sz="2150" b="1" spc="85" dirty="0" smtClean="0">
                <a:solidFill>
                  <a:srgbClr val="A827AB"/>
                </a:solidFill>
                <a:latin typeface="Times New Roman"/>
                <a:cs typeface="Times New Roman"/>
              </a:rPr>
              <a:t>к</a:t>
            </a:r>
            <a:r>
              <a:rPr sz="2150" b="1" spc="70" dirty="0" smtClean="0">
                <a:solidFill>
                  <a:srgbClr val="A827AB"/>
                </a:solidFill>
                <a:latin typeface="Times New Roman"/>
                <a:cs typeface="Times New Roman"/>
              </a:rPr>
              <a:t>ого</a:t>
            </a:r>
            <a:r>
              <a:rPr sz="2150" b="1" spc="165" dirty="0" smtClean="0">
                <a:solidFill>
                  <a:srgbClr val="A827AB"/>
                </a:solidFill>
                <a:latin typeface="Times New Roman"/>
                <a:cs typeface="Times New Roman"/>
              </a:rPr>
              <a:t> </a:t>
            </a:r>
            <a:r>
              <a:rPr sz="2150" b="1" spc="50" dirty="0" err="1">
                <a:solidFill>
                  <a:srgbClr val="A827AB"/>
                </a:solidFill>
                <a:latin typeface="Times New Roman"/>
                <a:cs typeface="Times New Roman"/>
              </a:rPr>
              <a:t>района</a:t>
            </a:r>
            <a:r>
              <a:rPr sz="2150" b="1" spc="-165" dirty="0">
                <a:solidFill>
                  <a:srgbClr val="A827AB"/>
                </a:solidFill>
                <a:latin typeface="Times New Roman"/>
                <a:cs typeface="Times New Roman"/>
              </a:rPr>
              <a:t> </a:t>
            </a:r>
            <a:r>
              <a:rPr lang="ru-RU" sz="2150" b="1" spc="25" dirty="0" smtClean="0">
                <a:solidFill>
                  <a:srgbClr val="A827AB"/>
                </a:solidFill>
                <a:latin typeface="Times New Roman"/>
                <a:cs typeface="Times New Roman"/>
              </a:rPr>
              <a:t>за</a:t>
            </a:r>
            <a:r>
              <a:rPr sz="2150" b="1" spc="-15" dirty="0" smtClean="0">
                <a:solidFill>
                  <a:srgbClr val="A827AB"/>
                </a:solidFill>
                <a:latin typeface="Times New Roman"/>
                <a:cs typeface="Times New Roman"/>
              </a:rPr>
              <a:t> </a:t>
            </a:r>
            <a:r>
              <a:rPr sz="2150" b="1" spc="65" dirty="0" smtClean="0">
                <a:solidFill>
                  <a:srgbClr val="A827AB"/>
                </a:solidFill>
                <a:latin typeface="Times New Roman"/>
                <a:cs typeface="Times New Roman"/>
              </a:rPr>
              <a:t>201</a:t>
            </a:r>
            <a:r>
              <a:rPr lang="ru-RU" sz="2150" b="1" spc="65" dirty="0" smtClean="0">
                <a:solidFill>
                  <a:srgbClr val="A827AB"/>
                </a:solidFill>
                <a:latin typeface="Times New Roman"/>
                <a:cs typeface="Times New Roman"/>
              </a:rPr>
              <a:t>9 </a:t>
            </a:r>
            <a:r>
              <a:rPr sz="2150" b="1" spc="70" dirty="0" err="1" smtClean="0">
                <a:solidFill>
                  <a:srgbClr val="A827AB"/>
                </a:solidFill>
                <a:latin typeface="Times New Roman"/>
                <a:cs typeface="Times New Roman"/>
              </a:rPr>
              <a:t>год</a:t>
            </a:r>
            <a:r>
              <a:rPr sz="2150" b="1" spc="-120" dirty="0" smtClean="0">
                <a:solidFill>
                  <a:srgbClr val="A827AB"/>
                </a:solidFill>
                <a:latin typeface="Times New Roman"/>
                <a:cs typeface="Times New Roman"/>
              </a:rPr>
              <a:t> </a:t>
            </a:r>
            <a:r>
              <a:rPr sz="2150" b="1" spc="15" dirty="0">
                <a:solidFill>
                  <a:srgbClr val="A827AB"/>
                </a:solidFill>
                <a:latin typeface="Times New Roman"/>
                <a:cs typeface="Times New Roman"/>
              </a:rPr>
              <a:t>(тыс.</a:t>
            </a:r>
            <a:r>
              <a:rPr sz="2150" b="1" spc="-15" dirty="0">
                <a:solidFill>
                  <a:srgbClr val="A827AB"/>
                </a:solidFill>
                <a:latin typeface="Times New Roman"/>
                <a:cs typeface="Times New Roman"/>
              </a:rPr>
              <a:t> </a:t>
            </a:r>
            <a:r>
              <a:rPr sz="2150" b="1" spc="25" dirty="0">
                <a:solidFill>
                  <a:srgbClr val="A827AB"/>
                </a:solidFill>
                <a:latin typeface="Times New Roman"/>
                <a:cs typeface="Times New Roman"/>
              </a:rPr>
              <a:t>руб</a:t>
            </a:r>
            <a:r>
              <a:rPr sz="2150" b="1" spc="25" dirty="0" smtClean="0">
                <a:solidFill>
                  <a:srgbClr val="A827AB"/>
                </a:solidFill>
                <a:latin typeface="Times New Roman"/>
                <a:cs typeface="Times New Roman"/>
              </a:rPr>
              <a:t>.</a:t>
            </a:r>
            <a:r>
              <a:rPr lang="ru-RU" sz="2150" b="1" spc="25" dirty="0" smtClean="0">
                <a:solidFill>
                  <a:srgbClr val="A827AB"/>
                </a:solidFill>
                <a:latin typeface="Times New Roman"/>
                <a:cs typeface="Times New Roman"/>
              </a:rPr>
              <a:t>)</a:t>
            </a:r>
            <a:endParaRPr sz="2150" dirty="0">
              <a:solidFill>
                <a:srgbClr val="A827AB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71" name="Схема 70"/>
          <p:cNvGraphicFramePr/>
          <p:nvPr>
            <p:extLst>
              <p:ext uri="{D42A27DB-BD31-4B8C-83A1-F6EECF244321}">
                <p14:modId xmlns="" xmlns:p14="http://schemas.microsoft.com/office/powerpoint/2010/main" val="105525030"/>
              </p:ext>
            </p:extLst>
          </p:nvPr>
        </p:nvGraphicFramePr>
        <p:xfrm>
          <a:off x="317500" y="1416050"/>
          <a:ext cx="100584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Плюс 12"/>
          <p:cNvSpPr/>
          <p:nvPr/>
        </p:nvSpPr>
        <p:spPr>
          <a:xfrm>
            <a:off x="2510221" y="1910912"/>
            <a:ext cx="304800" cy="304800"/>
          </a:xfrm>
          <a:prstGeom prst="mathPl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люс 13"/>
          <p:cNvSpPr/>
          <p:nvPr/>
        </p:nvSpPr>
        <p:spPr>
          <a:xfrm>
            <a:off x="4971459" y="1910912"/>
            <a:ext cx="304800" cy="304800"/>
          </a:xfrm>
          <a:prstGeom prst="mathPl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Равно 17"/>
          <p:cNvSpPr/>
          <p:nvPr/>
        </p:nvSpPr>
        <p:spPr>
          <a:xfrm>
            <a:off x="7658708" y="1834712"/>
            <a:ext cx="457200" cy="381000"/>
          </a:xfrm>
          <a:prstGeom prst="mathEqua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="" xmlns:p14="http://schemas.microsoft.com/office/powerpoint/2010/main" val="260897416"/>
              </p:ext>
            </p:extLst>
          </p:nvPr>
        </p:nvGraphicFramePr>
        <p:xfrm>
          <a:off x="6121400" y="4083050"/>
          <a:ext cx="45720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7"/>
          </p:nvPr>
        </p:nvSpPr>
        <p:spPr>
          <a:xfrm>
            <a:off x="5499100" y="120650"/>
            <a:ext cx="5030470" cy="524757"/>
          </a:xfrm>
        </p:spPr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Администрация Туриловского сельского поселения</a:t>
            </a:r>
            <a:fld id="{B6F15528-21DE-4FAA-801E-634DDDAF4B2B}" type="slidenum">
              <a:rPr lang="ru-RU" sz="48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5</a:t>
            </a:fld>
            <a:endParaRPr lang="ru-RU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ject 36"/>
          <p:cNvSpPr txBox="1"/>
          <p:nvPr/>
        </p:nvSpPr>
        <p:spPr>
          <a:xfrm>
            <a:off x="1917701" y="909944"/>
            <a:ext cx="6566376" cy="647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2000" marR="5080" indent="-749935" algn="ctr">
              <a:lnSpc>
                <a:spcPts val="2500"/>
              </a:lnSpc>
            </a:pPr>
            <a:r>
              <a:rPr lang="ru-RU" sz="2300" b="1" spc="-55" dirty="0" smtClean="0">
                <a:solidFill>
                  <a:srgbClr val="004DE6"/>
                </a:solidFill>
                <a:latin typeface="Times New Roman"/>
                <a:cs typeface="Times New Roman"/>
              </a:rPr>
              <a:t>Динамика</a:t>
            </a:r>
            <a:r>
              <a:rPr sz="2300" b="1" spc="-55" dirty="0" smtClean="0">
                <a:solidFill>
                  <a:srgbClr val="004DE6"/>
                </a:solidFill>
                <a:latin typeface="Times New Roman"/>
                <a:cs typeface="Times New Roman"/>
              </a:rPr>
              <a:t> </a:t>
            </a:r>
            <a:r>
              <a:rPr sz="2300" b="1" spc="-60" dirty="0">
                <a:solidFill>
                  <a:srgbClr val="004DE6"/>
                </a:solidFill>
                <a:latin typeface="Times New Roman"/>
                <a:cs typeface="Times New Roman"/>
              </a:rPr>
              <a:t>доходов </a:t>
            </a:r>
            <a:r>
              <a:rPr sz="2300" b="1" spc="-80" dirty="0" smtClean="0">
                <a:solidFill>
                  <a:srgbClr val="004DE6"/>
                </a:solidFill>
                <a:latin typeface="Times New Roman"/>
                <a:cs typeface="Times New Roman"/>
              </a:rPr>
              <a:t>бюджета </a:t>
            </a:r>
            <a:r>
              <a:rPr lang="ru-RU" sz="2300" b="1" spc="-80" dirty="0" smtClean="0">
                <a:solidFill>
                  <a:srgbClr val="004DE6"/>
                </a:solidFill>
                <a:latin typeface="Times New Roman"/>
                <a:cs typeface="Times New Roman"/>
              </a:rPr>
              <a:t>Туриловского сельского поселения </a:t>
            </a:r>
            <a:r>
              <a:rPr sz="2300" b="1" spc="-65" dirty="0" smtClean="0">
                <a:solidFill>
                  <a:srgbClr val="004DE6"/>
                </a:solidFill>
                <a:latin typeface="Times New Roman"/>
                <a:cs typeface="Times New Roman"/>
              </a:rPr>
              <a:t>Миллеровского</a:t>
            </a:r>
            <a:r>
              <a:rPr sz="2300" b="1" spc="-5" dirty="0" smtClean="0">
                <a:solidFill>
                  <a:srgbClr val="004DE6"/>
                </a:solidFill>
                <a:latin typeface="Times New Roman"/>
                <a:cs typeface="Times New Roman"/>
              </a:rPr>
              <a:t> </a:t>
            </a:r>
            <a:r>
              <a:rPr sz="2300" b="1" spc="-65" dirty="0">
                <a:solidFill>
                  <a:srgbClr val="004DE6"/>
                </a:solidFill>
                <a:latin typeface="Times New Roman"/>
                <a:cs typeface="Times New Roman"/>
              </a:rPr>
              <a:t>района</a:t>
            </a:r>
            <a:endParaRPr sz="2300" dirty="0">
              <a:solidFill>
                <a:srgbClr val="004DE6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="" xmlns:p14="http://schemas.microsoft.com/office/powerpoint/2010/main" val="2408438102"/>
              </p:ext>
            </p:extLst>
          </p:nvPr>
        </p:nvGraphicFramePr>
        <p:xfrm>
          <a:off x="1782233" y="1557009"/>
          <a:ext cx="7128933" cy="4597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5422900" y="120650"/>
            <a:ext cx="5106670" cy="524757"/>
          </a:xfrm>
        </p:spPr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Администрация Туриловского сельского поселения</a:t>
            </a:r>
            <a:fld id="{B6F15528-21DE-4FAA-801E-634DDDAF4B2B}" type="slidenum">
              <a:rPr lang="ru-RU" sz="48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6</a:t>
            </a:fld>
            <a:endParaRPr lang="ru-RU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69900" y="349251"/>
            <a:ext cx="9713172" cy="12954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Динамика доходов бюджета Туриловского сельского поселения Миллеровского  района в 2018 – 2019 годах</a:t>
            </a:r>
            <a:endParaRPr lang="ru-RU" sz="2800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1818144004"/>
              </p:ext>
            </p:extLst>
          </p:nvPr>
        </p:nvGraphicFramePr>
        <p:xfrm>
          <a:off x="774700" y="1568450"/>
          <a:ext cx="9144000" cy="557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118100" y="120650"/>
            <a:ext cx="5335270" cy="524757"/>
          </a:xfrm>
        </p:spPr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Администрация Туриловского сельского поселения</a:t>
            </a:r>
            <a:fld id="{B6F15528-21DE-4FAA-801E-634DDDAF4B2B}" type="slidenum">
              <a:rPr lang="ru-RU" sz="48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7</a:t>
            </a:fld>
            <a:endParaRPr lang="ru-RU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5-nurture5-819x1024.png"/>
          <p:cNvPicPr/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409700" y="196850"/>
            <a:ext cx="9283700" cy="7210425"/>
          </a:xfrm>
          <a:prstGeom prst="rect">
            <a:avLst/>
          </a:prstGeom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="" xmlns:p14="http://schemas.microsoft.com/office/powerpoint/2010/main" val="1662358325"/>
              </p:ext>
            </p:extLst>
          </p:nvPr>
        </p:nvGraphicFramePr>
        <p:xfrm>
          <a:off x="1235075" y="2254250"/>
          <a:ext cx="9458325" cy="4752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92200" y="882650"/>
            <a:ext cx="960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F0"/>
                </a:solidFill>
              </a:rPr>
              <a:t>Динамика собственных доходов бюджета Туриловского сельского поселения Миллеровского района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									</a:t>
            </a:r>
            <a:r>
              <a:rPr lang="ru-RU" sz="2000" b="1" dirty="0" smtClean="0"/>
              <a:t>тыс. руб</a:t>
            </a:r>
            <a:endParaRPr lang="ru-RU" sz="2000" b="1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5194300" y="120650"/>
            <a:ext cx="5335270" cy="524757"/>
          </a:xfrm>
        </p:spPr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Администрация Туриловского сельского поселения</a:t>
            </a:r>
            <a:fld id="{B6F15528-21DE-4FAA-801E-634DDDAF4B2B}" type="slidenum">
              <a:rPr lang="ru-RU" sz="48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8</a:t>
            </a:fld>
            <a:endParaRPr lang="ru-RU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731503" y="865494"/>
            <a:ext cx="9214485" cy="723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2350" b="1" spc="-75" dirty="0" smtClean="0">
                <a:solidFill>
                  <a:srgbClr val="D4792B"/>
                </a:solidFill>
                <a:latin typeface="Times New Roman"/>
                <a:cs typeface="Times New Roman"/>
              </a:rPr>
              <a:t>Структура </a:t>
            </a:r>
            <a:r>
              <a:rPr sz="2350" b="1" spc="-90" dirty="0" err="1" smtClean="0">
                <a:solidFill>
                  <a:srgbClr val="D4792B"/>
                </a:solidFill>
                <a:latin typeface="Times New Roman"/>
                <a:cs typeface="Times New Roman"/>
              </a:rPr>
              <a:t>налоговых</a:t>
            </a:r>
            <a:r>
              <a:rPr sz="2350" b="1" spc="-90" dirty="0" smtClean="0">
                <a:solidFill>
                  <a:srgbClr val="D4792B"/>
                </a:solidFill>
                <a:latin typeface="Times New Roman"/>
                <a:cs typeface="Times New Roman"/>
              </a:rPr>
              <a:t> </a:t>
            </a:r>
            <a:r>
              <a:rPr sz="2350" b="1" spc="90" dirty="0">
                <a:solidFill>
                  <a:srgbClr val="D4792B"/>
                </a:solidFill>
                <a:latin typeface="Times New Roman"/>
                <a:cs typeface="Times New Roman"/>
              </a:rPr>
              <a:t>и </a:t>
            </a:r>
            <a:r>
              <a:rPr lang="ru-RU" sz="2350" b="1" spc="-90" dirty="0" smtClean="0">
                <a:solidFill>
                  <a:srgbClr val="D4792B"/>
                </a:solidFill>
                <a:latin typeface="Times New Roman"/>
                <a:cs typeface="Times New Roman"/>
              </a:rPr>
              <a:t>н</a:t>
            </a:r>
            <a:r>
              <a:rPr sz="2350" b="1" spc="-90" dirty="0" smtClean="0">
                <a:solidFill>
                  <a:srgbClr val="D4792B"/>
                </a:solidFill>
                <a:latin typeface="Times New Roman"/>
                <a:cs typeface="Times New Roman"/>
              </a:rPr>
              <a:t>е</a:t>
            </a:r>
            <a:r>
              <a:rPr lang="ru-RU" sz="2350" b="1" spc="-90" dirty="0" smtClean="0">
                <a:solidFill>
                  <a:srgbClr val="D4792B"/>
                </a:solidFill>
                <a:latin typeface="Times New Roman"/>
                <a:cs typeface="Times New Roman"/>
              </a:rPr>
              <a:t>н</a:t>
            </a:r>
            <a:r>
              <a:rPr sz="2350" b="1" spc="-90" dirty="0" smtClean="0">
                <a:solidFill>
                  <a:srgbClr val="D4792B"/>
                </a:solidFill>
                <a:latin typeface="Times New Roman"/>
                <a:cs typeface="Times New Roman"/>
              </a:rPr>
              <a:t>ало</a:t>
            </a:r>
            <a:r>
              <a:rPr lang="ru-RU" sz="2350" b="1" spc="-90" dirty="0" smtClean="0">
                <a:solidFill>
                  <a:srgbClr val="D4792B"/>
                </a:solidFill>
                <a:latin typeface="Times New Roman"/>
                <a:cs typeface="Times New Roman"/>
              </a:rPr>
              <a:t>г</a:t>
            </a:r>
            <a:r>
              <a:rPr sz="2350" b="1" spc="-90" dirty="0" smtClean="0">
                <a:solidFill>
                  <a:srgbClr val="D4792B"/>
                </a:solidFill>
                <a:latin typeface="Times New Roman"/>
                <a:cs typeface="Times New Roman"/>
              </a:rPr>
              <a:t>овых </a:t>
            </a:r>
            <a:r>
              <a:rPr sz="2350" b="1" spc="-85" dirty="0">
                <a:solidFill>
                  <a:srgbClr val="D4792B"/>
                </a:solidFill>
                <a:latin typeface="Times New Roman"/>
                <a:cs typeface="Times New Roman"/>
              </a:rPr>
              <a:t>доходов </a:t>
            </a:r>
            <a:r>
              <a:rPr sz="2350" b="1" spc="-110" dirty="0" smtClean="0">
                <a:solidFill>
                  <a:srgbClr val="D4792B"/>
                </a:solidFill>
                <a:latin typeface="Times New Roman"/>
                <a:cs typeface="Times New Roman"/>
              </a:rPr>
              <a:t>бюджета</a:t>
            </a:r>
            <a:r>
              <a:rPr lang="ru-RU" sz="2350" b="1" spc="-110" dirty="0" smtClean="0">
                <a:solidFill>
                  <a:srgbClr val="D4792B"/>
                </a:solidFill>
                <a:latin typeface="Times New Roman"/>
                <a:cs typeface="Times New Roman"/>
              </a:rPr>
              <a:t> Туриловского сельского поселения </a:t>
            </a:r>
            <a:r>
              <a:rPr lang="ru-RU" sz="2350" b="1" spc="-95" dirty="0" smtClean="0">
                <a:solidFill>
                  <a:srgbClr val="D4792B"/>
                </a:solidFill>
                <a:latin typeface="Times New Roman"/>
                <a:cs typeface="Times New Roman"/>
              </a:rPr>
              <a:t>Миллеровскоrо</a:t>
            </a:r>
            <a:r>
              <a:rPr lang="ru-RU" sz="2350" b="1" spc="155" dirty="0" smtClean="0">
                <a:solidFill>
                  <a:srgbClr val="D4792B"/>
                </a:solidFill>
                <a:latin typeface="Times New Roman"/>
                <a:cs typeface="Times New Roman"/>
              </a:rPr>
              <a:t> </a:t>
            </a:r>
            <a:r>
              <a:rPr lang="ru-RU" sz="2350" b="1" spc="-80" dirty="0" smtClean="0">
                <a:solidFill>
                  <a:srgbClr val="D4792B"/>
                </a:solidFill>
                <a:latin typeface="Times New Roman"/>
                <a:cs typeface="Times New Roman"/>
              </a:rPr>
              <a:t>района</a:t>
            </a:r>
            <a:r>
              <a:rPr lang="ru-RU" sz="2350" b="1" spc="-150" dirty="0" smtClean="0">
                <a:solidFill>
                  <a:srgbClr val="D4792B"/>
                </a:solidFill>
                <a:latin typeface="Times New Roman"/>
                <a:cs typeface="Times New Roman"/>
              </a:rPr>
              <a:t> </a:t>
            </a:r>
            <a:r>
              <a:rPr lang="ru-RU" sz="2350" b="1" spc="85" dirty="0" smtClean="0">
                <a:solidFill>
                  <a:srgbClr val="D4792B"/>
                </a:solidFill>
                <a:latin typeface="Times New Roman"/>
                <a:cs typeface="Times New Roman"/>
              </a:rPr>
              <a:t>в</a:t>
            </a:r>
            <a:r>
              <a:rPr lang="ru-RU" sz="2350" b="1" spc="-195" dirty="0" smtClean="0">
                <a:solidFill>
                  <a:srgbClr val="D4792B"/>
                </a:solidFill>
                <a:latin typeface="Times New Roman"/>
                <a:cs typeface="Times New Roman"/>
              </a:rPr>
              <a:t> </a:t>
            </a:r>
            <a:r>
              <a:rPr lang="ru-RU" sz="2350" b="1" spc="-85" dirty="0" smtClean="0">
                <a:solidFill>
                  <a:srgbClr val="D4792B"/>
                </a:solidFill>
                <a:latin typeface="Times New Roman"/>
                <a:cs typeface="Times New Roman"/>
              </a:rPr>
              <a:t>2019</a:t>
            </a:r>
            <a:r>
              <a:rPr lang="ru-RU" sz="2350" b="1" spc="-90" dirty="0" smtClean="0">
                <a:solidFill>
                  <a:srgbClr val="D4792B"/>
                </a:solidFill>
                <a:latin typeface="Times New Roman"/>
                <a:cs typeface="Times New Roman"/>
              </a:rPr>
              <a:t> </a:t>
            </a:r>
            <a:r>
              <a:rPr lang="ru-RU" sz="2200" b="1" spc="20" dirty="0" smtClean="0">
                <a:solidFill>
                  <a:srgbClr val="D4792B"/>
                </a:solidFill>
                <a:latin typeface="Times New Roman"/>
                <a:cs typeface="Times New Roman"/>
              </a:rPr>
              <a:t>году</a:t>
            </a:r>
            <a:r>
              <a:rPr lang="ru-RU" sz="2200" b="1" spc="-65" dirty="0" smtClean="0">
                <a:solidFill>
                  <a:srgbClr val="D4792B"/>
                </a:solidFill>
                <a:latin typeface="Times New Roman"/>
                <a:cs typeface="Times New Roman"/>
              </a:rPr>
              <a:t> </a:t>
            </a:r>
            <a:r>
              <a:rPr lang="ru-RU" sz="2350" b="1" spc="-85" dirty="0" smtClean="0">
                <a:solidFill>
                  <a:srgbClr val="D4792B"/>
                </a:solidFill>
                <a:latin typeface="Times New Roman"/>
                <a:cs typeface="Times New Roman"/>
              </a:rPr>
              <a:t>тыс. рублей</a:t>
            </a:r>
            <a:endParaRPr sz="2350" dirty="0">
              <a:latin typeface="Times New Roman"/>
              <a:cs typeface="Times New Roman"/>
            </a:endParaRPr>
          </a:p>
        </p:txBody>
      </p:sp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="" xmlns:p14="http://schemas.microsoft.com/office/powerpoint/2010/main" val="2041320545"/>
              </p:ext>
            </p:extLst>
          </p:nvPr>
        </p:nvGraphicFramePr>
        <p:xfrm>
          <a:off x="546100" y="1720850"/>
          <a:ext cx="9648825" cy="4476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5346700" y="196850"/>
            <a:ext cx="5182870" cy="524757"/>
          </a:xfrm>
        </p:spPr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Администрация Туриловского сельского поселения</a:t>
            </a:r>
            <a:fld id="{B6F15528-21DE-4FAA-801E-634DDDAF4B2B}" type="slidenum">
              <a:rPr lang="ru-RU" sz="48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9</a:t>
            </a:fld>
            <a:endParaRPr lang="ru-RU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1457</TotalTime>
  <Words>852</Words>
  <Application>Microsoft Office PowerPoint</Application>
  <PresentationFormat>Произвольный</PresentationFormat>
  <Paragraphs>235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Солнцестояние</vt:lpstr>
      <vt:lpstr>Слайд 1</vt:lpstr>
      <vt:lpstr>Исполнение бюджета Туриловского сельского поселения Миллеровского района в 2019 году осуществлялось на основе</vt:lpstr>
      <vt:lpstr>Основные направления бюджетной и налоговой политики Туриловского сельского поселения в 2019 году</vt:lpstr>
      <vt:lpstr>Основные характеристики бюджета Туриловского сельского поселения Миллеровского района             за 2019 год</vt:lpstr>
      <vt:lpstr>Слайд 5</vt:lpstr>
      <vt:lpstr>Слайд 6</vt:lpstr>
      <vt:lpstr>Динамика доходов бюджета Туриловского сельского поселения Миллеровского  района в 2018 – 2019 годах</vt:lpstr>
      <vt:lpstr>Слайд 8</vt:lpstr>
      <vt:lpstr>Слайд 9</vt:lpstr>
      <vt:lpstr>Слайд 10</vt:lpstr>
      <vt:lpstr>Слайд 11</vt:lpstr>
      <vt:lpstr>БЕЗВОЗМЕЗДНЫЕ ПОСТУПЛЕНИЯ ОТ ДРУГИХ БЮДЖЕТОВ БЮДЖЕТНОЙ СИСТЕМЫ В 2019 ГОДУ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FFX_User</dc:creator>
  <cp:lastModifiedBy>Finansist</cp:lastModifiedBy>
  <cp:revision>198</cp:revision>
  <dcterms:created xsi:type="dcterms:W3CDTF">2019-05-06T20:16:50Z</dcterms:created>
  <dcterms:modified xsi:type="dcterms:W3CDTF">2020-05-07T07:41:25Z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2018-04-13T00:00:00Z</vt:filetime>
  </property>
  <property fmtid="{D5CDD505-2E9C-101B-9397-08002B2CF9AE}" pid="3" name="LastSaved">
    <vt:filetime>2018-04-13T00:00:00Z</vt:filetime>
  </property>
</Properties>
</file>