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1" r:id="rId14"/>
    <p:sldId id="272" r:id="rId15"/>
    <p:sldId id="276" r:id="rId16"/>
    <p:sldId id="279" r:id="rId17"/>
    <p:sldId id="280" r:id="rId18"/>
    <p:sldId id="281" r:id="rId19"/>
    <p:sldId id="282" r:id="rId20"/>
    <p:sldId id="285" r:id="rId21"/>
    <p:sldId id="286" r:id="rId22"/>
  </p:sldIdLst>
  <p:sldSz cx="10693400" cy="7556500"/>
  <p:notesSz cx="10234613" cy="7102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7AB"/>
    <a:srgbClr val="FF3399"/>
    <a:srgbClr val="004DE6"/>
    <a:srgbClr val="FF99CC"/>
    <a:srgbClr val="FF7C80"/>
    <a:srgbClr val="AFDC7E"/>
    <a:srgbClr val="D9C1F1"/>
    <a:srgbClr val="BEF1F4"/>
    <a:srgbClr val="A4AEF6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6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4.1806430446194268E-2"/>
                  <c:y val="-3.473753280839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003608923884515E-2"/>
                  <c:y val="-2.906482939632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77777777777784E-2"/>
                  <c:y val="-1.704383202099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0.47699999999999998</c:v>
                </c:pt>
                <c:pt idx="1">
                  <c:v>0.50600000000000001</c:v>
                </c:pt>
                <c:pt idx="2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557"/>
          <c:y val="2.9783809918497051E-2"/>
          <c:w val="0.77195346675415577"/>
          <c:h val="0.17354170014462494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5132275132275"/>
          <c:y val="0.14228902491409373"/>
          <c:w val="0.68121693121692739"/>
          <c:h val="0.66601941747573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593634129066234E-3"/>
                  <c:y val="-0.2060975402809232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4021164021164"/>
                  <c:y val="5.46389790244990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782620922384702"/>
                  <c:y val="0.1001718023007973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34381119026786"/>
                  <c:y val="-9.467261571916436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470920301628964E-2"/>
                  <c:y val="1.021040926076398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653064200308295"/>
                  <c:y val="-2.06538955451007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4544431946007312E-2"/>
                  <c:y val="5.027892872614224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719680873224214E-2"/>
                  <c:y val="-7.89769227167703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63446235887168E-2"/>
                  <c:y val="-0.1910512448079923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895086030912798E-2"/>
                  <c:y val="-5.47383227581989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898804316127234E-2"/>
                  <c:y val="-2.52716662844328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 - 4473,5 тыс. рублей</c:v>
                </c:pt>
                <c:pt idx="1">
                  <c:v>Жилищно-коммунальное хозяйство - 944,6 тыс. рублей</c:v>
                </c:pt>
                <c:pt idx="2">
                  <c:v>Национальная оборона - 77,1 тыс. рублей</c:v>
                </c:pt>
                <c:pt idx="3">
                  <c:v>Образование - 3,0 тыс. рублей</c:v>
                </c:pt>
                <c:pt idx="4">
                  <c:v>Культура и кинематография - 4250,1 тыс. рублей</c:v>
                </c:pt>
                <c:pt idx="5">
                  <c:v>Социальная политика - 215,0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4473.5</c:v>
                </c:pt>
                <c:pt idx="1">
                  <c:v>944.6</c:v>
                </c:pt>
                <c:pt idx="2">
                  <c:v>77.099999999999994</c:v>
                </c:pt>
                <c:pt idx="3">
                  <c:v>3</c:v>
                </c:pt>
                <c:pt idx="4">
                  <c:v>4250.1000000000004</c:v>
                </c:pt>
                <c:pt idx="5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9821111694225"/>
          <c:y val="3.4932349323493248E-2"/>
          <c:w val="0.86944997134299673"/>
          <c:h val="0.871849376761484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848836029317888E-2"/>
                  <c:y val="-2.122381381294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49878478973841E-2"/>
                  <c:y val="-4.4135746869279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82954053033222E-2"/>
                  <c:y val="-4.090420431763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08543373163709E-3"/>
                  <c:y val="-3.660129199717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504956927439274E-3"/>
                  <c:y val="-1.722017220172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467504803345141E-2"/>
                  <c:y val="-3.983302825154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4290.5</c:v>
                </c:pt>
                <c:pt idx="1">
                  <c:v>4122.1000000000004</c:v>
                </c:pt>
                <c:pt idx="2">
                  <c:v>3321.5</c:v>
                </c:pt>
                <c:pt idx="3">
                  <c:v>4039.9</c:v>
                </c:pt>
                <c:pt idx="4">
                  <c:v>2764.2</c:v>
                </c:pt>
                <c:pt idx="5">
                  <c:v>4250.1000000000004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20864"/>
        <c:axId val="22422656"/>
        <c:axId val="0"/>
      </c:bar3DChart>
      <c:catAx>
        <c:axId val="2242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422656"/>
        <c:crosses val="autoZero"/>
        <c:auto val="1"/>
        <c:lblAlgn val="ctr"/>
        <c:lblOffset val="100"/>
        <c:noMultiLvlLbl val="0"/>
      </c:catAx>
      <c:valAx>
        <c:axId val="22422656"/>
        <c:scaling>
          <c:orientation val="minMax"/>
          <c:max val="5000"/>
          <c:min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420864"/>
        <c:crosses val="autoZero"/>
        <c:crossBetween val="between"/>
        <c:majorUnit val="1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7144917953958052E-3"/>
                  <c:y val="-5.567153792623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78117048346057E-2"/>
                  <c:y val="-4.7320807237299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00468834525523E-2"/>
                  <c:y val="-4.453723034098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8250485864844E-2"/>
                  <c:y val="-3.618649965205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50381679389441E-2"/>
                  <c:y val="-3.340292275574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170603674540746E-3"/>
                  <c:y val="-3.3420384951880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141.5</c:v>
                </c:pt>
                <c:pt idx="1">
                  <c:v>84.3</c:v>
                </c:pt>
                <c:pt idx="2">
                  <c:v>75.099999999999994</c:v>
                </c:pt>
                <c:pt idx="3">
                  <c:v>107</c:v>
                </c:pt>
                <c:pt idx="4">
                  <c:v>72.900000000000006</c:v>
                </c:pt>
                <c:pt idx="5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629248"/>
        <c:axId val="70630784"/>
      </c:barChart>
      <c:catAx>
        <c:axId val="70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630784"/>
        <c:crosses val="autoZero"/>
        <c:auto val="1"/>
        <c:lblAlgn val="ctr"/>
        <c:lblOffset val="100"/>
        <c:noMultiLvlLbl val="0"/>
      </c:catAx>
      <c:valAx>
        <c:axId val="70630784"/>
        <c:scaling>
          <c:orientation val="minMax"/>
          <c:max val="22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629248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79950109745814E-2"/>
          <c:y val="0.12280387661286501"/>
          <c:w val="0.78211830218168099"/>
          <c:h val="0.81321079267781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29007892602822261"/>
                  <c:y val="-4.878744452576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53288659957154"/>
                  <c:y val="8.320768556137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0.44800000000000001</c:v>
                </c:pt>
                <c:pt idx="1">
                  <c:v>0.55200000000000005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231773111694375E-2"/>
          <c:y val="0.24405987295066378"/>
          <c:w val="0.69878499562554763"/>
          <c:h val="0.72661664574536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7.2516282686886424E-2"/>
                  <c:y val="7.0430598349119503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2335228929717114E-2"/>
                  <c:y val="0.2063960211495303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9.5679012345679007E-2"/>
                  <c:y val="-0.1824959108372322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4.0840381063478174E-4"/>
                  <c:y val="-0.1053543307086613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5384915427238297"/>
                  <c:y val="-5.5555555555555469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%" sourceLinked="0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3436.5</c:v>
                </c:pt>
                <c:pt idx="1">
                  <c:v>77.3</c:v>
                </c:pt>
                <c:pt idx="2">
                  <c:v>1366.2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Туриловского сельского поселения Миллеровского района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377673208599381E-2"/>
                  <c:y val="5.3444183021498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814727673832816E-3"/>
                  <c:y val="-2.1377673208599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33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11902.2</c:v>
                </c:pt>
                <c:pt idx="1">
                  <c:v>10016.6</c:v>
                </c:pt>
                <c:pt idx="2">
                  <c:v>8646.4</c:v>
                </c:pt>
                <c:pt idx="3">
                  <c:v>10803</c:v>
                </c:pt>
                <c:pt idx="4">
                  <c:v>7652.5</c:v>
                </c:pt>
                <c:pt idx="5">
                  <c:v>10237.799999999999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41952"/>
        <c:axId val="68825856"/>
      </c:barChart>
      <c:catAx>
        <c:axId val="6774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825856"/>
        <c:crosses val="autoZero"/>
        <c:auto val="1"/>
        <c:lblAlgn val="ctr"/>
        <c:lblOffset val="100"/>
        <c:noMultiLvlLbl val="0"/>
      </c:catAx>
      <c:valAx>
        <c:axId val="6882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741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</a:gradFill>
          </c:spPr>
          <c:invertIfNegative val="0"/>
          <c:dLbls>
            <c:dLbl>
              <c:idx val="0"/>
              <c:layout>
                <c:manualLayout>
                  <c:x val="-1.3427324605572281E-3"/>
                  <c:y val="0.52905811623246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709298422289393E-3"/>
                  <c:y val="0.57982631930527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991272239006742E-3"/>
                  <c:y val="0.6199064796259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426267335918402E-3"/>
                  <c:y val="0.46225784903139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563947633434246E-3"/>
                  <c:y val="0.41950546762816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3709298422289393E-3"/>
                  <c:y val="0.61456224785529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0281973816717123E-3"/>
                  <c:y val="0.61456245824983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0281973816717123E-3"/>
                  <c:y val="0.6199064796259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A827AB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5079.8</c:v>
                </c:pt>
                <c:pt idx="1">
                  <c:v>6272.3</c:v>
                </c:pt>
                <c:pt idx="2">
                  <c:v>4833.3</c:v>
                </c:pt>
                <c:pt idx="3">
                  <c:v>5577.9</c:v>
                </c:pt>
                <c:pt idx="4">
                  <c:v>4148</c:v>
                </c:pt>
                <c:pt idx="5">
                  <c:v>5357.8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750784"/>
        <c:axId val="29752320"/>
        <c:axId val="0"/>
      </c:bar3DChart>
      <c:catAx>
        <c:axId val="297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752320"/>
        <c:crosses val="autoZero"/>
        <c:auto val="1"/>
        <c:lblAlgn val="ctr"/>
        <c:lblOffset val="100"/>
        <c:noMultiLvlLbl val="0"/>
      </c:catAx>
      <c:valAx>
        <c:axId val="29752320"/>
        <c:scaling>
          <c:orientation val="minMax"/>
          <c:max val="6000"/>
          <c:min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9750784"/>
        <c:crosses val="autoZero"/>
        <c:crossBetween val="between"/>
        <c:minorUnit val="10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79309853710162E-2"/>
          <c:y val="1.8638633712452609E-2"/>
          <c:w val="0.90124437933630386"/>
          <c:h val="0.899467852777942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918879326130745E-3"/>
                  <c:y val="-4.493584135316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75867260778449E-3"/>
                  <c:y val="-1.0460775736366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839793281653748E-3"/>
                  <c:y val="-5.583989501312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39793281653748E-3"/>
                  <c:y val="-2.09397783610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19896640826874E-3"/>
                  <c:y val="-1.620370370370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759689922479674E-3"/>
                  <c:y val="6.249981773111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6822.5</c:v>
                </c:pt>
                <c:pt idx="1">
                  <c:v>3744.3</c:v>
                </c:pt>
                <c:pt idx="2">
                  <c:v>3813.1</c:v>
                </c:pt>
                <c:pt idx="3">
                  <c:v>5225.1000000000004</c:v>
                </c:pt>
                <c:pt idx="4">
                  <c:v>3504.5</c:v>
                </c:pt>
                <c:pt idx="5">
                  <c:v>4880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4599483204134363E-3"/>
                  <c:y val="-1.1344415281423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760707237176749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839793281653748E-3"/>
                  <c:y val="-8.9765602216389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39793281653748E-3"/>
                  <c:y val="-1.804133858267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198966408268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8759689922481569E-3"/>
                  <c:y val="-2.7777777777777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5079.8</c:v>
                </c:pt>
                <c:pt idx="1">
                  <c:v>6272.3</c:v>
                </c:pt>
                <c:pt idx="2">
                  <c:v>4833.3</c:v>
                </c:pt>
                <c:pt idx="3">
                  <c:v>5577.9</c:v>
                </c:pt>
                <c:pt idx="4">
                  <c:v>4148</c:v>
                </c:pt>
                <c:pt idx="5">
                  <c:v>5357.8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02400"/>
        <c:axId val="31712384"/>
        <c:axId val="0"/>
      </c:bar3DChart>
      <c:catAx>
        <c:axId val="3170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712384"/>
        <c:crosses val="autoZero"/>
        <c:auto val="1"/>
        <c:lblAlgn val="ctr"/>
        <c:lblOffset val="100"/>
        <c:noMultiLvlLbl val="0"/>
      </c:catAx>
      <c:valAx>
        <c:axId val="31712384"/>
        <c:scaling>
          <c:orientation val="minMax"/>
          <c:max val="12000"/>
          <c:min val="10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1702400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37930944678426953"/>
          <c:y val="1.263542578011086E-2"/>
          <c:w val="0.31836497182038537"/>
          <c:h val="9.7491534932179283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36013452415584E-2"/>
          <c:y val="0.10086647679678344"/>
          <c:w val="0.41716955173298331"/>
          <c:h val="0.899133523203216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Lbls>
            <c:dLbl>
              <c:idx val="0"/>
              <c:layout>
                <c:manualLayout>
                  <c:x val="-4.7740527991750326E-3"/>
                  <c:y val="0.10786262355503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023176397126088E-2"/>
                  <c:y val="-1.466376277433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987133148336714E-3"/>
                  <c:y val="-1.26743731501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503478402810822E-2"/>
                  <c:y val="-2.4639319278638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496666692577052E-3"/>
                  <c:y val="-2.85151553636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60413573673479E-2"/>
                  <c:y val="-4.890221701010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8344953919259602E-2"/>
                  <c:y val="-3.1914893617021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- 12,1%</c:v>
                </c:pt>
                <c:pt idx="1">
                  <c:v>Налог на имущество физических лиц - 0,6%</c:v>
                </c:pt>
                <c:pt idx="2">
                  <c:v>Налоги на совокупный доход - 11,3%</c:v>
                </c:pt>
                <c:pt idx="3">
                  <c:v>Земельный налог - 72,4%</c:v>
                </c:pt>
                <c:pt idx="4">
                  <c:v>Доходы от использования имущества находящегося в государственной и муниципальной собственности - 3,1%</c:v>
                </c:pt>
                <c:pt idx="5">
                  <c:v>Госпошлина - 0,3%</c:v>
                </c:pt>
                <c:pt idx="6">
                  <c:v>Остальные доходы - 0,2%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646.5</c:v>
                </c:pt>
                <c:pt idx="1">
                  <c:v>32.5</c:v>
                </c:pt>
                <c:pt idx="2">
                  <c:v>603.29999999999995</c:v>
                </c:pt>
                <c:pt idx="3">
                  <c:v>3887</c:v>
                </c:pt>
                <c:pt idx="4">
                  <c:v>165</c:v>
                </c:pt>
                <c:pt idx="5">
                  <c:v>13.6</c:v>
                </c:pt>
                <c:pt idx="6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813487652642081"/>
          <c:y val="4.3358521717043533E-2"/>
          <c:w val="0.42396778882402991"/>
          <c:h val="0.9132827448988197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89016970861255E-2"/>
          <c:y val="2.9689608636977092E-2"/>
          <c:w val="0.8373358949727826"/>
          <c:h val="0.94062078272604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75000"/>
                  </a:srgbClr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14300" prst="artDeco"/>
            </a:sp3d>
          </c:spPr>
          <c:invertIfNegative val="0"/>
          <c:dLbls>
            <c:dLbl>
              <c:idx val="3"/>
              <c:layout>
                <c:manualLayout>
                  <c:x val="3.838771593090211E-3"/>
                  <c:y val="5.1380860629416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Дохода от использования имущества</c:v>
                </c:pt>
                <c:pt idx="3">
                  <c:v>Налоги на имущество</c:v>
                </c:pt>
                <c:pt idx="4">
                  <c:v>Гос.пошлина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646.5</c:v>
                </c:pt>
                <c:pt idx="1">
                  <c:v>603.29999999999995</c:v>
                </c:pt>
                <c:pt idx="2">
                  <c:v>165</c:v>
                </c:pt>
                <c:pt idx="3">
                  <c:v>3919.5</c:v>
                </c:pt>
                <c:pt idx="4">
                  <c:v>13.6</c:v>
                </c:pt>
                <c:pt idx="5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63232"/>
        <c:axId val="75664768"/>
      </c:barChart>
      <c:catAx>
        <c:axId val="756632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75664768"/>
        <c:crosses val="autoZero"/>
        <c:auto val="1"/>
        <c:lblAlgn val="ctr"/>
        <c:lblOffset val="100"/>
        <c:noMultiLvlLbl val="0"/>
      </c:catAx>
      <c:valAx>
        <c:axId val="7566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56632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7C80"/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bg1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692307964093274E-2"/>
                  <c:y val="-0.29661521576931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76925406513859E-2"/>
                  <c:y val="-0.37945390986280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205131052405751E-2"/>
                  <c:y val="-0.42488125502091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21.4</c:v>
                </c:pt>
                <c:pt idx="1">
                  <c:v>48.7</c:v>
                </c:pt>
                <c:pt idx="2">
                  <c:v>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76371840"/>
        <c:axId val="76373376"/>
        <c:axId val="0"/>
      </c:bar3DChart>
      <c:catAx>
        <c:axId val="7637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373376"/>
        <c:crosses val="autoZero"/>
        <c:auto val="1"/>
        <c:lblAlgn val="ctr"/>
        <c:lblOffset val="100"/>
        <c:noMultiLvlLbl val="0"/>
      </c:catAx>
      <c:valAx>
        <c:axId val="76373376"/>
        <c:scaling>
          <c:orientation val="minMax"/>
          <c:max val="5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3718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D9FED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2018</c:v>
                </c:pt>
                <c:pt idx="1">
                  <c:v>Факт 2017</c:v>
                </c:pt>
                <c:pt idx="2">
                  <c:v>Факт 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</c:v>
                </c:pt>
                <c:pt idx="1">
                  <c:v>101.6</c:v>
                </c:pt>
                <c:pt idx="2">
                  <c:v>106.2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76617984"/>
        <c:axId val="76648448"/>
      </c:barChart>
      <c:catAx>
        <c:axId val="76617984"/>
        <c:scaling>
          <c:orientation val="minMax"/>
        </c:scaling>
        <c:delete val="0"/>
        <c:axPos val="l"/>
        <c:majorTickMark val="out"/>
        <c:minorTickMark val="none"/>
        <c:tickLblPos val="nextTo"/>
        <c:crossAx val="76648448"/>
        <c:crosses val="autoZero"/>
        <c:auto val="1"/>
        <c:lblAlgn val="ctr"/>
        <c:lblOffset val="100"/>
        <c:noMultiLvlLbl val="0"/>
      </c:catAx>
      <c:valAx>
        <c:axId val="76648448"/>
        <c:scaling>
          <c:orientation val="minMax"/>
          <c:max val="200"/>
          <c:min val="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6617984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9C1F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AFDC7E"/>
              </a:solidFill>
            </c:spPr>
          </c:dPt>
          <c:dPt>
            <c:idx val="2"/>
            <c:invertIfNegative val="0"/>
            <c:bubble3D val="0"/>
            <c:spPr>
              <a:solidFill>
                <a:srgbClr val="A4AEF6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BEF1F4"/>
              </a:solidFill>
            </c:spPr>
          </c:dPt>
          <c:dPt>
            <c:idx val="5"/>
            <c:invertIfNegative val="0"/>
            <c:bubble3D val="0"/>
            <c:spPr>
              <a:solidFill>
                <a:srgbClr val="B07BD7"/>
              </a:solidFill>
            </c:spPr>
          </c:dPt>
          <c:dLbls>
            <c:dLbl>
              <c:idx val="0"/>
              <c:layout>
                <c:manualLayout>
                  <c:x val="9.7144917953958052E-3"/>
                  <c:y val="-5.567153792623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78117048346057E-2"/>
                  <c:y val="-4.7320807237299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00468834525523E-2"/>
                  <c:y val="-4.4537230340988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82504858648429E-2"/>
                  <c:y val="-3.618649965205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5038167938944E-2"/>
                  <c:y val="-3.340292275574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450381679389346E-2"/>
                  <c:y val="-4.175365344467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11799.1</c:v>
                </c:pt>
                <c:pt idx="1">
                  <c:v>10114.200000000001</c:v>
                </c:pt>
                <c:pt idx="2">
                  <c:v>8339.5</c:v>
                </c:pt>
                <c:pt idx="3">
                  <c:v>10631.9</c:v>
                </c:pt>
                <c:pt idx="4">
                  <c:v>8162.7</c:v>
                </c:pt>
                <c:pt idx="5">
                  <c:v>9963.2999999999993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551680"/>
        <c:axId val="76553216"/>
        <c:axId val="0"/>
      </c:bar3DChart>
      <c:catAx>
        <c:axId val="7655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553216"/>
        <c:crosses val="autoZero"/>
        <c:auto val="1"/>
        <c:lblAlgn val="ctr"/>
        <c:lblOffset val="100"/>
        <c:noMultiLvlLbl val="0"/>
      </c:catAx>
      <c:valAx>
        <c:axId val="76553216"/>
        <c:scaling>
          <c:orientation val="minMax"/>
          <c:max val="12000"/>
          <c:min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51680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4B898-1793-412A-BA45-0C555EBAEE5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FEC5C-A98F-40DD-A459-CA48C8FDE583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4AB2E349-7313-43FA-9E49-C8285A378208}" type="parTrans" cxnId="{2B83925D-47B9-4C49-AF3C-931D3604BE77}">
      <dgm:prSet/>
      <dgm:spPr/>
      <dgm:t>
        <a:bodyPr/>
        <a:lstStyle/>
        <a:p>
          <a:endParaRPr lang="ru-RU"/>
        </a:p>
      </dgm:t>
    </dgm:pt>
    <dgm:pt modelId="{50F6FDD4-579A-405B-96C3-BD5D6A0821EA}" type="sibTrans" cxnId="{2B83925D-47B9-4C49-AF3C-931D3604BE77}">
      <dgm:prSet/>
      <dgm:spPr/>
      <dgm:t>
        <a:bodyPr/>
        <a:lstStyle/>
        <a:p>
          <a:endParaRPr lang="ru-RU"/>
        </a:p>
      </dgm:t>
    </dgm:pt>
    <dgm:pt modelId="{1488177A-7918-4DB0-B852-34AD396AF722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8E9B905D-1E49-407D-928B-62553A816DD8}" type="parTrans" cxnId="{47858A84-D540-4FBD-A83A-1403FEB8533D}">
      <dgm:prSet/>
      <dgm:spPr/>
      <dgm:t>
        <a:bodyPr/>
        <a:lstStyle/>
        <a:p>
          <a:endParaRPr lang="ru-RU"/>
        </a:p>
      </dgm:t>
    </dgm:pt>
    <dgm:pt modelId="{5403AB0F-FEA7-4C9C-8543-6BE10CC19478}" type="sibTrans" cxnId="{47858A84-D540-4FBD-A83A-1403FEB8533D}">
      <dgm:prSet/>
      <dgm:spPr/>
      <dgm:t>
        <a:bodyPr/>
        <a:lstStyle/>
        <a:p>
          <a:endParaRPr lang="ru-RU"/>
        </a:p>
      </dgm:t>
    </dgm:pt>
    <dgm:pt modelId="{B37739D3-0650-44E1-9A7E-28852DED8522}" type="pres">
      <dgm:prSet presAssocID="{37B4B898-1793-412A-BA45-0C555EBAEE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7AF37-2A79-4844-A575-A15FEEFDE8EE}" type="pres">
      <dgm:prSet presAssocID="{618FEC5C-A98F-40DD-A459-CA48C8FDE583}" presName="arrow" presStyleLbl="node1" presStyleIdx="0" presStyleCnt="2" custRadScaleRad="104319" custRadScaleInc="-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24C3B-74A0-4E04-9ACD-AA58748208C2}" type="pres">
      <dgm:prSet presAssocID="{1488177A-7918-4DB0-B852-34AD396AF722}" presName="arrow" presStyleLbl="node1" presStyleIdx="1" presStyleCnt="2" custRadScaleRad="95705" custRadScaleInc="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CF7D08-4149-42CB-BD71-BEF887D0FE60}" type="presOf" srcId="{1488177A-7918-4DB0-B852-34AD396AF722}" destId="{C7924C3B-74A0-4E04-9ACD-AA58748208C2}" srcOrd="0" destOrd="0" presId="urn:microsoft.com/office/officeart/2005/8/layout/arrow1"/>
    <dgm:cxn modelId="{2B83925D-47B9-4C49-AF3C-931D3604BE77}" srcId="{37B4B898-1793-412A-BA45-0C555EBAEE53}" destId="{618FEC5C-A98F-40DD-A459-CA48C8FDE583}" srcOrd="0" destOrd="0" parTransId="{4AB2E349-7313-43FA-9E49-C8285A378208}" sibTransId="{50F6FDD4-579A-405B-96C3-BD5D6A0821EA}"/>
    <dgm:cxn modelId="{47858A84-D540-4FBD-A83A-1403FEB8533D}" srcId="{37B4B898-1793-412A-BA45-0C555EBAEE53}" destId="{1488177A-7918-4DB0-B852-34AD396AF722}" srcOrd="1" destOrd="0" parTransId="{8E9B905D-1E49-407D-928B-62553A816DD8}" sibTransId="{5403AB0F-FEA7-4C9C-8543-6BE10CC19478}"/>
    <dgm:cxn modelId="{7E549869-221D-4893-8DBF-003083352989}" type="presOf" srcId="{37B4B898-1793-412A-BA45-0C555EBAEE53}" destId="{B37739D3-0650-44E1-9A7E-28852DED8522}" srcOrd="0" destOrd="0" presId="urn:microsoft.com/office/officeart/2005/8/layout/arrow1"/>
    <dgm:cxn modelId="{74D505A5-3AC3-4D04-A66D-9146E2FB71C0}" type="presOf" srcId="{618FEC5C-A98F-40DD-A459-CA48C8FDE583}" destId="{D8A7AF37-2A79-4844-A575-A15FEEFDE8EE}" srcOrd="0" destOrd="0" presId="urn:microsoft.com/office/officeart/2005/8/layout/arrow1"/>
    <dgm:cxn modelId="{ADF41B30-B315-41A5-BD70-8E3FB64B148B}" type="presParOf" srcId="{B37739D3-0650-44E1-9A7E-28852DED8522}" destId="{D8A7AF37-2A79-4844-A575-A15FEEFDE8EE}" srcOrd="0" destOrd="0" presId="urn:microsoft.com/office/officeart/2005/8/layout/arrow1"/>
    <dgm:cxn modelId="{4574D084-679A-4EFD-BA0B-2D6E9D716997}" type="presParOf" srcId="{B37739D3-0650-44E1-9A7E-28852DED8522}" destId="{C7924C3B-74A0-4E04-9ACD-AA58748208C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5182,9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3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646,5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C048B5EA-E7CE-4AC9-BBD7-C572A93A994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имущество</a:t>
          </a:r>
          <a:endParaRPr lang="ru-RU" sz="1300" b="1" i="0" baseline="0" dirty="0" smtClean="0">
            <a:solidFill>
              <a:schemeClr val="accent2">
                <a:lumMod val="75000"/>
              </a:schemeClr>
            </a:solidFill>
          </a:endParaRP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3919,5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8C86235-8915-47F5-A205-7E723C1F92AD}" type="parTrans" cxnId="{1C38E47F-851E-41B7-AA04-8936A296AC93}">
      <dgm:prSet/>
      <dgm:spPr/>
      <dgm:t>
        <a:bodyPr/>
        <a:lstStyle/>
        <a:p>
          <a:endParaRPr lang="ru-RU"/>
        </a:p>
      </dgm:t>
    </dgm:pt>
    <dgm:pt modelId="{397D0387-59CA-4BE5-A755-29652FCF8EDA}" type="sibTrans" cxnId="{1C38E47F-851E-41B7-AA04-8936A296AC93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174,9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Доходы на использование имущества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165,0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accent2">
                  <a:lumMod val="75000"/>
                </a:schemeClr>
              </a:solidFill>
            </a:rPr>
            <a:t>13,6</a:t>
          </a:r>
          <a:endParaRPr lang="ru-RU" sz="13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603,3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9,9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10237,8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800" b="1" i="1" baseline="0" dirty="0" smtClean="0">
              <a:solidFill>
                <a:schemeClr val="accent2">
                  <a:lumMod val="75000"/>
                </a:schemeClr>
              </a:solidFill>
            </a:rPr>
            <a:t>4880,0</a:t>
          </a:r>
          <a:endParaRPr lang="ru-RU" sz="18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bg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3436,5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8E54E41-B07A-4D53-ADF1-268F85CAEE8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bg1"/>
              </a:solidFill>
            </a:rPr>
            <a:t>Субвенции бюджетам бюджетной системы РФ</a:t>
          </a:r>
          <a:endParaRPr lang="ru-RU" sz="1300" b="1" i="0" baseline="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77,3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AFDC0F-4363-425F-BAD3-55C0160F0905}" type="parTrans" cxnId="{90FC6DF9-A656-47E0-BC97-BAAEEA05C9A3}">
      <dgm:prSet/>
      <dgm:spPr/>
      <dgm:t>
        <a:bodyPr/>
        <a:lstStyle/>
        <a:p>
          <a:endParaRPr lang="ru-RU"/>
        </a:p>
      </dgm:t>
    </dgm:pt>
    <dgm:pt modelId="{7E29A4D6-56A9-4004-B12A-DF9B87D8710E}" type="sibTrans" cxnId="{90FC6DF9-A656-47E0-BC97-BAAEEA05C9A3}">
      <dgm:prSet/>
      <dgm:spPr/>
      <dgm:t>
        <a:bodyPr/>
        <a:lstStyle/>
        <a:p>
          <a:endParaRPr lang="ru-RU"/>
        </a:p>
      </dgm:t>
    </dgm:pt>
    <dgm:pt modelId="{605CD683-4AF7-42F8-9429-56F09F94735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bg1"/>
              </a:solidFill>
            </a:rPr>
            <a:t>Иные межбюджетные трансферты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1366,2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D542C1F6-3BA5-4E95-989C-C841371D2AC8}" type="parTrans" cxnId="{EF08CBA2-CB0F-4DE8-98A2-E7FBFB76BF35}">
      <dgm:prSet/>
      <dgm:spPr/>
      <dgm:t>
        <a:bodyPr/>
        <a:lstStyle/>
        <a:p>
          <a:endParaRPr lang="ru-RU"/>
        </a:p>
      </dgm:t>
    </dgm:pt>
    <dgm:pt modelId="{A04A7D56-64D0-4776-9123-1C4769265944}" type="sibTrans" cxnId="{EF08CBA2-CB0F-4DE8-98A2-E7FBFB76BF35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69880" custScaleY="203331" custLinFactY="-39762" custLinFactNeighborX="-7789" custLinFactNeighborY="-100000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9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9" custScaleX="66442" custScaleY="115277" custLinFactNeighborX="-8679" custLinFactNeighborY="20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9" custScaleX="89939" custScaleY="214573" custLinFactNeighborX="73" custLinFactNeighborY="6874"/>
      <dgm:spPr/>
      <dgm:t>
        <a:bodyPr/>
        <a:lstStyle/>
        <a:p>
          <a:endParaRPr lang="ru-RU"/>
        </a:p>
      </dgm:t>
    </dgm:pt>
    <dgm:pt modelId="{C10447A3-9E8B-4AF5-ADCF-C5124E75CCF3}" type="pres">
      <dgm:prSet presAssocID="{C048B5EA-E7CE-4AC9-BBD7-C572A93A9944}" presName="child" presStyleLbl="alignAccFollowNode1" presStyleIdx="1" presStyleCnt="9" custScaleX="69286" custScaleY="129941" custLinFactNeighborX="-10966" custLinFactNeighborY="4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8648-F78F-4EF6-8400-4AA18721D4AE}" type="pres">
      <dgm:prSet presAssocID="{397D0387-59CA-4BE5-A755-29652FCF8EDA}" presName="sibTrans" presStyleLbl="sibTrans2D1" presStyleIdx="2" presStyleCnt="9" custScaleX="127559" custScaleY="214718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2" presStyleCnt="9" custScaleX="73153" custScaleY="82412" custLinFactNeighborX="-5161" custLinFactNeighborY="-19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3" presStyleCnt="9" custScaleX="103934" custScaleY="180832" custLinFactNeighborX="13921" custLinFactNeighborY="-12555"/>
      <dgm:spPr/>
      <dgm:t>
        <a:bodyPr/>
        <a:lstStyle/>
        <a:p>
          <a:endParaRPr lang="ru-RU"/>
        </a:p>
      </dgm:t>
    </dgm:pt>
    <dgm:pt modelId="{B11171CF-0790-4E4D-93B0-218A39723CB2}" type="pres">
      <dgm:prSet presAssocID="{D490E702-0874-4835-B93F-F9EBBA062096}" presName="child" presStyleLbl="alignAccFollowNode1" presStyleIdx="3" presStyleCnt="9" custScaleX="63669" custScaleY="102594" custLinFactNeighborX="-3179" custLinFactNeighborY="-47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67555" custScaleY="171768" custLinFactNeighborX="-4921" custLinFactNeighborY="-184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9" custAng="10905385" custFlipVert="1" custScaleX="192039" custScaleY="224629" custLinFactNeighborX="-14969" custLinFactNeighborY="-2923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9" custScaleX="62661" custScaleY="157802" custLinFactNeighborX="-3032" custLinFactNeighborY="3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9" custScaleX="47186" custScaleY="151430" custLinFactNeighborX="-2554" custLinFactNeighborY="78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X="75269" custScaleY="163045" custLinFactNeighborX="-9314" custLinFactNeighborY="-18714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9" custScaleX="64942" custScaleY="203551" custLinFactNeighborX="-9394" custLinFactNeighborY="-4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9"/>
      <dgm:spPr/>
      <dgm:t>
        <a:bodyPr/>
        <a:lstStyle/>
        <a:p>
          <a:endParaRPr lang="ru-RU"/>
        </a:p>
      </dgm:t>
    </dgm:pt>
    <dgm:pt modelId="{81CC1B1C-FF14-4829-90DB-627734CC267B}" type="pres">
      <dgm:prSet presAssocID="{98E54E41-B07A-4D53-ADF1-268F85CAEE87}" presName="child" presStyleLbl="alignAccFollowNode1" presStyleIdx="7" presStyleCnt="9" custScaleX="67035" custScaleY="133408" custLinFactNeighborX="-11483" custLinFactNeighborY="8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9BDA0-FF8B-41B1-9D14-36244621B2B4}" type="pres">
      <dgm:prSet presAssocID="{7E29A4D6-56A9-4004-B12A-DF9B87D8710E}" presName="sibTrans" presStyleLbl="sibTrans2D1" presStyleIdx="8" presStyleCnt="9"/>
      <dgm:spPr/>
      <dgm:t>
        <a:bodyPr/>
        <a:lstStyle/>
        <a:p>
          <a:endParaRPr lang="ru-RU"/>
        </a:p>
      </dgm:t>
    </dgm:pt>
    <dgm:pt modelId="{37ECBCFF-3870-43D0-A627-8DC40BFC37B9}" type="pres">
      <dgm:prSet presAssocID="{605CD683-4AF7-42F8-9429-56F09F947357}" presName="child" presStyleLbl="alignAccFollowNode1" presStyleIdx="8" presStyleCnt="9" custScaleX="78402" custScaleY="83385" custLinFactNeighborX="-12957" custLinFactNeighborY="45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65695" custScaleY="232522" custLinFactNeighborX="-1703" custLinFactNeighborY="-80520"/>
      <dgm:spPr/>
      <dgm:t>
        <a:bodyPr/>
        <a:lstStyle/>
        <a:p>
          <a:endParaRPr lang="ru-RU"/>
        </a:p>
      </dgm:t>
    </dgm:pt>
  </dgm:ptLst>
  <dgm:cxnLst>
    <dgm:cxn modelId="{95083D62-A72E-4EC5-966D-898450D06003}" type="presOf" srcId="{9CF06112-50F0-4F97-82CA-D3CB43259E53}" destId="{4798FEFB-AB58-4431-A7F9-42E9B17B6F4E}" srcOrd="0" destOrd="0" presId="urn:microsoft.com/office/officeart/2005/8/layout/lProcess1"/>
    <dgm:cxn modelId="{06704C04-7A84-487C-8450-C82DC1E66E51}" type="presOf" srcId="{74AC0CC1-8F26-4CFA-AE67-79B32733563B}" destId="{2DB0A134-9F9B-4792-9888-216756AE653D}" srcOrd="0" destOrd="0" presId="urn:microsoft.com/office/officeart/2005/8/layout/lProcess1"/>
    <dgm:cxn modelId="{EF08CBA2-CB0F-4DE8-98A2-E7FBFB76BF35}" srcId="{BADDE544-2279-4C5F-A5AD-1F0D1BE7AB6A}" destId="{605CD683-4AF7-42F8-9429-56F09F947357}" srcOrd="2" destOrd="0" parTransId="{D542C1F6-3BA5-4E95-989C-C841371D2AC8}" sibTransId="{A04A7D56-64D0-4776-9123-1C4769265944}"/>
    <dgm:cxn modelId="{D60D472D-3904-479A-A1D7-F1EEA29FC098}" type="presOf" srcId="{5AEEFA53-5B56-47C4-8717-A65A75B36E1E}" destId="{A60810FA-9D48-4742-8D10-C9BE1730B07F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5658C688-CDC7-4D9C-97B9-80FFD17BC02C}" type="presOf" srcId="{03AD9C3F-2686-4939-B835-DBFF80B766B5}" destId="{82CA3189-2DFB-4C6C-AEAC-4A8EF00AEAC1}" srcOrd="0" destOrd="0" presId="urn:microsoft.com/office/officeart/2005/8/layout/lProcess1"/>
    <dgm:cxn modelId="{D00F9227-5701-4ECD-A37B-E38B004DE4D8}" type="presOf" srcId="{72E23365-9504-45DB-8313-A5A322AD5B36}" destId="{B87D9AF3-9D96-437D-9631-B336EF8E02C8}" srcOrd="0" destOrd="0" presId="urn:microsoft.com/office/officeart/2005/8/layout/lProcess1"/>
    <dgm:cxn modelId="{687B17A8-138E-4A42-B952-CFB5CC6FD754}" type="presOf" srcId="{CD4A7E36-957A-43C6-8867-36E7E9D47EA4}" destId="{6F6AE7ED-23AD-429E-8E8E-EB41EB38A6B8}" srcOrd="0" destOrd="0" presId="urn:microsoft.com/office/officeart/2005/8/layout/lProcess1"/>
    <dgm:cxn modelId="{1E4AF08C-83FA-4B73-A657-6DF6979B4FB1}" type="presOf" srcId="{555F3254-2CB1-4067-9F3C-42DFB34257EE}" destId="{BBF1F6DD-3EEE-487E-ABF3-00AEB377296A}" srcOrd="0" destOrd="0" presId="urn:microsoft.com/office/officeart/2005/8/layout/lProcess1"/>
    <dgm:cxn modelId="{1C38E47F-851E-41B7-AA04-8936A296AC93}" srcId="{288601B2-4C5C-47E6-AFAF-F54B0E324DEF}" destId="{C048B5EA-E7CE-4AC9-BBD7-C572A93A9944}" srcOrd="1" destOrd="0" parTransId="{B8C86235-8915-47F5-A205-7E723C1F92AD}" sibTransId="{397D0387-59CA-4BE5-A755-29652FCF8EDA}"/>
    <dgm:cxn modelId="{90FC6DF9-A656-47E0-BC97-BAAEEA05C9A3}" srcId="{BADDE544-2279-4C5F-A5AD-1F0D1BE7AB6A}" destId="{98E54E41-B07A-4D53-ADF1-268F85CAEE87}" srcOrd="1" destOrd="0" parTransId="{E8AFDC0F-4363-425F-BAD3-55C0160F0905}" sibTransId="{7E29A4D6-56A9-4004-B12A-DF9B87D8710E}"/>
    <dgm:cxn modelId="{D630B034-BFA6-43E1-A8AC-21F470A04406}" type="presOf" srcId="{98E54E41-B07A-4D53-ADF1-268F85CAEE87}" destId="{81CC1B1C-FF14-4829-90DB-627734CC267B}" srcOrd="0" destOrd="0" presId="urn:microsoft.com/office/officeart/2005/8/layout/lProcess1"/>
    <dgm:cxn modelId="{A97D4935-A08A-4C97-A25E-0D2DCE657A78}" type="presOf" srcId="{FCEEAC75-CE5E-4523-A1B6-72C9E004C730}" destId="{357C4D2D-3B72-4EF5-9E40-264D530B0189}" srcOrd="0" destOrd="0" presId="urn:microsoft.com/office/officeart/2005/8/layout/lProcess1"/>
    <dgm:cxn modelId="{1BC32202-AD56-4B35-A0F7-BFF0F54378FC}" type="presOf" srcId="{348A2829-B03C-47A6-827D-83DB89EFAA81}" destId="{AAC3F2B4-157D-4790-8015-6E537C180BAA}" srcOrd="0" destOrd="0" presId="urn:microsoft.com/office/officeart/2005/8/layout/lProcess1"/>
    <dgm:cxn modelId="{5298EC86-E6CE-43C6-BD24-15C82B68004D}" type="presOf" srcId="{9A4E27C2-6D78-4DBD-B4BD-A27DDD5EED06}" destId="{010C84A1-992E-4461-8C85-4DA8B1E0C810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913D2CEF-8C12-46C3-80B6-145F8E26793E}" type="presOf" srcId="{E69A9CA3-715A-4912-A228-041A5E008D26}" destId="{533FCD74-EB48-4F3B-A517-2A893792E362}" srcOrd="0" destOrd="0" presId="urn:microsoft.com/office/officeart/2005/8/layout/lProcess1"/>
    <dgm:cxn modelId="{58F551B1-0416-4D86-975E-A6D57A92D1AA}" type="presOf" srcId="{C048B5EA-E7CE-4AC9-BBD7-C572A93A9944}" destId="{C10447A3-9E8B-4AF5-ADCF-C5124E75CCF3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89898F7D-BC29-42B8-8C09-0A6480ADAD41}" type="presOf" srcId="{D490E702-0874-4835-B93F-F9EBBA062096}" destId="{B11171CF-0790-4E4D-93B0-218A39723CB2}" srcOrd="0" destOrd="0" presId="urn:microsoft.com/office/officeart/2005/8/layout/lProcess1"/>
    <dgm:cxn modelId="{339E46E9-5993-44CD-9A37-F55FACDDFDD6}" type="presOf" srcId="{605CD683-4AF7-42F8-9429-56F09F947357}" destId="{37ECBCFF-3870-43D0-A627-8DC40BFC37B9}" srcOrd="0" destOrd="0" presId="urn:microsoft.com/office/officeart/2005/8/layout/lProcess1"/>
    <dgm:cxn modelId="{E312F004-A6C8-4D8D-9312-53C5C5F002A8}" type="presOf" srcId="{A1FCAF13-1A74-4F7D-8E4C-3CEA0E390CD8}" destId="{573EB78C-2CCA-43A4-AE46-92365A68857E}" srcOrd="0" destOrd="0" presId="urn:microsoft.com/office/officeart/2005/8/layout/lProcess1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4AA52780-D6A4-4EAA-B23A-799D9002E342}" type="presOf" srcId="{7E29A4D6-56A9-4004-B12A-DF9B87D8710E}" destId="{0509BDA0-FF8B-41B1-9D14-36244621B2B4}" srcOrd="0" destOrd="0" presId="urn:microsoft.com/office/officeart/2005/8/layout/lProcess1"/>
    <dgm:cxn modelId="{2FFE1A15-D5E3-4376-BA89-1DA13B4A13D7}" srcId="{288601B2-4C5C-47E6-AFAF-F54B0E324DEF}" destId="{555F3254-2CB1-4067-9F3C-42DFB34257EE}" srcOrd="2" destOrd="0" parTransId="{3CA9FA41-116A-4AEC-A433-13E1F34D2144}" sibTransId="{03AD9C3F-2686-4939-B835-DBFF80B766B5}"/>
    <dgm:cxn modelId="{FC77E26E-49F9-48E7-911D-B1B280D69838}" type="presOf" srcId="{EE5779E2-A1B7-40DA-B1E5-B229BC26C5B5}" destId="{E3C03E95-D768-42B6-8922-A9A3518F668D}" srcOrd="0" destOrd="0" presId="urn:microsoft.com/office/officeart/2005/8/layout/lProcess1"/>
    <dgm:cxn modelId="{5B38CC55-E54C-4812-96AF-FE31F1915A23}" type="presOf" srcId="{397D0387-59CA-4BE5-A755-29652FCF8EDA}" destId="{06AE8648-F78F-4EF6-8400-4AA18721D4AE}" srcOrd="0" destOrd="0" presId="urn:microsoft.com/office/officeart/2005/8/layout/lProcess1"/>
    <dgm:cxn modelId="{A2659C2E-B124-4C40-B4FD-510BF4856CEB}" type="presOf" srcId="{A41AFEA4-2A89-4D52-A2F0-0A97BB6920C2}" destId="{2BCC8C1B-6C08-4859-8E1A-C58339B4D8B2}" srcOrd="0" destOrd="0" presId="urn:microsoft.com/office/officeart/2005/8/layout/lProcess1"/>
    <dgm:cxn modelId="{4B5D8E56-DA6D-40C8-8F74-F71107C82B61}" type="presOf" srcId="{BADDE544-2279-4C5F-A5AD-1F0D1BE7AB6A}" destId="{9EDB9606-04C0-4A35-BF09-F6D8B309F0DE}" srcOrd="0" destOrd="0" presId="urn:microsoft.com/office/officeart/2005/8/layout/lProcess1"/>
    <dgm:cxn modelId="{C3C82DD9-1F0A-4F77-8B30-7C0C080A037C}" type="presOf" srcId="{288601B2-4C5C-47E6-AFAF-F54B0E324DEF}" destId="{7DD402FB-CACD-4F64-80A6-6DD87ECCC32E}" srcOrd="0" destOrd="0" presId="urn:microsoft.com/office/officeart/2005/8/layout/lProcess1"/>
    <dgm:cxn modelId="{38EA5E00-15DE-4C96-8485-3F9DB005AC87}" type="presOf" srcId="{04053970-5D80-46A1-B461-BED3F277752F}" destId="{49BD7084-2A1B-4FFF-9806-C156BC3ECA3C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733E5EC0-9C40-4CFC-B1EB-F601CDC9BBD2}" type="presParOf" srcId="{E3C03E95-D768-42B6-8922-A9A3518F668D}" destId="{5E6F4056-3569-482D-939F-5EE4A49984C1}" srcOrd="0" destOrd="0" presId="urn:microsoft.com/office/officeart/2005/8/layout/lProcess1"/>
    <dgm:cxn modelId="{D51D15EF-5065-44C0-B94E-7BE376ACE33F}" type="presParOf" srcId="{5E6F4056-3569-482D-939F-5EE4A49984C1}" destId="{7DD402FB-CACD-4F64-80A6-6DD87ECCC32E}" srcOrd="0" destOrd="0" presId="urn:microsoft.com/office/officeart/2005/8/layout/lProcess1"/>
    <dgm:cxn modelId="{E5511831-80AB-4108-AD28-07818F018CE7}" type="presParOf" srcId="{5E6F4056-3569-482D-939F-5EE4A49984C1}" destId="{533FCD74-EB48-4F3B-A517-2A893792E362}" srcOrd="1" destOrd="0" presId="urn:microsoft.com/office/officeart/2005/8/layout/lProcess1"/>
    <dgm:cxn modelId="{565B8AE3-FFF0-4655-9914-3769FB38506A}" type="presParOf" srcId="{5E6F4056-3569-482D-939F-5EE4A49984C1}" destId="{010C84A1-992E-4461-8C85-4DA8B1E0C810}" srcOrd="2" destOrd="0" presId="urn:microsoft.com/office/officeart/2005/8/layout/lProcess1"/>
    <dgm:cxn modelId="{4D5CF99A-815D-415F-A9F7-7F5A9152B1B4}" type="presParOf" srcId="{5E6F4056-3569-482D-939F-5EE4A49984C1}" destId="{2BCC8C1B-6C08-4859-8E1A-C58339B4D8B2}" srcOrd="3" destOrd="0" presId="urn:microsoft.com/office/officeart/2005/8/layout/lProcess1"/>
    <dgm:cxn modelId="{DB83D5CB-1EDB-4CCA-81AF-219DC9A19F3D}" type="presParOf" srcId="{5E6F4056-3569-482D-939F-5EE4A49984C1}" destId="{C10447A3-9E8B-4AF5-ADCF-C5124E75CCF3}" srcOrd="4" destOrd="0" presId="urn:microsoft.com/office/officeart/2005/8/layout/lProcess1"/>
    <dgm:cxn modelId="{461A6886-8D7C-4F5E-B0CC-6C30389B996A}" type="presParOf" srcId="{5E6F4056-3569-482D-939F-5EE4A49984C1}" destId="{06AE8648-F78F-4EF6-8400-4AA18721D4AE}" srcOrd="5" destOrd="0" presId="urn:microsoft.com/office/officeart/2005/8/layout/lProcess1"/>
    <dgm:cxn modelId="{5B48A226-977F-4A0B-A4E3-1C6C6C45FA64}" type="presParOf" srcId="{5E6F4056-3569-482D-939F-5EE4A49984C1}" destId="{BBF1F6DD-3EEE-487E-ABF3-00AEB377296A}" srcOrd="6" destOrd="0" presId="urn:microsoft.com/office/officeart/2005/8/layout/lProcess1"/>
    <dgm:cxn modelId="{102D2738-7E44-4CE1-A327-1D21512BF118}" type="presParOf" srcId="{5E6F4056-3569-482D-939F-5EE4A49984C1}" destId="{82CA3189-2DFB-4C6C-AEAC-4A8EF00AEAC1}" srcOrd="7" destOrd="0" presId="urn:microsoft.com/office/officeart/2005/8/layout/lProcess1"/>
    <dgm:cxn modelId="{CC6210C6-C2FA-4A14-8D07-A66F95C38302}" type="presParOf" srcId="{5E6F4056-3569-482D-939F-5EE4A49984C1}" destId="{B11171CF-0790-4E4D-93B0-218A39723CB2}" srcOrd="8" destOrd="0" presId="urn:microsoft.com/office/officeart/2005/8/layout/lProcess1"/>
    <dgm:cxn modelId="{DCE30C85-272E-405D-9FBD-FBA6275F5E76}" type="presParOf" srcId="{E3C03E95-D768-42B6-8922-A9A3518F668D}" destId="{698D8F44-C286-49D7-BF01-964F3DD31243}" srcOrd="1" destOrd="0" presId="urn:microsoft.com/office/officeart/2005/8/layout/lProcess1"/>
    <dgm:cxn modelId="{204C110D-A245-4538-B91D-E46F2117A2DC}" type="presParOf" srcId="{E3C03E95-D768-42B6-8922-A9A3518F668D}" destId="{A2FB19F3-8B83-4C60-90FE-3E6B67E1E184}" srcOrd="2" destOrd="0" presId="urn:microsoft.com/office/officeart/2005/8/layout/lProcess1"/>
    <dgm:cxn modelId="{1DC741C0-6662-4416-84A4-267E0FA20A0D}" type="presParOf" srcId="{A2FB19F3-8B83-4C60-90FE-3E6B67E1E184}" destId="{AAC3F2B4-157D-4790-8015-6E537C180BAA}" srcOrd="0" destOrd="0" presId="urn:microsoft.com/office/officeart/2005/8/layout/lProcess1"/>
    <dgm:cxn modelId="{7916B085-94F6-4B67-9C1C-50615E69200E}" type="presParOf" srcId="{A2FB19F3-8B83-4C60-90FE-3E6B67E1E184}" destId="{4798FEFB-AB58-4431-A7F9-42E9B17B6F4E}" srcOrd="1" destOrd="0" presId="urn:microsoft.com/office/officeart/2005/8/layout/lProcess1"/>
    <dgm:cxn modelId="{A4963EAB-8DC9-4F52-9FC8-6CA0E44FC073}" type="presParOf" srcId="{A2FB19F3-8B83-4C60-90FE-3E6B67E1E184}" destId="{2DB0A134-9F9B-4792-9888-216756AE653D}" srcOrd="2" destOrd="0" presId="urn:microsoft.com/office/officeart/2005/8/layout/lProcess1"/>
    <dgm:cxn modelId="{9CF7894A-4248-43E1-A274-409A2FA764D0}" type="presParOf" srcId="{A2FB19F3-8B83-4C60-90FE-3E6B67E1E184}" destId="{A60810FA-9D48-4742-8D10-C9BE1730B07F}" srcOrd="3" destOrd="0" presId="urn:microsoft.com/office/officeart/2005/8/layout/lProcess1"/>
    <dgm:cxn modelId="{F9CFDB1A-28E1-4C3D-9056-A276D0B9CE91}" type="presParOf" srcId="{A2FB19F3-8B83-4C60-90FE-3E6B67E1E184}" destId="{49BD7084-2A1B-4FFF-9806-C156BC3ECA3C}" srcOrd="4" destOrd="0" presId="urn:microsoft.com/office/officeart/2005/8/layout/lProcess1"/>
    <dgm:cxn modelId="{3E8EBBB0-284C-48F9-962A-7D81972209ED}" type="presParOf" srcId="{E3C03E95-D768-42B6-8922-A9A3518F668D}" destId="{50D42608-5803-4331-92C4-B57E9767A071}" srcOrd="3" destOrd="0" presId="urn:microsoft.com/office/officeart/2005/8/layout/lProcess1"/>
    <dgm:cxn modelId="{C6D21E93-8E60-4632-A89F-E6131E004C76}" type="presParOf" srcId="{E3C03E95-D768-42B6-8922-A9A3518F668D}" destId="{EA0974C9-963F-41E2-9B57-D72295469541}" srcOrd="4" destOrd="0" presId="urn:microsoft.com/office/officeart/2005/8/layout/lProcess1"/>
    <dgm:cxn modelId="{35D7AF69-CE32-455C-A598-DBFE8FD6C1ED}" type="presParOf" srcId="{EA0974C9-963F-41E2-9B57-D72295469541}" destId="{9EDB9606-04C0-4A35-BF09-F6D8B309F0DE}" srcOrd="0" destOrd="0" presId="urn:microsoft.com/office/officeart/2005/8/layout/lProcess1"/>
    <dgm:cxn modelId="{E1C851DF-30E9-4306-A48B-2C94A651C981}" type="presParOf" srcId="{EA0974C9-963F-41E2-9B57-D72295469541}" destId="{B87D9AF3-9D96-437D-9631-B336EF8E02C8}" srcOrd="1" destOrd="0" presId="urn:microsoft.com/office/officeart/2005/8/layout/lProcess1"/>
    <dgm:cxn modelId="{85E4B004-DE6B-467A-BF41-C95C8DFAA7B7}" type="presParOf" srcId="{EA0974C9-963F-41E2-9B57-D72295469541}" destId="{357C4D2D-3B72-4EF5-9E40-264D530B0189}" srcOrd="2" destOrd="0" presId="urn:microsoft.com/office/officeart/2005/8/layout/lProcess1"/>
    <dgm:cxn modelId="{A233A5B2-10B5-471B-B6F1-17F556A53DF8}" type="presParOf" srcId="{EA0974C9-963F-41E2-9B57-D72295469541}" destId="{6F6AE7ED-23AD-429E-8E8E-EB41EB38A6B8}" srcOrd="3" destOrd="0" presId="urn:microsoft.com/office/officeart/2005/8/layout/lProcess1"/>
    <dgm:cxn modelId="{8ED3AB1B-FDD9-421A-80FE-BC47A3A7FC82}" type="presParOf" srcId="{EA0974C9-963F-41E2-9B57-D72295469541}" destId="{81CC1B1C-FF14-4829-90DB-627734CC267B}" srcOrd="4" destOrd="0" presId="urn:microsoft.com/office/officeart/2005/8/layout/lProcess1"/>
    <dgm:cxn modelId="{6C89A06B-23A1-4636-B490-B24E59A4CCD8}" type="presParOf" srcId="{EA0974C9-963F-41E2-9B57-D72295469541}" destId="{0509BDA0-FF8B-41B1-9D14-36244621B2B4}" srcOrd="5" destOrd="0" presId="urn:microsoft.com/office/officeart/2005/8/layout/lProcess1"/>
    <dgm:cxn modelId="{58718D4D-DE78-4B3D-9F5B-1F8304BCDCC2}" type="presParOf" srcId="{EA0974C9-963F-41E2-9B57-D72295469541}" destId="{37ECBCFF-3870-43D0-A627-8DC40BFC37B9}" srcOrd="6" destOrd="0" presId="urn:microsoft.com/office/officeart/2005/8/layout/lProcess1"/>
    <dgm:cxn modelId="{B4B3C72D-9C81-4B66-9E18-EA2E4506A504}" type="presParOf" srcId="{E3C03E95-D768-42B6-8922-A9A3518F668D}" destId="{77417F72-EEFA-4C25-83DD-D074FE26248B}" srcOrd="5" destOrd="0" presId="urn:microsoft.com/office/officeart/2005/8/layout/lProcess1"/>
    <dgm:cxn modelId="{E8822C83-7D43-4F38-9D2D-435C181A081E}" type="presParOf" srcId="{E3C03E95-D768-42B6-8922-A9A3518F668D}" destId="{48E0F390-A146-49D4-B5C4-E2956BBDD7A0}" srcOrd="6" destOrd="0" presId="urn:microsoft.com/office/officeart/2005/8/layout/lProcess1"/>
    <dgm:cxn modelId="{D97804D4-32ED-4273-980B-358411FF7AE2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7AF37-2A79-4844-A575-A15FEEFDE8EE}">
      <dsp:nvSpPr>
        <dsp:cNvPr id="0" name=""/>
        <dsp:cNvSpPr/>
      </dsp:nvSpPr>
      <dsp:spPr>
        <a:xfrm rot="16200000">
          <a:off x="0" y="287126"/>
          <a:ext cx="1922673" cy="192267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</a:t>
          </a:r>
          <a:endParaRPr lang="ru-RU" sz="3400" kern="1200" dirty="0"/>
        </a:p>
      </dsp:txBody>
      <dsp:txXfrm rot="5400000">
        <a:off x="336468" y="767794"/>
        <a:ext cx="1586205" cy="961337"/>
      </dsp:txXfrm>
    </dsp:sp>
    <dsp:sp modelId="{C7924C3B-74A0-4E04-9ACD-AA58748208C2}">
      <dsp:nvSpPr>
        <dsp:cNvPr id="0" name=""/>
        <dsp:cNvSpPr/>
      </dsp:nvSpPr>
      <dsp:spPr>
        <a:xfrm rot="5400000">
          <a:off x="2057405" y="287126"/>
          <a:ext cx="1922673" cy="192267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</a:t>
          </a:r>
          <a:endParaRPr lang="ru-RU" sz="3400" kern="1200" dirty="0"/>
        </a:p>
      </dsp:txBody>
      <dsp:txXfrm rot="-5400000">
        <a:off x="2057405" y="767794"/>
        <a:ext cx="1586205" cy="96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0"/>
          <a:ext cx="2090629" cy="15207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5182,9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4542" y="44542"/>
        <a:ext cx="2001545" cy="1431701"/>
      </dsp:txXfrm>
    </dsp:sp>
    <dsp:sp modelId="{533FCD74-EB48-4F3B-A517-2A893792E362}">
      <dsp:nvSpPr>
        <dsp:cNvPr id="0" name=""/>
        <dsp:cNvSpPr/>
      </dsp:nvSpPr>
      <dsp:spPr>
        <a:xfrm rot="5519347">
          <a:off x="910865" y="1512504"/>
          <a:ext cx="206035" cy="3058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1810069"/>
          <a:ext cx="1987773" cy="8621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доходы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 физических лиц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646,5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5253" y="1835322"/>
        <a:ext cx="1937267" cy="811691"/>
      </dsp:txXfrm>
    </dsp:sp>
    <dsp:sp modelId="{2BCC8C1B-6C08-4859-8E1A-C58339B4D8B2}">
      <dsp:nvSpPr>
        <dsp:cNvPr id="0" name=""/>
        <dsp:cNvSpPr/>
      </dsp:nvSpPr>
      <dsp:spPr>
        <a:xfrm rot="5273893">
          <a:off x="964113" y="2661928"/>
          <a:ext cx="100240" cy="2808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447A3-9E8B-4AF5-ADCF-C5124E75CCF3}">
      <dsp:nvSpPr>
        <dsp:cNvPr id="0" name=""/>
        <dsp:cNvSpPr/>
      </dsp:nvSpPr>
      <dsp:spPr>
        <a:xfrm>
          <a:off x="0" y="2914446"/>
          <a:ext cx="2072859" cy="97187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имущество</a:t>
          </a:r>
          <a:endParaRPr lang="ru-RU" sz="1300" b="1" i="0" kern="1200" baseline="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3919,5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8465" y="2942911"/>
        <a:ext cx="2015929" cy="914945"/>
      </dsp:txXfrm>
    </dsp:sp>
    <dsp:sp modelId="{06AE8648-F78F-4EF6-8400-4AA18721D4AE}">
      <dsp:nvSpPr>
        <dsp:cNvPr id="0" name=""/>
        <dsp:cNvSpPr/>
      </dsp:nvSpPr>
      <dsp:spPr>
        <a:xfrm rot="5205746">
          <a:off x="1007904" y="3860040"/>
          <a:ext cx="124950" cy="2810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4114800"/>
          <a:ext cx="2188549" cy="616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совокупный доход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603,3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8053" y="4132853"/>
        <a:ext cx="2152443" cy="580282"/>
      </dsp:txXfrm>
    </dsp:sp>
    <dsp:sp modelId="{82CA3189-2DFB-4C6C-AEAC-4A8EF00AEAC1}">
      <dsp:nvSpPr>
        <dsp:cNvPr id="0" name=""/>
        <dsp:cNvSpPr/>
      </dsp:nvSpPr>
      <dsp:spPr>
        <a:xfrm rot="5228909">
          <a:off x="1080452" y="4707317"/>
          <a:ext cx="94785" cy="2366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171CF-0790-4E4D-93B0-218A39723CB2}">
      <dsp:nvSpPr>
        <dsp:cNvPr id="0" name=""/>
        <dsp:cNvSpPr/>
      </dsp:nvSpPr>
      <dsp:spPr>
        <a:xfrm>
          <a:off x="187378" y="4953000"/>
          <a:ext cx="1904812" cy="7673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Государственная пошлина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accent2">
                  <a:lumMod val="75000"/>
                </a:schemeClr>
              </a:solidFill>
            </a:rPr>
            <a:t>13,6</a:t>
          </a:r>
          <a:endParaRPr lang="ru-RU" sz="13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09853" y="4975475"/>
        <a:ext cx="1859862" cy="722387"/>
      </dsp:txXfrm>
    </dsp:sp>
    <dsp:sp modelId="{AAC3F2B4-157D-4790-8015-6E537C180BAA}">
      <dsp:nvSpPr>
        <dsp:cNvPr id="0" name=""/>
        <dsp:cNvSpPr/>
      </dsp:nvSpPr>
      <dsp:spPr>
        <a:xfrm>
          <a:off x="2600787" y="608"/>
          <a:ext cx="2021071" cy="12847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174,9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638415" y="38236"/>
        <a:ext cx="1945815" cy="1209458"/>
      </dsp:txXfrm>
    </dsp:sp>
    <dsp:sp modelId="{4798FEFB-AB58-4431-A7F9-42E9B17B6F4E}">
      <dsp:nvSpPr>
        <dsp:cNvPr id="0" name=""/>
        <dsp:cNvSpPr/>
      </dsp:nvSpPr>
      <dsp:spPr>
        <a:xfrm rot="5423582" flipV="1">
          <a:off x="3488820" y="1271110"/>
          <a:ext cx="262549" cy="2940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730509" y="1558563"/>
          <a:ext cx="1874656" cy="11802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Доходы на использование имущества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165,0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765078" y="1593132"/>
        <a:ext cx="1805518" cy="1111119"/>
      </dsp:txXfrm>
    </dsp:sp>
    <dsp:sp modelId="{A60810FA-9D48-4742-8D10-C9BE1730B07F}">
      <dsp:nvSpPr>
        <dsp:cNvPr id="0" name=""/>
        <dsp:cNvSpPr/>
      </dsp:nvSpPr>
      <dsp:spPr>
        <a:xfrm rot="5369556">
          <a:off x="3511352" y="2902552"/>
          <a:ext cx="327480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976295" y="3197172"/>
          <a:ext cx="1411683" cy="113259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Штрафы, санкции, возмещение ущерба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9,9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3009468" y="3230345"/>
        <a:ext cx="1345337" cy="1066253"/>
      </dsp:txXfrm>
    </dsp:sp>
    <dsp:sp modelId="{9EDB9606-04C0-4A35-BF09-F6D8B309F0DE}">
      <dsp:nvSpPr>
        <dsp:cNvPr id="0" name=""/>
        <dsp:cNvSpPr/>
      </dsp:nvSpPr>
      <dsp:spPr>
        <a:xfrm>
          <a:off x="4956141" y="0"/>
          <a:ext cx="2251855" cy="1219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baseline="0" dirty="0" smtClean="0">
              <a:solidFill>
                <a:schemeClr val="accent2">
                  <a:lumMod val="75000"/>
                </a:schemeClr>
              </a:solidFill>
            </a:rPr>
            <a:t>4880,0</a:t>
          </a:r>
          <a:endParaRPr lang="ru-RU" sz="18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991858" y="35717"/>
        <a:ext cx="2180421" cy="1148037"/>
      </dsp:txXfrm>
    </dsp:sp>
    <dsp:sp modelId="{B87D9AF3-9D96-437D-9631-B336EF8E02C8}">
      <dsp:nvSpPr>
        <dsp:cNvPr id="0" name=""/>
        <dsp:cNvSpPr/>
      </dsp:nvSpPr>
      <dsp:spPr>
        <a:xfrm rot="5405065">
          <a:off x="6017626" y="1280742"/>
          <a:ext cx="126715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5108226" y="1472902"/>
          <a:ext cx="1942897" cy="15224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bg1"/>
              </a:solidFill>
            </a:rPr>
            <a:t>Дотации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3436,5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5152816" y="1517492"/>
        <a:ext cx="1853717" cy="1433250"/>
      </dsp:txXfrm>
    </dsp:sp>
    <dsp:sp modelId="{6F6AE7ED-23AD-429E-8E8E-EB41EB38A6B8}">
      <dsp:nvSpPr>
        <dsp:cNvPr id="0" name=""/>
        <dsp:cNvSpPr/>
      </dsp:nvSpPr>
      <dsp:spPr>
        <a:xfrm rot="5538042">
          <a:off x="5960752" y="3077619"/>
          <a:ext cx="164810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1B1C-FF14-4829-90DB-627734CC267B}">
      <dsp:nvSpPr>
        <dsp:cNvPr id="0" name=""/>
        <dsp:cNvSpPr/>
      </dsp:nvSpPr>
      <dsp:spPr>
        <a:xfrm>
          <a:off x="5014420" y="3290793"/>
          <a:ext cx="2005514" cy="9978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bg1"/>
              </a:solidFill>
            </a:rPr>
            <a:t>Субвенции бюджетам бюджетной системы РФ</a:t>
          </a:r>
          <a:endParaRPr lang="ru-RU" sz="1300" b="1" i="0" kern="1200" baseline="0" dirty="0" smtClean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77,3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5043645" y="3320018"/>
        <a:ext cx="1947064" cy="939356"/>
      </dsp:txXfrm>
    </dsp:sp>
    <dsp:sp modelId="{0509BDA0-FF8B-41B1-9D14-36244621B2B4}">
      <dsp:nvSpPr>
        <dsp:cNvPr id="0" name=""/>
        <dsp:cNvSpPr/>
      </dsp:nvSpPr>
      <dsp:spPr>
        <a:xfrm rot="5529473">
          <a:off x="5877120" y="4402956"/>
          <a:ext cx="228967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BCFF-3870-43D0-A627-8DC40BFC37B9}">
      <dsp:nvSpPr>
        <dsp:cNvPr id="0" name=""/>
        <dsp:cNvSpPr/>
      </dsp:nvSpPr>
      <dsp:spPr>
        <a:xfrm>
          <a:off x="4800286" y="4648201"/>
          <a:ext cx="2345586" cy="62366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bg1"/>
              </a:solidFill>
            </a:rPr>
            <a:t>Иные межбюджетные трансферты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1366,2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818553" y="4666468"/>
        <a:ext cx="2309052" cy="587132"/>
      </dsp:txXfrm>
    </dsp:sp>
    <dsp:sp modelId="{573EB78C-2CCA-43A4-AE46-92365A68857E}">
      <dsp:nvSpPr>
        <dsp:cNvPr id="0" name=""/>
        <dsp:cNvSpPr/>
      </dsp:nvSpPr>
      <dsp:spPr>
        <a:xfrm>
          <a:off x="7901407" y="0"/>
          <a:ext cx="1965425" cy="17391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10237,8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952344" y="50937"/>
        <a:ext cx="1863551" cy="1637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0.21705</cdr:x>
      <cdr:y>0.34722</cdr:y>
    </cdr:from>
    <cdr:to>
      <cdr:x>0.30233</cdr:x>
      <cdr:y>0.40278</cdr:y>
    </cdr:to>
    <cdr:sp macro="" textlink="">
      <cdr:nvSpPr>
        <cdr:cNvPr id="18" name="Прямая со стрелкой 17"/>
        <cdr:cNvSpPr/>
      </cdr:nvSpPr>
      <cdr:spPr>
        <a:xfrm xmlns:a="http://schemas.openxmlformats.org/drawingml/2006/main" flipV="1">
          <a:off x="2133600" y="1905000"/>
          <a:ext cx="838200" cy="3048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0.2093</cdr:x>
      <cdr:y>0.63888</cdr:y>
    </cdr:from>
    <cdr:to>
      <cdr:x>0.28682</cdr:x>
      <cdr:y>0.75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>
          <a:off x="2057400" y="3505176"/>
          <a:ext cx="762000" cy="6096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0.34884</cdr:x>
      <cdr:y>0.72222</cdr:y>
    </cdr:from>
    <cdr:to>
      <cdr:x>0.43411</cdr:x>
      <cdr:y>0.76944</cdr:y>
    </cdr:to>
    <cdr:sp macro="" textlink="">
      <cdr:nvSpPr>
        <cdr:cNvPr id="20" name="Прямая со стрелкой 19"/>
        <cdr:cNvSpPr/>
      </cdr:nvSpPr>
      <cdr:spPr>
        <a:xfrm xmlns:a="http://schemas.openxmlformats.org/drawingml/2006/main" flipV="1">
          <a:off x="3429000" y="3962400"/>
          <a:ext cx="838200" cy="259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0.35659</cdr:x>
      <cdr:y>0.48055</cdr:y>
    </cdr:from>
    <cdr:to>
      <cdr:x>0.42636</cdr:x>
      <cdr:y>0.56944</cdr:y>
    </cdr:to>
    <cdr:sp macro="" textlink="">
      <cdr:nvSpPr>
        <cdr:cNvPr id="21" name="Прямая со стрелкой 20"/>
        <cdr:cNvSpPr/>
      </cdr:nvSpPr>
      <cdr:spPr>
        <a:xfrm xmlns:a="http://schemas.openxmlformats.org/drawingml/2006/main">
          <a:off x="3505200" y="2636502"/>
          <a:ext cx="685800" cy="48769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0.49742</cdr:x>
      <cdr:y>0.44444</cdr:y>
    </cdr:from>
    <cdr:to>
      <cdr:x>0.57054</cdr:x>
      <cdr:y>0.48611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flipV="1">
          <a:off x="4889500" y="2438400"/>
          <a:ext cx="718820" cy="22860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0.62791</cdr:x>
      <cdr:y>0.5</cdr:y>
    </cdr:from>
    <cdr:to>
      <cdr:x>0.71318</cdr:x>
      <cdr:y>0.61111</cdr:y>
    </cdr:to>
    <cdr:sp macro="" textlink="">
      <cdr:nvSpPr>
        <cdr:cNvPr id="23" name="Прямая со стрелкой 22"/>
        <cdr:cNvSpPr/>
      </cdr:nvSpPr>
      <cdr:spPr>
        <a:xfrm xmlns:a="http://schemas.openxmlformats.org/drawingml/2006/main">
          <a:off x="6172200" y="2743206"/>
          <a:ext cx="838200" cy="60959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0.76744</cdr:x>
      <cdr:y>0.75</cdr:y>
    </cdr:from>
    <cdr:to>
      <cdr:x>0.83721</cdr:x>
      <cdr:y>0.84722</cdr:y>
    </cdr:to>
    <cdr:sp macro="" textlink="">
      <cdr:nvSpPr>
        <cdr:cNvPr id="24" name="Прямая со стрелкой 23"/>
        <cdr:cNvSpPr/>
      </cdr:nvSpPr>
      <cdr:spPr>
        <a:xfrm xmlns:a="http://schemas.openxmlformats.org/drawingml/2006/main" flipV="1">
          <a:off x="7543800" y="4114799"/>
          <a:ext cx="685800" cy="53336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0.48398</cdr:x>
      <cdr:y>0.66667</cdr:y>
    </cdr:from>
    <cdr:to>
      <cdr:x>0.56925</cdr:x>
      <cdr:y>0.73611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 flipV="1">
          <a:off x="4757432" y="3657600"/>
          <a:ext cx="838188" cy="381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0.62791</cdr:x>
      <cdr:y>0.76389</cdr:y>
    </cdr:from>
    <cdr:to>
      <cdr:x>0.70543</cdr:x>
      <cdr:y>0.80556</cdr:y>
    </cdr:to>
    <cdr:sp macro="" textlink="">
      <cdr:nvSpPr>
        <cdr:cNvPr id="26" name="Прямая со стрелкой 25"/>
        <cdr:cNvSpPr/>
      </cdr:nvSpPr>
      <cdr:spPr>
        <a:xfrm xmlns:a="http://schemas.openxmlformats.org/drawingml/2006/main">
          <a:off x="6172201" y="4191006"/>
          <a:ext cx="762000" cy="22859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0.75969</cdr:x>
      <cdr:y>0.34722</cdr:y>
    </cdr:from>
    <cdr:to>
      <cdr:x>0.84496</cdr:x>
      <cdr:y>0.5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flipV="1">
          <a:off x="7467600" y="1905000"/>
          <a:ext cx="838200" cy="838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0.18605</cdr:x>
      <cdr:y>0.20833</cdr:y>
    </cdr:from>
    <cdr:to>
      <cdr:x>0.27907</cdr:x>
      <cdr:y>0.26389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828800" y="1143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0.21228</cdr:x>
      <cdr:y>0.29446</cdr:y>
    </cdr:from>
    <cdr:to>
      <cdr:x>0.28205</cdr:x>
      <cdr:y>0.35001</cdr:y>
    </cdr:to>
    <cdr:sp macro="" textlink="">
      <cdr:nvSpPr>
        <cdr:cNvPr id="29" name="TextBox 28"/>
        <cdr:cNvSpPr txBox="1"/>
      </cdr:nvSpPr>
      <cdr:spPr>
        <a:xfrm xmlns:a="http://schemas.openxmlformats.org/drawingml/2006/main" rot="20605033">
          <a:off x="2086628" y="1615530"/>
          <a:ext cx="685825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123,4%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0.22018</cdr:x>
      <cdr:y>0.59878</cdr:y>
    </cdr:from>
    <cdr:to>
      <cdr:x>0.28418</cdr:x>
      <cdr:y>0.65675</cdr:y>
    </cdr:to>
    <cdr:sp macro="" textlink="">
      <cdr:nvSpPr>
        <cdr:cNvPr id="30" name="TextBox 1"/>
        <cdr:cNvSpPr txBox="1"/>
      </cdr:nvSpPr>
      <cdr:spPr>
        <a:xfrm xmlns:a="http://schemas.openxmlformats.org/drawingml/2006/main" rot="2302597">
          <a:off x="2164365" y="3285127"/>
          <a:ext cx="629107" cy="31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54,9%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0.35836</cdr:x>
      <cdr:y>0.67484</cdr:y>
    </cdr:from>
    <cdr:to>
      <cdr:x>0.42813</cdr:x>
      <cdr:y>0.7304</cdr:y>
    </cdr:to>
    <cdr:sp macro="" textlink="">
      <cdr:nvSpPr>
        <cdr:cNvPr id="31" name="TextBox 1"/>
        <cdr:cNvSpPr txBox="1"/>
      </cdr:nvSpPr>
      <cdr:spPr>
        <a:xfrm xmlns:a="http://schemas.openxmlformats.org/drawingml/2006/main" rot="21135069">
          <a:off x="3522618" y="3702443"/>
          <a:ext cx="685826" cy="3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101,8%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0.35778</cdr:x>
      <cdr:y>0.42186</cdr:y>
    </cdr:from>
    <cdr:to>
      <cdr:x>0.42755</cdr:x>
      <cdr:y>0.47741</cdr:y>
    </cdr:to>
    <cdr:sp macro="" textlink="">
      <cdr:nvSpPr>
        <cdr:cNvPr id="32" name="TextBox 1"/>
        <cdr:cNvSpPr txBox="1"/>
      </cdr:nvSpPr>
      <cdr:spPr>
        <a:xfrm xmlns:a="http://schemas.openxmlformats.org/drawingml/2006/main" rot="1351956">
          <a:off x="3516871" y="2314487"/>
          <a:ext cx="685825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77,1%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0.506</cdr:x>
      <cdr:y>0.60988</cdr:y>
    </cdr:from>
    <cdr:to>
      <cdr:x>0.56881</cdr:x>
      <cdr:y>0.66543</cdr:y>
    </cdr:to>
    <cdr:sp macro="" textlink="">
      <cdr:nvSpPr>
        <cdr:cNvPr id="33" name="TextBox 1"/>
        <cdr:cNvSpPr txBox="1"/>
      </cdr:nvSpPr>
      <cdr:spPr>
        <a:xfrm xmlns:a="http://schemas.openxmlformats.org/drawingml/2006/main" rot="20038881">
          <a:off x="4973927" y="3346039"/>
          <a:ext cx="617410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137,0%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0.49829</cdr:x>
      <cdr:y>0.39408</cdr:y>
    </cdr:from>
    <cdr:to>
      <cdr:x>0.56806</cdr:x>
      <cdr:y>0.44963</cdr:y>
    </cdr:to>
    <cdr:sp macro="" textlink="">
      <cdr:nvSpPr>
        <cdr:cNvPr id="34" name="TextBox 1"/>
        <cdr:cNvSpPr txBox="1"/>
      </cdr:nvSpPr>
      <cdr:spPr>
        <a:xfrm xmlns:a="http://schemas.openxmlformats.org/drawingml/2006/main" rot="21308584">
          <a:off x="4898124" y="2162087"/>
          <a:ext cx="685825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115,4%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0.62521</cdr:x>
      <cdr:y>0.72792</cdr:y>
    </cdr:from>
    <cdr:to>
      <cdr:x>0.69498</cdr:x>
      <cdr:y>0.73625</cdr:y>
    </cdr:to>
    <cdr:sp macro="" textlink="">
      <cdr:nvSpPr>
        <cdr:cNvPr id="35" name="TextBox 1"/>
        <cdr:cNvSpPr txBox="1"/>
      </cdr:nvSpPr>
      <cdr:spPr>
        <a:xfrm xmlns:a="http://schemas.openxmlformats.org/drawingml/2006/main" rot="1241302">
          <a:off x="6145702" y="3993653"/>
          <a:ext cx="685826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67,1%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0.63103</cdr:x>
      <cdr:y>0.45764</cdr:y>
    </cdr:from>
    <cdr:to>
      <cdr:x>0.7008</cdr:x>
      <cdr:y>0.51319</cdr:y>
    </cdr:to>
    <cdr:sp macro="" textlink="">
      <cdr:nvSpPr>
        <cdr:cNvPr id="37" name="TextBox 1"/>
        <cdr:cNvSpPr txBox="1"/>
      </cdr:nvSpPr>
      <cdr:spPr>
        <a:xfrm xmlns:a="http://schemas.openxmlformats.org/drawingml/2006/main" rot="1762263">
          <a:off x="6202861" y="2510798"/>
          <a:ext cx="685825" cy="30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74,4%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0.79406</cdr:x>
      <cdr:y>0.30871</cdr:y>
    </cdr:from>
    <cdr:to>
      <cdr:x>0.82507</cdr:x>
      <cdr:y>0.43372</cdr:y>
    </cdr:to>
    <cdr:sp macro="" textlink="">
      <cdr:nvSpPr>
        <cdr:cNvPr id="38" name="TextBox 1"/>
        <cdr:cNvSpPr txBox="1"/>
      </cdr:nvSpPr>
      <cdr:spPr>
        <a:xfrm xmlns:a="http://schemas.openxmlformats.org/drawingml/2006/main" rot="18613767">
          <a:off x="7614919" y="1884223"/>
          <a:ext cx="685825" cy="3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129,2%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0.76789</cdr:x>
      <cdr:y>0.7181</cdr:y>
    </cdr:from>
    <cdr:to>
      <cdr:x>0.84131</cdr:x>
      <cdr:y>0.77212</cdr:y>
    </cdr:to>
    <cdr:sp macro="" textlink="">
      <cdr:nvSpPr>
        <cdr:cNvPr id="39" name="TextBox 1"/>
        <cdr:cNvSpPr txBox="1"/>
      </cdr:nvSpPr>
      <cdr:spPr>
        <a:xfrm xmlns:a="http://schemas.openxmlformats.org/drawingml/2006/main" rot="19026196">
          <a:off x="7548169" y="3939797"/>
          <a:ext cx="721704" cy="296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139,2%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0.08933</cdr:x>
      <cdr:y>0.05579</cdr:y>
    </cdr:from>
    <cdr:to>
      <cdr:x>0.98943</cdr:x>
      <cdr:y>0.12664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5786" y="285385"/>
          <a:ext cx="8924964" cy="362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0.08933</cdr:x>
      <cdr:y>0.16656</cdr:y>
    </cdr:from>
    <cdr:to>
      <cdr:x>0.98943</cdr:x>
      <cdr:y>0.2455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85786" y="851967"/>
          <a:ext cx="8924964" cy="403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0.09047</cdr:x>
      <cdr:y>0.22479</cdr:y>
    </cdr:from>
    <cdr:to>
      <cdr:x>0.99057</cdr:x>
      <cdr:y>0.29969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97939" y="1111251"/>
          <a:ext cx="8933537" cy="370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Гос. пошлина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0.0985</cdr:x>
      <cdr:y>0.38536</cdr:y>
    </cdr:from>
    <cdr:to>
      <cdr:x>0.9986</cdr:x>
      <cdr:y>0.46025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77649" y="1905000"/>
          <a:ext cx="8933537" cy="370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0.08893</cdr:x>
      <cdr:y>0.54849</cdr:y>
    </cdr:from>
    <cdr:to>
      <cdr:x>0.98903</cdr:x>
      <cdr:y>0.62541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82611" y="2711451"/>
          <a:ext cx="8933537" cy="380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>
              <a:latin typeface="Times New Roman" pitchFamily="18" charset="0"/>
              <a:cs typeface="Times New Roman" pitchFamily="18" charset="0"/>
            </a:rPr>
            <a:t>Доходы от использования имущества</a:t>
          </a:r>
        </a:p>
      </cdr:txBody>
    </cdr:sp>
  </cdr:relSizeAnchor>
  <cdr:relSizeAnchor xmlns:cdr="http://schemas.openxmlformats.org/drawingml/2006/chartDrawing">
    <cdr:from>
      <cdr:x>0.08286</cdr:x>
      <cdr:y>0.82595</cdr:y>
    </cdr:from>
    <cdr:to>
      <cdr:x>0.98296</cdr:x>
      <cdr:y>0.95348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22374" y="4083051"/>
          <a:ext cx="8933538" cy="630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НДФЛ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0.0865</cdr:x>
      <cdr:y>0.68722</cdr:y>
    </cdr:from>
    <cdr:to>
      <cdr:x>0.9866</cdr:x>
      <cdr:y>0.76819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58525" y="3397251"/>
          <a:ext cx="8933537" cy="400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0.20611</cdr:x>
      <cdr:y>0.31733</cdr:y>
    </cdr:from>
    <cdr:to>
      <cdr:x>0.26718</cdr:x>
      <cdr:y>0.40084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2057400" y="1447800"/>
          <a:ext cx="609600" cy="381026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>
              <a:lumMod val="85000"/>
              <a:lumOff val="15000"/>
            </a:schemeClr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0.20839</cdr:x>
      <cdr:y>0.27896</cdr:y>
    </cdr:from>
    <cdr:to>
      <cdr:x>0.28329</cdr:x>
      <cdr:y>0.33742</cdr:y>
    </cdr:to>
    <cdr:sp macro="" textlink="">
      <cdr:nvSpPr>
        <cdr:cNvPr id="6" name="TextBox 5"/>
        <cdr:cNvSpPr txBox="1"/>
      </cdr:nvSpPr>
      <cdr:spPr>
        <a:xfrm xmlns:a="http://schemas.openxmlformats.org/drawingml/2006/main" rot="1860356">
          <a:off x="2080191" y="1272748"/>
          <a:ext cx="747666" cy="26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85,7%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0.37509</cdr:x>
      <cdr:y>0.32356</cdr:y>
    </cdr:from>
    <cdr:to>
      <cdr:x>0.40086</cdr:x>
      <cdr:y>0.48079</cdr:y>
    </cdr:to>
    <cdr:sp macro="" textlink="">
      <cdr:nvSpPr>
        <cdr:cNvPr id="7" name="TextBox 6"/>
        <cdr:cNvSpPr txBox="1"/>
      </cdr:nvSpPr>
      <cdr:spPr>
        <a:xfrm xmlns:a="http://schemas.openxmlformats.org/drawingml/2006/main" rot="2762381">
          <a:off x="3514162" y="1706316"/>
          <a:ext cx="717321" cy="2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82,4%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0.47049</cdr:x>
      <cdr:y>0.38929</cdr:y>
    </cdr:from>
    <cdr:to>
      <cdr:x>0.54235</cdr:x>
      <cdr:y>0.44566</cdr:y>
    </cdr:to>
    <cdr:sp macro="" textlink="">
      <cdr:nvSpPr>
        <cdr:cNvPr id="8" name="TextBox 7"/>
        <cdr:cNvSpPr txBox="1"/>
      </cdr:nvSpPr>
      <cdr:spPr>
        <a:xfrm xmlns:a="http://schemas.openxmlformats.org/drawingml/2006/main" rot="19600356">
          <a:off x="4696538" y="1776108"/>
          <a:ext cx="717321" cy="2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127,5%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0.35115</cdr:x>
      <cdr:y>0.40084</cdr:y>
    </cdr:from>
    <cdr:to>
      <cdr:x>0.39695</cdr:x>
      <cdr:y>0.55783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3505200" y="1828800"/>
          <a:ext cx="457214" cy="71628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0.48855</cdr:x>
      <cdr:y>0.41754</cdr:y>
    </cdr:from>
    <cdr:to>
      <cdr:x>0.54198</cdr:x>
      <cdr:y>0.53445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V="1">
          <a:off x="4876801" y="1905000"/>
          <a:ext cx="533400" cy="533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0.62595</cdr:x>
      <cdr:y>0.46764</cdr:y>
    </cdr:from>
    <cdr:to>
      <cdr:x>0.68702</cdr:x>
      <cdr:y>0.56785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>
          <a:off x="6248400" y="2133600"/>
          <a:ext cx="609600" cy="45720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0.75732</cdr:x>
      <cdr:y>0.33403</cdr:y>
    </cdr:from>
    <cdr:to>
      <cdr:x>0.82443</cdr:x>
      <cdr:y>0.40084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7559743" y="1524000"/>
          <a:ext cx="669858" cy="3048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0.6288</cdr:x>
      <cdr:y>0.41165</cdr:y>
    </cdr:from>
    <cdr:to>
      <cdr:x>0.68245</cdr:x>
      <cdr:y>0.46945</cdr:y>
    </cdr:to>
    <cdr:sp macro="" textlink="">
      <cdr:nvSpPr>
        <cdr:cNvPr id="14" name="TextBox 1"/>
        <cdr:cNvSpPr txBox="1"/>
      </cdr:nvSpPr>
      <cdr:spPr>
        <a:xfrm xmlns:a="http://schemas.openxmlformats.org/drawingml/2006/main" rot="2002250">
          <a:off x="6276779" y="1878151"/>
          <a:ext cx="535545" cy="263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76,8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0.75773</cdr:x>
      <cdr:y>0.43251</cdr:y>
    </cdr:from>
    <cdr:to>
      <cdr:x>0.82959</cdr:x>
      <cdr:y>0.48888</cdr:y>
    </cdr:to>
    <cdr:sp macro="" textlink="">
      <cdr:nvSpPr>
        <cdr:cNvPr id="15" name="TextBox 1"/>
        <cdr:cNvSpPr txBox="1"/>
      </cdr:nvSpPr>
      <cdr:spPr>
        <a:xfrm xmlns:a="http://schemas.openxmlformats.org/drawingml/2006/main" rot="20035858">
          <a:off x="7563823" y="1973333"/>
          <a:ext cx="717321" cy="2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122,0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0.22772</cdr:x>
      <cdr:y>0.42804</cdr:y>
    </cdr:from>
    <cdr:to>
      <cdr:x>0.30532</cdr:x>
      <cdr:y>0.51489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752578" y="2209777"/>
          <a:ext cx="597217" cy="44836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0.36634</cdr:x>
      <cdr:y>0.38376</cdr:y>
    </cdr:from>
    <cdr:to>
      <cdr:x>0.44554</cdr:x>
      <cdr:y>0.47232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2819400" y="1981200"/>
          <a:ext cx="609600" cy="457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0.49505</cdr:x>
      <cdr:y>0.35424</cdr:y>
    </cdr:from>
    <cdr:to>
      <cdr:x>0.57426</cdr:x>
      <cdr:y>0.47232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3810000" y="1828800"/>
          <a:ext cx="609600" cy="6096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0.62876</cdr:x>
      <cdr:y>0.35252</cdr:y>
    </cdr:from>
    <cdr:to>
      <cdr:x>0.71126</cdr:x>
      <cdr:y>0.69201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4839061" y="1819926"/>
          <a:ext cx="634934" cy="175261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0.77562</cdr:x>
      <cdr:y>0.47061</cdr:y>
    </cdr:from>
    <cdr:to>
      <cdr:x>0.84987</cdr:x>
      <cdr:y>0.63297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5969291" y="2429541"/>
          <a:ext cx="571504" cy="838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0.23231</cdr:x>
      <cdr:y>0.38682</cdr:y>
    </cdr:from>
    <cdr:to>
      <cdr:x>0.32962</cdr:x>
      <cdr:y>0.43859</cdr:y>
    </cdr:to>
    <cdr:sp macro="" textlink="">
      <cdr:nvSpPr>
        <cdr:cNvPr id="7" name="TextBox 1"/>
        <cdr:cNvSpPr txBox="1"/>
      </cdr:nvSpPr>
      <cdr:spPr>
        <a:xfrm xmlns:a="http://schemas.openxmlformats.org/drawingml/2006/main" rot="2189150">
          <a:off x="1787904" y="1996978"/>
          <a:ext cx="748917" cy="267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96,1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0.36679</cdr:x>
      <cdr:y>0.44442</cdr:y>
    </cdr:from>
    <cdr:to>
      <cdr:x>0.45508</cdr:x>
      <cdr:y>0.49623</cdr:y>
    </cdr:to>
    <cdr:sp macro="" textlink="">
      <cdr:nvSpPr>
        <cdr:cNvPr id="9" name="TextBox 1"/>
        <cdr:cNvSpPr txBox="1"/>
      </cdr:nvSpPr>
      <cdr:spPr>
        <a:xfrm xmlns:a="http://schemas.openxmlformats.org/drawingml/2006/main" rot="2395613">
          <a:off x="2822874" y="2294357"/>
          <a:ext cx="679520" cy="267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80,6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0.52818</cdr:x>
      <cdr:y>0.36798</cdr:y>
    </cdr:from>
    <cdr:to>
      <cdr:x>0.56293</cdr:x>
      <cdr:y>0.49961</cdr:y>
    </cdr:to>
    <cdr:sp macro="" textlink="">
      <cdr:nvSpPr>
        <cdr:cNvPr id="11" name="TextBox 1"/>
        <cdr:cNvSpPr txBox="1"/>
      </cdr:nvSpPr>
      <cdr:spPr>
        <a:xfrm xmlns:a="http://schemas.openxmlformats.org/drawingml/2006/main" rot="18655418">
          <a:off x="3858927" y="2105782"/>
          <a:ext cx="679520" cy="267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121,6%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0.65476</cdr:x>
      <cdr:y>0.32561</cdr:y>
    </cdr:from>
    <cdr:to>
      <cdr:x>0.6895</cdr:x>
      <cdr:y>0.45723</cdr:y>
    </cdr:to>
    <cdr:sp macro="" textlink="">
      <cdr:nvSpPr>
        <cdr:cNvPr id="12" name="TextBox 1"/>
        <cdr:cNvSpPr txBox="1"/>
      </cdr:nvSpPr>
      <cdr:spPr>
        <a:xfrm xmlns:a="http://schemas.openxmlformats.org/drawingml/2006/main" rot="3229603">
          <a:off x="4833091" y="1887018"/>
          <a:ext cx="679495" cy="267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68,4%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0.76922</cdr:x>
      <cdr:y>0.44223</cdr:y>
    </cdr:from>
    <cdr:to>
      <cdr:x>0.87112</cdr:x>
      <cdr:y>0.49403</cdr:y>
    </cdr:to>
    <cdr:sp macro="" textlink="">
      <cdr:nvSpPr>
        <cdr:cNvPr id="13" name="TextBox 1"/>
        <cdr:cNvSpPr txBox="1"/>
      </cdr:nvSpPr>
      <cdr:spPr>
        <a:xfrm xmlns:a="http://schemas.openxmlformats.org/drawingml/2006/main" rot="18966673">
          <a:off x="5920073" y="2283035"/>
          <a:ext cx="784243" cy="267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153,7%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</cdr:x>
      <cdr:y>0.73354</cdr:y>
    </cdr:from>
    <cdr:to>
      <cdr:x>0.25</cdr:x>
      <cdr:y>0.85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1219200" y="3353760"/>
          <a:ext cx="685800" cy="53244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0.19556</cdr:x>
      <cdr:y>0.64958</cdr:y>
    </cdr:from>
    <cdr:to>
      <cdr:x>0.23064</cdr:x>
      <cdr:y>0.79479</cdr:y>
    </cdr:to>
    <cdr:sp macro="" textlink="">
      <cdr:nvSpPr>
        <cdr:cNvPr id="6" name="TextBox 5"/>
        <cdr:cNvSpPr txBox="1"/>
      </cdr:nvSpPr>
      <cdr:spPr>
        <a:xfrm xmlns:a="http://schemas.openxmlformats.org/drawingml/2006/main" rot="2719686">
          <a:off x="1291858" y="3168190"/>
          <a:ext cx="663931" cy="267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59,6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0.32882</cdr:x>
      <cdr:y>0.74288</cdr:y>
    </cdr:from>
    <cdr:to>
      <cdr:x>0.40068</cdr:x>
      <cdr:y>0.79925</cdr:y>
    </cdr:to>
    <cdr:sp macro="" textlink="">
      <cdr:nvSpPr>
        <cdr:cNvPr id="7" name="TextBox 6"/>
        <cdr:cNvSpPr txBox="1"/>
      </cdr:nvSpPr>
      <cdr:spPr>
        <a:xfrm xmlns:a="http://schemas.openxmlformats.org/drawingml/2006/main" rot="867271">
          <a:off x="2505578" y="3396456"/>
          <a:ext cx="547573" cy="257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89,1%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0.47868</cdr:x>
      <cdr:y>0.75</cdr:y>
    </cdr:from>
    <cdr:to>
      <cdr:x>0.55054</cdr:x>
      <cdr:y>0.80637</cdr:y>
    </cdr:to>
    <cdr:sp macro="" textlink="">
      <cdr:nvSpPr>
        <cdr:cNvPr id="8" name="TextBox 7"/>
        <cdr:cNvSpPr txBox="1"/>
      </cdr:nvSpPr>
      <cdr:spPr>
        <a:xfrm xmlns:a="http://schemas.openxmlformats.org/drawingml/2006/main" rot="20183521">
          <a:off x="3647559" y="3429000"/>
          <a:ext cx="547573" cy="257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142,5%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0.31459</cdr:x>
      <cdr:y>0.80003</cdr:y>
    </cdr:from>
    <cdr:to>
      <cdr:x>0.39856</cdr:x>
      <cdr:y>0.85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2397170" y="3657752"/>
          <a:ext cx="639851" cy="22844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0.46961</cdr:x>
      <cdr:y>0.81667</cdr:y>
    </cdr:from>
    <cdr:to>
      <cdr:x>0.56</cdr:x>
      <cdr:y>0.88333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V="1">
          <a:off x="3578446" y="3733800"/>
          <a:ext cx="688754" cy="3048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0.61057</cdr:x>
      <cdr:y>0.8</cdr:y>
    </cdr:from>
    <cdr:to>
      <cdr:x>0.70057</cdr:x>
      <cdr:y>0.84987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>
          <a:off x="4652575" y="3657600"/>
          <a:ext cx="685800" cy="22800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0.79</cdr:x>
      <cdr:y>0.75</cdr:y>
    </cdr:from>
    <cdr:to>
      <cdr:x>0.87</cdr:x>
      <cdr:y>0.85014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6019800" y="3429000"/>
          <a:ext cx="609600" cy="45784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0.64265</cdr:x>
      <cdr:y>0.73005</cdr:y>
    </cdr:from>
    <cdr:to>
      <cdr:x>0.6963</cdr:x>
      <cdr:y>0.78785</cdr:y>
    </cdr:to>
    <cdr:sp macro="" textlink="">
      <cdr:nvSpPr>
        <cdr:cNvPr id="14" name="TextBox 1"/>
        <cdr:cNvSpPr txBox="1"/>
      </cdr:nvSpPr>
      <cdr:spPr>
        <a:xfrm xmlns:a="http://schemas.openxmlformats.org/drawingml/2006/main" rot="1182904">
          <a:off x="4896971" y="3337809"/>
          <a:ext cx="408813" cy="264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68,1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0.77587</cdr:x>
      <cdr:y>0.71353</cdr:y>
    </cdr:from>
    <cdr:to>
      <cdr:x>0.84773</cdr:x>
      <cdr:y>0.7699</cdr:y>
    </cdr:to>
    <cdr:sp macro="" textlink="">
      <cdr:nvSpPr>
        <cdr:cNvPr id="15" name="TextBox 1"/>
        <cdr:cNvSpPr txBox="1"/>
      </cdr:nvSpPr>
      <cdr:spPr>
        <a:xfrm xmlns:a="http://schemas.openxmlformats.org/drawingml/2006/main" rot="19398137">
          <a:off x="5912096" y="3262273"/>
          <a:ext cx="547573" cy="257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294,9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4670" y="4076636"/>
            <a:ext cx="9713172" cy="1259417"/>
          </a:xfrm>
        </p:spPr>
        <p:txBody>
          <a:bodyPr>
            <a:noAutofit/>
          </a:bodyPr>
          <a:lstStyle>
            <a:lvl1pPr marL="0" indent="0" algn="ctr">
              <a:buNone/>
              <a:defRPr sz="2500" spc="114" baseline="0">
                <a:solidFill>
                  <a:schemeClr val="tx2"/>
                </a:solidFill>
              </a:defRPr>
            </a:lvl1pPr>
            <a:lvl2pPr marL="521391" indent="0" algn="ctr">
              <a:buNone/>
            </a:lvl2pPr>
            <a:lvl3pPr marL="1042782" indent="0" algn="ctr">
              <a:buNone/>
            </a:lvl3pPr>
            <a:lvl4pPr marL="1564173" indent="0" algn="ctr">
              <a:buNone/>
            </a:lvl4pPr>
            <a:lvl5pPr marL="2085564" indent="0" algn="ctr">
              <a:buNone/>
            </a:lvl5pPr>
            <a:lvl6pPr marL="2606954" indent="0" algn="ctr">
              <a:buNone/>
            </a:lvl6pPr>
            <a:lvl7pPr marL="3128345" indent="0" algn="ctr">
              <a:buNone/>
            </a:lvl7pPr>
            <a:lvl8pPr marL="3649736" indent="0" algn="ctr">
              <a:buNone/>
            </a:lvl8pPr>
            <a:lvl9pPr marL="417112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534670" y="1579760"/>
            <a:ext cx="9713172" cy="2182989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5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11629" y="3911713"/>
            <a:ext cx="3475355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06416" y="3911713"/>
            <a:ext cx="3475355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309685" y="3885462"/>
            <a:ext cx="53467" cy="5037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611"/>
            <a:ext cx="2406015" cy="644751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644751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4670" y="1679222"/>
            <a:ext cx="9624060" cy="503766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3862211"/>
            <a:ext cx="9267613" cy="15113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5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005" y="5463934"/>
            <a:ext cx="9267613" cy="1085033"/>
          </a:xfrm>
        </p:spPr>
        <p:txBody>
          <a:bodyPr anchor="t"/>
          <a:lstStyle>
            <a:lvl1pPr marL="0" indent="0">
              <a:buNone/>
              <a:defRPr sz="2300" spc="114" baseline="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02005" y="5417797"/>
            <a:ext cx="9267613" cy="4739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534670" y="1679222"/>
            <a:ext cx="4747870" cy="503766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435811" y="1679222"/>
            <a:ext cx="4747870" cy="503766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542144"/>
            <a:ext cx="4724775" cy="839611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278" tIns="52139" rIns="104278" bIns="52139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534670" y="2426163"/>
            <a:ext cx="4722918" cy="431224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5437669" y="2426163"/>
            <a:ext cx="4722918" cy="431224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71280"/>
            <a:ext cx="9624060" cy="1259417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5435812" y="1542144"/>
            <a:ext cx="4724775" cy="839611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278" tIns="52139" rIns="104278" bIns="52139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 baseline="0">
                <a:solidFill>
                  <a:schemeClr val="tx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58333" y="2402278"/>
            <a:ext cx="4384294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60568" y="2402278"/>
            <a:ext cx="4384294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534670" y="503767"/>
            <a:ext cx="7307157" cy="62970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930938" y="1763184"/>
            <a:ext cx="2320468" cy="4114094"/>
          </a:xfrm>
        </p:spPr>
        <p:txBody>
          <a:bodyPr tIns="52139" bIns="52139" anchor="t" anchorCtr="0"/>
          <a:lstStyle>
            <a:lvl1pPr marL="0" indent="0">
              <a:lnSpc>
                <a:spcPct val="125000"/>
              </a:lnSpc>
              <a:spcAft>
                <a:spcPts val="114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7930939" y="503766"/>
            <a:ext cx="2316903" cy="1175456"/>
          </a:xfrm>
        </p:spPr>
        <p:txBody>
          <a:bodyPr lIns="104278" tIns="104278" anchor="b" anchorCtr="0"/>
          <a:lstStyle>
            <a:lvl1pPr algn="l">
              <a:buNone/>
              <a:defRPr sz="2100" b="1" spc="-57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715" y="503766"/>
            <a:ext cx="2406015" cy="1175456"/>
          </a:xfrm>
        </p:spPr>
        <p:txBody>
          <a:bodyPr lIns="104278" tIns="104278" anchor="b" anchorCtr="0"/>
          <a:lstStyle>
            <a:lvl1pPr algn="l">
              <a:buNone/>
              <a:defRPr sz="2100" b="1" spc="-57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4670" y="503767"/>
            <a:ext cx="7039822" cy="6129161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52715" y="1763184"/>
            <a:ext cx="2406015" cy="4869744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140"/>
              </a:spcAft>
              <a:buFontTx/>
              <a:buNone/>
              <a:defRPr sz="1800" b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34670" y="1595262"/>
            <a:ext cx="9624060" cy="5154863"/>
          </a:xfrm>
          <a:prstGeom prst="rect">
            <a:avLst/>
          </a:prstGeom>
        </p:spPr>
        <p:txBody>
          <a:bodyPr vert="horz" lIns="104278" tIns="52139" rIns="104278" bIns="5213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6772487" y="6835522"/>
            <a:ext cx="3029797" cy="423164"/>
          </a:xfrm>
          <a:prstGeom prst="rect">
            <a:avLst/>
          </a:prstGeom>
        </p:spPr>
        <p:txBody>
          <a:bodyPr vert="horz" lIns="104278" tIns="52139" rIns="104278" bIns="52139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495127" y="6835522"/>
            <a:ext cx="4188248" cy="423164"/>
          </a:xfrm>
          <a:prstGeom prst="rect">
            <a:avLst/>
          </a:prstGeom>
        </p:spPr>
        <p:txBody>
          <a:bodyPr vert="horz" lIns="104278" tIns="52139" rIns="104278" bIns="52139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835700" y="6811131"/>
            <a:ext cx="712893" cy="503767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8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4670" y="167922"/>
            <a:ext cx="9624060" cy="1343378"/>
          </a:xfrm>
          <a:prstGeom prst="rect">
            <a:avLst/>
          </a:prstGeom>
          <a:ln w="6350" cap="rnd">
            <a:noFill/>
          </a:ln>
        </p:spPr>
        <p:txBody>
          <a:bodyPr vert="horz" lIns="104278" tIns="52139" rIns="104278" bIns="52139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800" b="0" kern="1200" spc="-114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12835" indent="-312835" algn="l" rtl="0" eaLnBrk="1" latinLnBrk="0" hangingPunct="1">
        <a:spcBef>
          <a:spcPts val="684"/>
        </a:spcBef>
        <a:buClr>
          <a:schemeClr val="accent2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9947" indent="-312835" algn="l" rtl="0" eaLnBrk="1" latinLnBrk="0" hangingPunct="1">
        <a:spcBef>
          <a:spcPts val="342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1147060" indent="-260695" algn="l" rtl="0" eaLnBrk="1" latinLnBrk="0" hangingPunct="1">
        <a:spcBef>
          <a:spcPts val="342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59894" indent="-260695" algn="l" rtl="0" eaLnBrk="1" latinLnBrk="0" hangingPunct="1">
        <a:spcBef>
          <a:spcPts val="34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729" indent="-260695" algn="l" rtl="0" eaLnBrk="1" latinLnBrk="0" hangingPunct="1">
        <a:spcBef>
          <a:spcPts val="38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85564" indent="-260695" algn="l" rtl="0" eaLnBrk="1" latinLnBrk="0" hangingPunct="1">
        <a:spcBef>
          <a:spcPts val="38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94120" indent="-208556" algn="l" rtl="0" eaLnBrk="1" latinLnBrk="0" hangingPunct="1">
        <a:spcBef>
          <a:spcPts val="38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954" indent="-208556" algn="l" rtl="0" eaLnBrk="1" latinLnBrk="0" hangingPunct="1">
        <a:spcBef>
          <a:spcPts val="38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919789" indent="-208556" algn="l" rtl="0" eaLnBrk="1" latinLnBrk="0" hangingPunct="1">
        <a:spcBef>
          <a:spcPts val="388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chart" Target="../charts/chart1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554251" y="1525434"/>
            <a:ext cx="257619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25" dirty="0">
                <a:solidFill>
                  <a:srgbClr val="070705"/>
                </a:solidFill>
                <a:latin typeface="Times New Roman"/>
                <a:cs typeface="Times New Roman"/>
              </a:rPr>
              <a:t>Бюджет </a:t>
            </a:r>
            <a:r>
              <a:rPr sz="2000" i="1" spc="90" dirty="0">
                <a:solidFill>
                  <a:srgbClr val="070705"/>
                </a:solidFill>
                <a:latin typeface="Times New Roman"/>
                <a:cs typeface="Times New Roman"/>
              </a:rPr>
              <a:t>для</a:t>
            </a:r>
            <a:r>
              <a:rPr sz="2000" i="1" spc="-114" dirty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2000" i="1" spc="50" dirty="0">
                <a:solidFill>
                  <a:srgbClr val="1F1F1F"/>
                </a:solidFill>
                <a:latin typeface="Times New Roman"/>
                <a:cs typeface="Times New Roman"/>
              </a:rPr>
              <a:t>г</a:t>
            </a:r>
            <a:r>
              <a:rPr sz="2000" i="1" spc="50" dirty="0">
                <a:solidFill>
                  <a:srgbClr val="070705"/>
                </a:solidFill>
                <a:latin typeface="Times New Roman"/>
                <a:cs typeface="Times New Roman"/>
              </a:rPr>
              <a:t>раждан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300" y="2635250"/>
            <a:ext cx="4524375" cy="346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ts val="4130"/>
              </a:lnSpc>
            </a:pPr>
            <a:r>
              <a:rPr sz="3450" spc="50" dirty="0">
                <a:solidFill>
                  <a:srgbClr val="070705"/>
                </a:solidFill>
                <a:latin typeface="Times New Roman"/>
                <a:cs typeface="Times New Roman"/>
              </a:rPr>
              <a:t>Исполнение бюджета  </a:t>
            </a:r>
            <a:r>
              <a:rPr lang="ru-RU" sz="3450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3450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Миллеровского</a:t>
            </a:r>
            <a:r>
              <a:rPr sz="3450" spc="290" dirty="0" smtClean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3450" spc="45" dirty="0">
                <a:solidFill>
                  <a:srgbClr val="070705"/>
                </a:solidFill>
                <a:latin typeface="Times New Roman"/>
                <a:cs typeface="Times New Roman"/>
              </a:rPr>
              <a:t>района</a:t>
            </a:r>
            <a:endParaRPr sz="3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00" dirty="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</a:pPr>
            <a:r>
              <a:rPr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за201</a:t>
            </a:r>
            <a:r>
              <a:rPr lang="ru-RU"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8</a:t>
            </a:r>
            <a:r>
              <a:rPr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год</a:t>
            </a:r>
            <a:endParaRPr sz="46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750033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580895" y="249703"/>
              <a:ext cx="4576312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    </a:t>
              </a: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b="1" spc="25" dirty="0" smtClean="0">
                  <a:solidFill>
                    <a:srgbClr val="131313"/>
                  </a:solidFill>
                  <a:latin typeface="Arial"/>
                  <a:cs typeface="Arial"/>
                </a:rPr>
                <a:t>1</a:t>
              </a:r>
              <a:endParaRPr sz="1300" dirty="0">
                <a:latin typeface="Arial"/>
                <a:cs typeface="Arial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958850"/>
            <a:ext cx="5109712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28979" y="865494"/>
            <a:ext cx="7625080" cy="72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50" b="1" spc="-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Государстве</a:t>
            </a:r>
            <a:r>
              <a:rPr lang="ru-RU" sz="2350" b="1" spc="-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нная</a:t>
            </a:r>
            <a:r>
              <a:rPr sz="2350" b="1" spc="-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85" dirty="0">
                <a:solidFill>
                  <a:srgbClr val="D3792D"/>
                </a:solidFill>
                <a:latin typeface="Times New Roman"/>
                <a:cs typeface="Times New Roman"/>
              </a:rPr>
              <a:t>пошлина </a:t>
            </a:r>
            <a:r>
              <a:rPr sz="2350" b="1" spc="-11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50" b="1" spc="-11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Туриловского сельского поселения</a:t>
            </a:r>
            <a:r>
              <a:rPr sz="2350" b="1" spc="-11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95" dirty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375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>
                <a:solidFill>
                  <a:srgbClr val="D3792D"/>
                </a:solidFill>
                <a:latin typeface="Times New Roman"/>
                <a:cs typeface="Times New Roman"/>
              </a:rPr>
              <a:t>района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8386" y="1620172"/>
            <a:ext cx="96456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25" dirty="0">
                <a:solidFill>
                  <a:srgbClr val="0C0E0C"/>
                </a:solidFill>
                <a:latin typeface="Times New Roman"/>
                <a:cs typeface="Times New Roman"/>
              </a:rPr>
              <a:t>тыс.</a:t>
            </a:r>
            <a:r>
              <a:rPr sz="1350" b="1" spc="-70" dirty="0">
                <a:solidFill>
                  <a:srgbClr val="0C0E0C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0C0E0C"/>
                </a:solidFill>
                <a:latin typeface="Times New Roman"/>
                <a:cs typeface="Times New Roman"/>
              </a:rPr>
              <a:t>рублей</a:t>
            </a:r>
            <a:endParaRPr sz="1350" dirty="0">
              <a:latin typeface="Times New Roman"/>
              <a:cs typeface="Times New Roman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065440252"/>
              </p:ext>
            </p:extLst>
          </p:nvPr>
        </p:nvGraphicFramePr>
        <p:xfrm>
          <a:off x="546100" y="1401939"/>
          <a:ext cx="9905999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7" name="object 2"/>
            <p:cNvSpPr/>
            <p:nvPr/>
          </p:nvSpPr>
          <p:spPr>
            <a:xfrm>
              <a:off x="0" y="0"/>
              <a:ext cx="5706898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8"/>
            <p:cNvSpPr txBox="1"/>
            <p:nvPr/>
          </p:nvSpPr>
          <p:spPr>
            <a:xfrm>
              <a:off x="5706898" y="316065"/>
              <a:ext cx="44503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2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10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079500" y="882650"/>
            <a:ext cx="8436610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350" spc="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Показатели</a:t>
            </a:r>
            <a:r>
              <a:rPr sz="2350" spc="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поступления</a:t>
            </a:r>
            <a:r>
              <a:rPr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50" spc="-60" dirty="0">
                <a:solidFill>
                  <a:srgbClr val="D4792B"/>
                </a:solidFill>
                <a:latin typeface="Times New Roman"/>
                <a:cs typeface="Times New Roman"/>
              </a:rPr>
              <a:t>доходов </a:t>
            </a:r>
            <a:r>
              <a:rPr sz="2350" spc="55" dirty="0">
                <a:solidFill>
                  <a:srgbClr val="D4792B"/>
                </a:solidFill>
                <a:latin typeface="Times New Roman"/>
                <a:cs typeface="Times New Roman"/>
              </a:rPr>
              <a:t>от </a:t>
            </a:r>
            <a:r>
              <a:rPr sz="2350" spc="10" dirty="0">
                <a:solidFill>
                  <a:srgbClr val="D4792B"/>
                </a:solidFill>
                <a:latin typeface="Times New Roman"/>
                <a:cs typeface="Times New Roman"/>
              </a:rPr>
              <a:t>использования </a:t>
            </a:r>
            <a:r>
              <a:rPr sz="2350" spc="-15" dirty="0">
                <a:solidFill>
                  <a:srgbClr val="D4792B"/>
                </a:solidFill>
                <a:latin typeface="Times New Roman"/>
                <a:cs typeface="Times New Roman"/>
              </a:rPr>
              <a:t>имущества,  </a:t>
            </a: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находящегося</a:t>
            </a:r>
            <a:r>
              <a:rPr sz="2250" spc="4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250" spc="40" dirty="0">
                <a:solidFill>
                  <a:srgbClr val="D4792B"/>
                </a:solidFill>
                <a:latin typeface="Times New Roman"/>
                <a:cs typeface="Times New Roman"/>
              </a:rPr>
              <a:t>в государственной </a:t>
            </a:r>
            <a:r>
              <a:rPr sz="2250" spc="45" dirty="0">
                <a:solidFill>
                  <a:srgbClr val="D4792B"/>
                </a:solidFill>
                <a:latin typeface="Times New Roman"/>
                <a:cs typeface="Times New Roman"/>
              </a:rPr>
              <a:t>и муниципальной </a:t>
            </a:r>
            <a:r>
              <a:rPr sz="2350" spc="-35" dirty="0">
                <a:solidFill>
                  <a:srgbClr val="D4792B"/>
                </a:solidFill>
                <a:latin typeface="Times New Roman"/>
                <a:cs typeface="Times New Roman"/>
              </a:rPr>
              <a:t>собственности  в </a:t>
            </a:r>
            <a:r>
              <a:rPr lang="ru-RU" sz="2350" spc="-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бюджете</a:t>
            </a:r>
            <a:r>
              <a:rPr sz="2350" spc="-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spc="-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</a:p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Миллеровского </a:t>
            </a: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района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7100" y="1797050"/>
            <a:ext cx="12922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600" b="1" spc="65" dirty="0">
                <a:solidFill>
                  <a:srgbClr val="0F0F0F"/>
                </a:solidFill>
                <a:latin typeface="Times New Roman"/>
                <a:cs typeface="Times New Roman"/>
              </a:rPr>
              <a:t>тыс.</a:t>
            </a:r>
            <a:r>
              <a:rPr sz="1600" b="1" spc="-150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20" dirty="0" smtClean="0">
                <a:solidFill>
                  <a:srgbClr val="0F0F0F"/>
                </a:solidFill>
                <a:latin typeface="Times New Roman"/>
                <a:cs typeface="Times New Roman"/>
              </a:rPr>
              <a:t>р</a:t>
            </a:r>
            <a:r>
              <a:rPr sz="1600" b="1" spc="20" dirty="0" smtClean="0">
                <a:solidFill>
                  <a:srgbClr val="0F0F0F"/>
                </a:solidFill>
                <a:latin typeface="Times New Roman"/>
                <a:cs typeface="Times New Roman"/>
              </a:rPr>
              <a:t>ублей</a:t>
            </a:r>
            <a:r>
              <a:rPr sz="1600" b="1" spc="60" dirty="0" smtClean="0">
                <a:solidFill>
                  <a:srgbClr val="ACACAC"/>
                </a:solidFill>
                <a:latin typeface="Times New Roman"/>
                <a:cs typeface="Times New Roman"/>
              </a:rPr>
              <a:t>-</a:t>
            </a:r>
            <a:endParaRPr sz="1600" b="1" dirty="0">
              <a:latin typeface="Times New Roman"/>
              <a:cs typeface="Times New Roman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586575041"/>
              </p:ext>
            </p:extLst>
          </p:nvPr>
        </p:nvGraphicFramePr>
        <p:xfrm>
          <a:off x="469900" y="2254250"/>
          <a:ext cx="9982200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8" name="object 2"/>
            <p:cNvSpPr/>
            <p:nvPr/>
          </p:nvSpPr>
          <p:spPr>
            <a:xfrm>
              <a:off x="0" y="0"/>
              <a:ext cx="5777065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8"/>
            <p:cNvSpPr txBox="1"/>
            <p:nvPr/>
          </p:nvSpPr>
          <p:spPr>
            <a:xfrm>
              <a:off x="5777065" y="316065"/>
              <a:ext cx="43741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2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11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8928" y="1584960"/>
            <a:ext cx="1328927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973652" y="909944"/>
            <a:ext cx="674179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0" marR="5080" indent="-2445385" algn="ctr">
              <a:lnSpc>
                <a:spcPts val="2500"/>
              </a:lnSpc>
            </a:pPr>
            <a:r>
              <a:rPr lang="ru-RU" sz="2300" b="1" spc="-9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Динамика расходов </a:t>
            </a: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endParaRPr lang="ru-RU" sz="2300" b="1" spc="-80" dirty="0" smtClean="0">
              <a:solidFill>
                <a:srgbClr val="D3792D"/>
              </a:solidFill>
              <a:latin typeface="Times New Roman"/>
              <a:cs typeface="Times New Roman"/>
            </a:endParaRPr>
          </a:p>
          <a:p>
            <a:pPr marL="2457450" marR="5080" indent="-2445385" algn="ctr">
              <a:lnSpc>
                <a:spcPts val="2500"/>
              </a:lnSpc>
            </a:pPr>
            <a:r>
              <a:rPr lang="ru-RU"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Туриловского сельского поселения</a:t>
            </a:r>
          </a:p>
          <a:p>
            <a:pPr marL="2457450" marR="5080" indent="-2445385" algn="ctr">
              <a:lnSpc>
                <a:spcPts val="2500"/>
              </a:lnSpc>
            </a:pP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 района  </a:t>
            </a:r>
            <a:r>
              <a:rPr sz="2300" b="1" spc="110" dirty="0">
                <a:solidFill>
                  <a:srgbClr val="D3792D"/>
                </a:solidFill>
                <a:latin typeface="Times New Roman"/>
                <a:cs typeface="Times New Roman"/>
              </a:rPr>
              <a:t>в </a:t>
            </a:r>
            <a:r>
              <a:rPr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2013-201</a:t>
            </a:r>
            <a:r>
              <a:rPr lang="ru-RU"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8</a:t>
            </a:r>
            <a:r>
              <a:rPr sz="2300" b="1" spc="-2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D3792D"/>
                </a:solidFill>
                <a:latin typeface="Times New Roman"/>
                <a:cs typeface="Times New Roman"/>
              </a:rPr>
              <a:t>гг.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870652767"/>
              </p:ext>
            </p:extLst>
          </p:nvPr>
        </p:nvGraphicFramePr>
        <p:xfrm>
          <a:off x="317500" y="2025650"/>
          <a:ext cx="998220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7" name="object 2"/>
            <p:cNvSpPr/>
            <p:nvPr/>
          </p:nvSpPr>
          <p:spPr>
            <a:xfrm>
              <a:off x="0" y="0"/>
              <a:ext cx="572770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/>
            <p:cNvSpPr txBox="1"/>
            <p:nvPr/>
          </p:nvSpPr>
          <p:spPr>
            <a:xfrm>
              <a:off x="5898075" y="293762"/>
              <a:ext cx="42979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4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12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9864" y="896220"/>
            <a:ext cx="836168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00" b="1" spc="-65" dirty="0">
                <a:solidFill>
                  <a:srgbClr val="D3772A"/>
                </a:solidFill>
                <a:latin typeface="Times New Roman"/>
                <a:cs typeface="Times New Roman"/>
              </a:rPr>
              <a:t>Структура </a:t>
            </a:r>
            <a:r>
              <a:rPr sz="2300" b="1" spc="-60" dirty="0">
                <a:solidFill>
                  <a:srgbClr val="D3772A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80" dirty="0">
                <a:solidFill>
                  <a:srgbClr val="D3772A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300" b="1" spc="-80" dirty="0" smtClean="0">
                <a:solidFill>
                  <a:srgbClr val="D3772A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300" b="1" spc="-65" dirty="0" smtClean="0">
                <a:solidFill>
                  <a:srgbClr val="D3772A"/>
                </a:solidFill>
                <a:latin typeface="Times New Roman"/>
                <a:cs typeface="Times New Roman"/>
              </a:rPr>
              <a:t>Миллеровского  </a:t>
            </a:r>
            <a:r>
              <a:rPr sz="2300" b="1" spc="-65" dirty="0">
                <a:solidFill>
                  <a:srgbClr val="D3772A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110" dirty="0">
                <a:solidFill>
                  <a:srgbClr val="D3772A"/>
                </a:solidFill>
                <a:latin typeface="Times New Roman"/>
                <a:cs typeface="Times New Roman"/>
              </a:rPr>
              <a:t>в </a:t>
            </a:r>
            <a:r>
              <a:rPr sz="2300" b="1" spc="-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8</a:t>
            </a:r>
            <a:r>
              <a:rPr sz="2300" b="1" spc="-225" dirty="0" smtClean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D3772A"/>
                </a:solidFill>
                <a:latin typeface="Times New Roman"/>
                <a:cs typeface="Times New Roman"/>
              </a:rPr>
              <a:t>году.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978641205"/>
              </p:ext>
            </p:extLst>
          </p:nvPr>
        </p:nvGraphicFramePr>
        <p:xfrm>
          <a:off x="393700" y="1644650"/>
          <a:ext cx="96012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72770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848350" y="316065"/>
              <a:ext cx="42979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</a:t>
              </a:r>
              <a:r>
                <a:rPr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3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simg.sput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1" y="577850"/>
            <a:ext cx="3907692" cy="2743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99500" y="1644650"/>
            <a:ext cx="1316735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9256" y="316065"/>
            <a:ext cx="4699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75" dirty="0">
                <a:solidFill>
                  <a:srgbClr val="0A0A0A"/>
                </a:solidFill>
                <a:latin typeface="Times New Roman"/>
                <a:cs typeface="Times New Roman"/>
              </a:rPr>
              <a:t>,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9900" y="652071"/>
            <a:ext cx="5825490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150" b="1" spc="12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Динамика расходов бюджета Туриловского сельского поселения Миллеровского </a:t>
            </a:r>
            <a:r>
              <a:rPr lang="ru-RU" sz="2150" b="1" spc="20" dirty="0" smtClean="0">
                <a:solidFill>
                  <a:srgbClr val="D4772A"/>
                </a:solidFill>
                <a:latin typeface="Times New Roman"/>
                <a:cs typeface="Times New Roman"/>
              </a:rPr>
              <a:t>района </a:t>
            </a:r>
            <a:r>
              <a:rPr lang="ru-RU" sz="2150" b="1" spc="20" dirty="0" smtClean="0">
                <a:solidFill>
                  <a:srgbClr val="D4772A"/>
                </a:solidFill>
                <a:latin typeface="Times New Roman"/>
                <a:cs typeface="Times New Roman"/>
              </a:rPr>
              <a:t>на культуру</a:t>
            </a:r>
            <a:endParaRPr sz="2150" dirty="0">
              <a:latin typeface="Times New Roman"/>
              <a:cs typeface="Times New Roman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049822099"/>
              </p:ext>
            </p:extLst>
          </p:nvPr>
        </p:nvGraphicFramePr>
        <p:xfrm>
          <a:off x="2387305" y="2034510"/>
          <a:ext cx="7696199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1" name="object 2"/>
            <p:cNvSpPr/>
            <p:nvPr/>
          </p:nvSpPr>
          <p:spPr>
            <a:xfrm>
              <a:off x="0" y="0"/>
              <a:ext cx="5422900" cy="4389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8"/>
            <p:cNvSpPr txBox="1"/>
            <p:nvPr/>
          </p:nvSpPr>
          <p:spPr>
            <a:xfrm>
              <a:off x="5873201" y="316065"/>
              <a:ext cx="42979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5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14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263650"/>
            <a:ext cx="4266667" cy="3200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6003" y="865494"/>
            <a:ext cx="9857105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r>
              <a:rPr lang="ru-RU" sz="2350" b="1" spc="-100" dirty="0" smtClean="0">
                <a:solidFill>
                  <a:srgbClr val="D4772A"/>
                </a:solidFill>
                <a:latin typeface="Times New Roman"/>
                <a:cs typeface="Times New Roman"/>
              </a:rPr>
              <a:t>Динамика</a:t>
            </a:r>
            <a:r>
              <a:rPr sz="2350" b="1" spc="-100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72A"/>
                </a:solidFill>
                <a:latin typeface="Times New Roman"/>
                <a:cs typeface="Times New Roman"/>
              </a:rPr>
              <a:t>расходов </a:t>
            </a:r>
            <a:r>
              <a:rPr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50" b="1" spc="-90" dirty="0">
                <a:solidFill>
                  <a:srgbClr val="D4772A"/>
                </a:solidFill>
                <a:latin typeface="Times New Roman"/>
                <a:cs typeface="Times New Roman"/>
              </a:rPr>
              <a:t>района </a:t>
            </a:r>
            <a:r>
              <a:rPr sz="2350" b="1" spc="5" dirty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50" b="1" spc="-1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на</a:t>
            </a:r>
            <a:r>
              <a:rPr lang="ru-RU" sz="2350" b="1" spc="-1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00" b="1" spc="50" dirty="0" smtClean="0">
                <a:solidFill>
                  <a:srgbClr val="D4772A"/>
                </a:solidFill>
                <a:latin typeface="Times New Roman"/>
                <a:cs typeface="Times New Roman"/>
              </a:rPr>
              <a:t>Социальную</a:t>
            </a:r>
            <a:r>
              <a:rPr sz="2300" b="1" spc="10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00" b="1" spc="4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политику</a:t>
            </a:r>
            <a:endParaRPr lang="ru-RU" sz="2300" b="1" spc="45" dirty="0" smtClean="0">
              <a:solidFill>
                <a:srgbClr val="D4772A"/>
              </a:solidFill>
              <a:latin typeface="Times New Roman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5802" y="1905102"/>
            <a:ext cx="5524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7E5B3F"/>
                </a:solidFill>
                <a:latin typeface="Times New Roman"/>
                <a:cs typeface="Times New Roman"/>
              </a:rPr>
              <a:t>1</a:t>
            </a:r>
            <a:endParaRPr sz="450" dirty="0">
              <a:latin typeface="Times New Roman"/>
              <a:cs typeface="Times New Roman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27853417"/>
              </p:ext>
            </p:extLst>
          </p:nvPr>
        </p:nvGraphicFramePr>
        <p:xfrm>
          <a:off x="2679700" y="202565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36321" y="78934"/>
            <a:ext cx="10959052" cy="572831"/>
            <a:chOff x="0" y="0"/>
            <a:chExt cx="1095905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68040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5"/>
            <p:cNvSpPr/>
            <p:nvPr/>
          </p:nvSpPr>
          <p:spPr>
            <a:xfrm>
              <a:off x="6699472" y="288609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680400" y="261476"/>
              <a:ext cx="46027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2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15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5-nurture5-819x1024.png"/>
          <p:cNvPicPr/>
          <p:nvPr/>
        </p:nvPicPr>
        <p:blipFill>
          <a:blip r:embed="rId2" cstate="screen">
            <a:lum bright="25000"/>
          </a:blip>
          <a:stretch>
            <a:fillRect/>
          </a:stretch>
        </p:blipFill>
        <p:spPr>
          <a:xfrm>
            <a:off x="622300" y="1873250"/>
            <a:ext cx="3124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05-nurture5-819x1024.png"/>
          <p:cNvPicPr/>
          <p:nvPr/>
        </p:nvPicPr>
        <p:blipFill>
          <a:blip r:embed="rId3" cstate="screen">
            <a:lum bright="25000"/>
          </a:blip>
          <a:stretch>
            <a:fillRect/>
          </a:stretch>
        </p:blipFill>
        <p:spPr>
          <a:xfrm>
            <a:off x="927100" y="4311650"/>
            <a:ext cx="3810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05-nurture5-819x1024.png"/>
          <p:cNvPicPr/>
          <p:nvPr/>
        </p:nvPicPr>
        <p:blipFill>
          <a:blip r:embed="rId4" cstate="screen">
            <a:lum bright="25000"/>
          </a:blip>
          <a:stretch>
            <a:fillRect/>
          </a:stretch>
        </p:blipFill>
        <p:spPr>
          <a:xfrm>
            <a:off x="5575300" y="4159250"/>
            <a:ext cx="4257675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ject 15"/>
          <p:cNvSpPr txBox="1"/>
          <p:nvPr/>
        </p:nvSpPr>
        <p:spPr>
          <a:xfrm>
            <a:off x="1376527" y="890640"/>
            <a:ext cx="810450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3160" marR="184785" indent="-1141095">
              <a:lnSpc>
                <a:spcPts val="2690"/>
              </a:lnSpc>
            </a:pPr>
            <a:r>
              <a:rPr lang="ru-RU"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Доля</a:t>
            </a:r>
            <a:r>
              <a:rPr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расходов на</a:t>
            </a:r>
            <a:r>
              <a:rPr sz="2300" b="1" spc="-2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социальную </a:t>
            </a:r>
            <a:r>
              <a:rPr sz="2300" b="1" spc="-50" dirty="0">
                <a:solidFill>
                  <a:srgbClr val="D4792B"/>
                </a:solidFill>
                <a:latin typeface="Times New Roman"/>
                <a:cs typeface="Times New Roman"/>
              </a:rPr>
              <a:t>сферу </a:t>
            </a:r>
            <a:r>
              <a:rPr sz="2300" b="1" spc="110" dirty="0">
                <a:solidFill>
                  <a:srgbClr val="D4792B"/>
                </a:solidFill>
                <a:latin typeface="Times New Roman"/>
                <a:cs typeface="Times New Roman"/>
              </a:rPr>
              <a:t>в </a:t>
            </a:r>
            <a:r>
              <a:rPr sz="2300" b="1" spc="-45" dirty="0">
                <a:solidFill>
                  <a:srgbClr val="D4792B"/>
                </a:solidFill>
                <a:latin typeface="Times New Roman"/>
                <a:cs typeface="Times New Roman"/>
              </a:rPr>
              <a:t>общем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объеме</a:t>
            </a:r>
            <a:r>
              <a:rPr sz="2300" b="1" spc="-365" dirty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>
                <a:solidFill>
                  <a:srgbClr val="D4792B"/>
                </a:solidFill>
                <a:latin typeface="Times New Roman"/>
                <a:cs typeface="Times New Roman"/>
              </a:rPr>
              <a:t>расходов  </a:t>
            </a:r>
            <a:r>
              <a:rPr sz="2300" b="1" spc="-70" dirty="0">
                <a:solidFill>
                  <a:srgbClr val="D4792B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300" b="1" spc="-7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300" b="1" spc="-6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района в </a:t>
            </a:r>
            <a:r>
              <a:rPr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8</a:t>
            </a:r>
            <a:r>
              <a:rPr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году</a:t>
            </a:r>
            <a:endParaRPr sz="2750" dirty="0"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0283667"/>
              </p:ext>
            </p:extLst>
          </p:nvPr>
        </p:nvGraphicFramePr>
        <p:xfrm>
          <a:off x="3365500" y="2025650"/>
          <a:ext cx="4859867" cy="374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Овальная выноска 20"/>
          <p:cNvSpPr/>
          <p:nvPr/>
        </p:nvSpPr>
        <p:spPr>
          <a:xfrm>
            <a:off x="6452146" y="2025650"/>
            <a:ext cx="3962400" cy="990600"/>
          </a:xfrm>
          <a:prstGeom prst="wedgeEllipseCallout">
            <a:avLst>
              <a:gd name="adj1" fmla="val -46053"/>
              <a:gd name="adj2" fmla="val 125256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Социальная сфера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2" name="object 2"/>
            <p:cNvSpPr/>
            <p:nvPr/>
          </p:nvSpPr>
          <p:spPr>
            <a:xfrm>
              <a:off x="0" y="0"/>
              <a:ext cx="5575300" cy="4389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575300" y="316065"/>
              <a:ext cx="42979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16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f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8621" y="958850"/>
            <a:ext cx="3286403" cy="1905000"/>
          </a:xfrm>
          <a:prstGeom prst="rect">
            <a:avLst/>
          </a:prstGeom>
        </p:spPr>
      </p:pic>
      <p:pic>
        <p:nvPicPr>
          <p:cNvPr id="34" name="Рисунок 33" descr="fi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4483101"/>
            <a:ext cx="3276600" cy="245744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5346700" y="4997450"/>
            <a:ext cx="4800600" cy="2133600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На их реализацию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было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направлено</a:t>
            </a:r>
            <a:r>
              <a:rPr lang="ru-RU" dirty="0" smtClean="0">
                <a:solidFill>
                  <a:schemeClr val="tx1"/>
                </a:solidFill>
              </a:rPr>
              <a:t> в 2018 году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9857,2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993900" y="2559050"/>
            <a:ext cx="7391400" cy="2819400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Формирование и исполнение бюджета на основе муниципальных программ Миллеровского района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100" y="572831"/>
            <a:ext cx="4800600" cy="2367219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solidFill>
                  <a:schemeClr val="tx1"/>
                </a:solidFill>
              </a:rPr>
              <a:t>Бюджет </a:t>
            </a:r>
            <a:r>
              <a:rPr lang="ru-RU" sz="1900" b="1" dirty="0" smtClean="0">
                <a:solidFill>
                  <a:schemeClr val="tx1"/>
                </a:solidFill>
              </a:rPr>
              <a:t>Туриловского сельского поселения Миллеровского </a:t>
            </a:r>
            <a:r>
              <a:rPr lang="ru-RU" sz="1900" b="1" dirty="0" smtClean="0">
                <a:solidFill>
                  <a:schemeClr val="tx1"/>
                </a:solidFill>
              </a:rPr>
              <a:t>района 2018 года </a:t>
            </a:r>
            <a:r>
              <a:rPr lang="ru-RU" dirty="0" smtClean="0">
                <a:solidFill>
                  <a:schemeClr val="tx1"/>
                </a:solidFill>
              </a:rPr>
              <a:t>сформирован и исполнен в </a:t>
            </a:r>
            <a:r>
              <a:rPr lang="ru-RU" b="1" dirty="0" smtClean="0">
                <a:solidFill>
                  <a:schemeClr val="tx1"/>
                </a:solidFill>
              </a:rPr>
              <a:t>программной структуре расходов</a:t>
            </a:r>
            <a:r>
              <a:rPr lang="ru-RU" dirty="0" smtClean="0">
                <a:solidFill>
                  <a:schemeClr val="tx1"/>
                </a:solidFill>
              </a:rPr>
              <a:t> на основе утвержденных Администрацией </a:t>
            </a:r>
            <a:r>
              <a:rPr lang="ru-RU" dirty="0" smtClean="0">
                <a:solidFill>
                  <a:schemeClr val="tx1"/>
                </a:solidFill>
              </a:rPr>
              <a:t>Туриловского сельского поселения </a:t>
            </a:r>
            <a:r>
              <a:rPr lang="ru-RU" b="1" dirty="0" smtClean="0">
                <a:solidFill>
                  <a:schemeClr val="tx1"/>
                </a:solidFill>
              </a:rPr>
              <a:t>8</a:t>
            </a:r>
            <a:r>
              <a:rPr lang="ru-RU" dirty="0" smtClean="0">
                <a:solidFill>
                  <a:schemeClr val="tx1"/>
                </a:solidFill>
              </a:rPr>
              <a:t> муниципальных программ Туриловского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0" name="object 2"/>
            <p:cNvSpPr/>
            <p:nvPr/>
          </p:nvSpPr>
          <p:spPr>
            <a:xfrm>
              <a:off x="0" y="0"/>
              <a:ext cx="557530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/>
            <p:cNvSpPr txBox="1"/>
            <p:nvPr/>
          </p:nvSpPr>
          <p:spPr>
            <a:xfrm>
              <a:off x="5702300" y="262231"/>
              <a:ext cx="42979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5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17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6047" y="1865375"/>
            <a:ext cx="8290559" cy="476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017537" y="909944"/>
            <a:ext cx="864870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1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Ст</a:t>
            </a:r>
            <a:r>
              <a:rPr lang="ru-RU" sz="2300" b="1" spc="1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р</a:t>
            </a:r>
            <a:r>
              <a:rPr sz="2300" b="1" spc="-6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уктура </a:t>
            </a:r>
            <a:r>
              <a:rPr sz="2300" b="1" spc="-70" dirty="0">
                <a:solidFill>
                  <a:srgbClr val="D3792B"/>
                </a:solidFill>
                <a:latin typeface="Times New Roman"/>
                <a:cs typeface="Times New Roman"/>
              </a:rPr>
              <a:t>программных </a:t>
            </a:r>
            <a:r>
              <a:rPr sz="2300" b="1" spc="-50" dirty="0">
                <a:solidFill>
                  <a:srgbClr val="D3792B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70" dirty="0">
                <a:solidFill>
                  <a:srgbClr val="D3792B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330" dirty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endParaRPr lang="ru-RU" sz="2300" b="1" spc="330" dirty="0" smtClean="0">
              <a:solidFill>
                <a:srgbClr val="D3792B"/>
              </a:solidFill>
              <a:latin typeface="Times New Roman"/>
              <a:cs typeface="Times New Roman"/>
            </a:endParaRPr>
          </a:p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33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</a:p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-80" dirty="0" smtClean="0">
                <a:solidFill>
                  <a:srgbClr val="D3792B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25" dirty="0" smtClean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B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-30" dirty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110" dirty="0">
                <a:solidFill>
                  <a:srgbClr val="D3792B"/>
                </a:solidFill>
                <a:latin typeface="Times New Roman"/>
                <a:cs typeface="Times New Roman"/>
              </a:rPr>
              <a:t>в </a:t>
            </a:r>
            <a:r>
              <a:rPr sz="2300" b="1" spc="-50" dirty="0" smtClean="0">
                <a:solidFill>
                  <a:srgbClr val="D3792B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3792B"/>
                </a:solidFill>
                <a:latin typeface="Times New Roman"/>
                <a:cs typeface="Times New Roman"/>
              </a:rPr>
              <a:t>8</a:t>
            </a:r>
            <a:r>
              <a:rPr sz="2300" b="1" spc="-405" dirty="0" smtClean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D3792B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7974" y="2191721"/>
            <a:ext cx="2235835" cy="79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marR="5080" indent="-218440">
              <a:lnSpc>
                <a:spcPts val="2060"/>
              </a:lnSpc>
              <a:tabLst>
                <a:tab pos="1673860" algn="l"/>
                <a:tab pos="2222500" algn="l"/>
              </a:tabLst>
            </a:pPr>
            <a:r>
              <a:rPr sz="1750" spc="25" dirty="0">
                <a:solidFill>
                  <a:srgbClr val="1A1A18"/>
                </a:solidFill>
                <a:latin typeface="Times New Roman"/>
                <a:cs typeface="Times New Roman"/>
              </a:rPr>
              <a:t>Програмные 	</a:t>
            </a:r>
            <a:r>
              <a:rPr sz="1750" u="sng" spc="25" dirty="0">
                <a:solidFill>
                  <a:srgbClr val="1A1A18"/>
                </a:solidFill>
                <a:latin typeface="Times New Roman"/>
                <a:cs typeface="Times New Roman"/>
              </a:rPr>
              <a:t>	</a:t>
            </a:r>
            <a:r>
              <a:rPr sz="1750" dirty="0">
                <a:solidFill>
                  <a:srgbClr val="1A1A18"/>
                </a:solidFill>
                <a:latin typeface="Times New Roman"/>
                <a:cs typeface="Times New Roman"/>
              </a:rPr>
              <a:t> </a:t>
            </a:r>
            <a:r>
              <a:rPr sz="1750" spc="15" dirty="0">
                <a:solidFill>
                  <a:srgbClr val="1A1A18"/>
                </a:solidFill>
                <a:latin typeface="Times New Roman"/>
                <a:cs typeface="Times New Roman"/>
              </a:rPr>
              <a:t>расходы</a:t>
            </a:r>
            <a:endParaRPr sz="1750" dirty="0">
              <a:latin typeface="Times New Roman"/>
              <a:cs typeface="Times New Roman"/>
            </a:endParaRPr>
          </a:p>
          <a:p>
            <a:pPr marL="332105">
              <a:lnSpc>
                <a:spcPts val="2000"/>
              </a:lnSpc>
            </a:pPr>
            <a:r>
              <a:rPr lang="ru-RU" sz="175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98,9</a:t>
            </a:r>
            <a:r>
              <a:rPr sz="175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4474" y="2012767"/>
            <a:ext cx="1280795" cy="47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sz="1500" spc="25" dirty="0">
                <a:solidFill>
                  <a:srgbClr val="1A1A18"/>
                </a:solidFill>
                <a:latin typeface="Times New Roman"/>
                <a:cs typeface="Times New Roman"/>
              </a:rPr>
              <a:t>Непрограмные  </a:t>
            </a:r>
            <a:r>
              <a:rPr sz="1500" spc="10" dirty="0">
                <a:solidFill>
                  <a:srgbClr val="1A1A18"/>
                </a:solidFill>
                <a:latin typeface="Times New Roman"/>
                <a:cs typeface="Times New Roman"/>
              </a:rPr>
              <a:t>расходы  </a:t>
            </a:r>
            <a:r>
              <a:rPr lang="ru-RU" sz="155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1,1</a:t>
            </a:r>
            <a:r>
              <a:rPr sz="155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5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57530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575300" y="316065"/>
              <a:ext cx="42979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18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ZhmDU2OgY_4.jpg"/>
          <p:cNvPicPr/>
          <p:nvPr/>
        </p:nvPicPr>
        <p:blipFill>
          <a:blip r:embed="rId2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78141" y="878194"/>
            <a:ext cx="8159559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70" algn="ctr">
              <a:lnSpc>
                <a:spcPts val="2600"/>
              </a:lnSpc>
            </a:pPr>
            <a:r>
              <a:rPr lang="ru-RU" sz="2250" spc="85" dirty="0" smtClean="0">
                <a:solidFill>
                  <a:srgbClr val="D3772A"/>
                </a:solidFill>
                <a:latin typeface="Times New Roman"/>
                <a:cs typeface="Times New Roman"/>
              </a:rPr>
              <a:t>Структура муниципальных программ </a:t>
            </a:r>
            <a:r>
              <a:rPr lang="ru-RU" sz="2250" spc="85" dirty="0" smtClean="0">
                <a:solidFill>
                  <a:srgbClr val="D3772A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250" spc="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в </a:t>
            </a:r>
            <a:r>
              <a:rPr sz="2200" spc="20" dirty="0" smtClean="0">
                <a:solidFill>
                  <a:srgbClr val="D3772A"/>
                </a:solidFill>
                <a:latin typeface="Times New Roman"/>
                <a:cs typeface="Times New Roman"/>
              </a:rPr>
              <a:t>201</a:t>
            </a:r>
            <a:r>
              <a:rPr lang="ru-RU" sz="2200" spc="20" dirty="0" smtClean="0">
                <a:solidFill>
                  <a:srgbClr val="D3772A"/>
                </a:solidFill>
                <a:latin typeface="Times New Roman"/>
                <a:cs typeface="Times New Roman"/>
              </a:rPr>
              <a:t>8</a:t>
            </a:r>
            <a:r>
              <a:rPr sz="2200" spc="-100" dirty="0" smtClean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srgbClr val="D3772A"/>
                </a:solidFill>
                <a:latin typeface="Times New Roman"/>
                <a:cs typeface="Times New Roman"/>
              </a:rPr>
              <a:t>году.</a:t>
            </a:r>
            <a:endParaRPr sz="2250" dirty="0">
              <a:latin typeface="Times New Roman"/>
              <a:cs typeface="Times New Roman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052637" y="1524165"/>
            <a:ext cx="8382610" cy="5343120"/>
            <a:chOff x="2052638" y="1545043"/>
            <a:chExt cx="8382610" cy="5343120"/>
          </a:xfrm>
        </p:grpSpPr>
        <p:sp>
          <p:nvSpPr>
            <p:cNvPr id="1026" name="Oval 59"/>
            <p:cNvSpPr>
              <a:spLocks noChangeArrowheads="1"/>
            </p:cNvSpPr>
            <p:nvPr/>
          </p:nvSpPr>
          <p:spPr bwMode="auto">
            <a:xfrm>
              <a:off x="2052638" y="5581650"/>
              <a:ext cx="8053387" cy="1306513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Социальные программы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(4436,1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45,0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Oval 60"/>
            <p:cNvSpPr>
              <a:spLocks noChangeArrowheads="1"/>
            </p:cNvSpPr>
            <p:nvPr/>
          </p:nvSpPr>
          <p:spPr bwMode="auto">
            <a:xfrm>
              <a:off x="4586898" y="4059238"/>
              <a:ext cx="5848350" cy="863600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Жилищно-коммунальное хозяйство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944,6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9,6%)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Oval 61"/>
            <p:cNvSpPr>
              <a:spLocks noChangeArrowheads="1"/>
            </p:cNvSpPr>
            <p:nvPr/>
          </p:nvSpPr>
          <p:spPr bwMode="auto">
            <a:xfrm>
              <a:off x="3452814" y="2759404"/>
              <a:ext cx="4549775" cy="862012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Информационное общество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(10,8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0,1%)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3"/>
            <p:cNvSpPr>
              <a:spLocks noChangeArrowheads="1"/>
            </p:cNvSpPr>
            <p:nvPr/>
          </p:nvSpPr>
          <p:spPr bwMode="auto">
            <a:xfrm>
              <a:off x="6353776" y="1545043"/>
              <a:ext cx="3524250" cy="766762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Финансы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(4465,7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45,3%)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4" name="AutoShape 68"/>
          <p:cNvSpPr>
            <a:spLocks noChangeArrowheads="1"/>
          </p:cNvSpPr>
          <p:nvPr/>
        </p:nvSpPr>
        <p:spPr bwMode="auto">
          <a:xfrm>
            <a:off x="223838" y="1581150"/>
            <a:ext cx="3228975" cy="1852613"/>
          </a:xfrm>
          <a:prstGeom prst="cloudCallout">
            <a:avLst>
              <a:gd name="adj1" fmla="val -9824"/>
              <a:gd name="adj2" fmla="val 7225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Всего: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cs typeface="Arial" pitchFamily="34" charset="0"/>
              </a:rPr>
              <a:t>9857,2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тыс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3" name="object 2"/>
            <p:cNvSpPr/>
            <p:nvPr/>
          </p:nvSpPr>
          <p:spPr>
            <a:xfrm>
              <a:off x="0" y="0"/>
              <a:ext cx="5575301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8"/>
            <p:cNvSpPr txBox="1"/>
            <p:nvPr/>
          </p:nvSpPr>
          <p:spPr>
            <a:xfrm>
              <a:off x="5575301" y="316065"/>
              <a:ext cx="42979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7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19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4050"/>
            <a:ext cx="2959100" cy="2219325"/>
          </a:xfrm>
          <a:prstGeom prst="rect">
            <a:avLst/>
          </a:prstGeom>
        </p:spPr>
      </p:pic>
      <p:pic>
        <p:nvPicPr>
          <p:cNvPr id="16" name="Рисунок 15" descr="41637962_679e12bebf41dc905b09c555b83c540d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0300" y="4540250"/>
            <a:ext cx="2934174" cy="22098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17500" y="1027609"/>
            <a:ext cx="9874302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035"/>
              </a:lnSpc>
            </a:pPr>
            <a:r>
              <a:rPr sz="2350" b="1" spc="-100" dirty="0">
                <a:solidFill>
                  <a:srgbClr val="A827AB"/>
                </a:solidFill>
                <a:latin typeface="Times New Roman"/>
                <a:cs typeface="Times New Roman"/>
              </a:rPr>
              <a:t>Основные </a:t>
            </a:r>
            <a:r>
              <a:rPr sz="2350" b="1" spc="-110" dirty="0">
                <a:solidFill>
                  <a:srgbClr val="A827AB"/>
                </a:solidFill>
                <a:latin typeface="Times New Roman"/>
                <a:cs typeface="Times New Roman"/>
              </a:rPr>
              <a:t>параметры </a:t>
            </a:r>
            <a:r>
              <a:rPr sz="2350" b="1" spc="-95" dirty="0">
                <a:solidFill>
                  <a:srgbClr val="A827AB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350" b="1" spc="-95" dirty="0" smtClean="0">
                <a:solidFill>
                  <a:srgbClr val="A827AB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350" b="1" spc="-9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50" b="1" spc="-90" dirty="0">
                <a:solidFill>
                  <a:srgbClr val="A827AB"/>
                </a:solidFill>
                <a:latin typeface="Times New Roman"/>
                <a:cs typeface="Times New Roman"/>
              </a:rPr>
              <a:t>района </a:t>
            </a:r>
            <a:r>
              <a:rPr sz="2350" b="1" spc="5" dirty="0">
                <a:solidFill>
                  <a:srgbClr val="A827AB"/>
                </a:solidFill>
                <a:latin typeface="Times New Roman"/>
                <a:cs typeface="Times New Roman"/>
              </a:rPr>
              <a:t>за </a:t>
            </a:r>
            <a:r>
              <a:rPr sz="2350" b="1" spc="-75" dirty="0" smtClean="0">
                <a:solidFill>
                  <a:srgbClr val="A827AB"/>
                </a:solidFill>
                <a:latin typeface="Times New Roman"/>
                <a:cs typeface="Times New Roman"/>
              </a:rPr>
              <a:t>201</a:t>
            </a:r>
            <a:r>
              <a:rPr lang="en-US" sz="2350" b="1" spc="-75" dirty="0" smtClean="0">
                <a:solidFill>
                  <a:srgbClr val="A827AB"/>
                </a:solidFill>
                <a:latin typeface="Times New Roman"/>
                <a:cs typeface="Times New Roman"/>
              </a:rPr>
              <a:t>8</a:t>
            </a:r>
            <a:r>
              <a:rPr sz="2350" b="1" spc="-75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350" b="1" spc="-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год</a:t>
            </a:r>
            <a:r>
              <a:rPr lang="ru-RU" sz="2350" b="1" spc="-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ctr">
              <a:lnSpc>
                <a:spcPts val="2035"/>
              </a:lnSpc>
            </a:pPr>
            <a:r>
              <a:rPr lang="ru-RU" sz="2350" b="1" spc="-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(тыс</a:t>
            </a:r>
            <a:r>
              <a:rPr lang="ru-RU" sz="2350" b="1" spc="-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. руб.)</a:t>
            </a:r>
            <a:endParaRPr sz="1650" dirty="0">
              <a:solidFill>
                <a:srgbClr val="A827AB"/>
              </a:solidFill>
              <a:latin typeface="Arial"/>
              <a:cs typeface="Arial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3365500" y="1720850"/>
          <a:ext cx="4038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7480300" y="2178050"/>
            <a:ext cx="2743200" cy="1600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9963,3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авильный пятиугольник 22"/>
          <p:cNvSpPr/>
          <p:nvPr/>
        </p:nvSpPr>
        <p:spPr>
          <a:xfrm>
            <a:off x="393700" y="1797050"/>
            <a:ext cx="2649220" cy="22098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10237,8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203700" y="3549650"/>
            <a:ext cx="2286000" cy="978408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594100" y="4692650"/>
            <a:ext cx="3505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Профицит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(дефицит)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274,5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6" name="Заголовок 25"/>
          <p:cNvGrpSpPr>
            <a:grpSpLocks noGrp="1"/>
          </p:cNvGrpSpPr>
          <p:nvPr/>
        </p:nvGrpSpPr>
        <p:grpSpPr>
          <a:xfrm>
            <a:off x="1" y="0"/>
            <a:ext cx="10693399" cy="636587"/>
            <a:chOff x="1" y="0"/>
            <a:chExt cx="10693781" cy="572831"/>
          </a:xfrm>
        </p:grpSpPr>
        <p:sp>
          <p:nvSpPr>
            <p:cNvPr id="27" name="object 2"/>
            <p:cNvSpPr/>
            <p:nvPr/>
          </p:nvSpPr>
          <p:spPr>
            <a:xfrm>
              <a:off x="1" y="0"/>
              <a:ext cx="5651702" cy="4389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8"/>
            <p:cNvSpPr txBox="1"/>
            <p:nvPr/>
          </p:nvSpPr>
          <p:spPr>
            <a:xfrm>
              <a:off x="5727905" y="316065"/>
              <a:ext cx="4297710" cy="1869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1" name="object 9"/>
            <p:cNvSpPr txBox="1"/>
            <p:nvPr/>
          </p:nvSpPr>
          <p:spPr>
            <a:xfrm>
              <a:off x="10217443" y="261476"/>
              <a:ext cx="217804" cy="1452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25068" y="909944"/>
            <a:ext cx="923353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Структура</a:t>
            </a:r>
            <a:r>
              <a:rPr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безвозмездных поступлений </a:t>
            </a:r>
            <a:r>
              <a:rPr sz="2300" b="1" spc="-70" dirty="0">
                <a:solidFill>
                  <a:srgbClr val="D3792D"/>
                </a:solidFill>
                <a:latin typeface="Times New Roman"/>
                <a:cs typeface="Times New Roman"/>
              </a:rPr>
              <a:t>бюджета </a:t>
            </a:r>
            <a:r>
              <a:rPr sz="2300" b="1" spc="25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endParaRPr lang="ru-RU" sz="2300" b="1" spc="25" dirty="0" smtClean="0">
              <a:solidFill>
                <a:srgbClr val="D3792D"/>
              </a:solidFill>
              <a:latin typeface="Times New Roman"/>
              <a:cs typeface="Times New Roman"/>
            </a:endParaRPr>
          </a:p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</a:p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3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-30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110" dirty="0">
                <a:solidFill>
                  <a:srgbClr val="D3792D"/>
                </a:solidFill>
                <a:latin typeface="Times New Roman"/>
                <a:cs typeface="Times New Roman"/>
              </a:rPr>
              <a:t>в </a:t>
            </a:r>
            <a:r>
              <a:rPr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8</a:t>
            </a:r>
            <a:r>
              <a:rPr sz="2300" b="1" spc="-3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D3792D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101631956"/>
              </p:ext>
            </p:extLst>
          </p:nvPr>
        </p:nvGraphicFramePr>
        <p:xfrm>
          <a:off x="1003300" y="187325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12"/>
          <p:cNvSpPr txBox="1"/>
          <p:nvPr/>
        </p:nvSpPr>
        <p:spPr>
          <a:xfrm>
            <a:off x="8470900" y="1873250"/>
            <a:ext cx="12954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latin typeface="Times New Roman"/>
                <a:cs typeface="Times New Roman"/>
              </a:rPr>
              <a:t>тыс.руб.</a:t>
            </a:r>
            <a:endParaRPr sz="2300" dirty="0">
              <a:latin typeface="Times New Roman"/>
              <a:cs typeface="Times New Roman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5" name="object 2"/>
            <p:cNvSpPr/>
            <p:nvPr/>
          </p:nvSpPr>
          <p:spPr>
            <a:xfrm>
              <a:off x="0" y="0"/>
              <a:ext cx="557530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8"/>
            <p:cNvSpPr txBox="1"/>
            <p:nvPr/>
          </p:nvSpPr>
          <p:spPr>
            <a:xfrm>
              <a:off x="5575300" y="316065"/>
              <a:ext cx="42979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9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20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549910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499100" y="316065"/>
              <a:ext cx="43741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21</a:t>
              </a:r>
              <a:endParaRPr sz="1300" dirty="0">
                <a:latin typeface="Arial"/>
                <a:cs typeface="Arial"/>
              </a:endParaRPr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76640"/>
              </p:ext>
            </p:extLst>
          </p:nvPr>
        </p:nvGraphicFramePr>
        <p:xfrm>
          <a:off x="774700" y="2635250"/>
          <a:ext cx="9525000" cy="4495801"/>
        </p:xfrm>
        <a:graphic>
          <a:graphicData uri="http://schemas.openxmlformats.org/drawingml/2006/table">
            <a:tbl>
              <a:tblPr/>
              <a:tblGrid>
                <a:gridCol w="2365271"/>
                <a:gridCol w="1022819"/>
                <a:gridCol w="1150671"/>
                <a:gridCol w="1086745"/>
                <a:gridCol w="1308697"/>
                <a:gridCol w="1295400"/>
                <a:gridCol w="1295397"/>
              </a:tblGrid>
              <a:tr h="1288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2013 год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2016 год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baseline="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300" b="1" i="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300" b="1" i="0" baseline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6822,5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3744,3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3813,1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5225,1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3504,5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4880,0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Дотации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2145,7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2380,1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3409,6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4057,1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2062,0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3436,5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Субвенции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60,1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62,2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66,1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70,1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69,5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77,3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Иные 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4616,7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1401,7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337,4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1097,9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1373,0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1366,2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object 12"/>
          <p:cNvSpPr txBox="1"/>
          <p:nvPr/>
        </p:nvSpPr>
        <p:spPr>
          <a:xfrm>
            <a:off x="725068" y="909944"/>
            <a:ext cx="923353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Объем</a:t>
            </a:r>
            <a:r>
              <a:rPr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безвозмездных поступлений</a:t>
            </a:r>
            <a:r>
              <a:rPr lang="ru-RU" sz="2300" b="1" spc="-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от других бюджетов бюджетной системы Российской Федерации в </a:t>
            </a:r>
            <a:r>
              <a:rPr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 </a:t>
            </a:r>
            <a:r>
              <a:rPr lang="ru-RU"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Туриловского сельского поселения</a:t>
            </a:r>
            <a:r>
              <a:rPr sz="2300" b="1" spc="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3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района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9004300" y="1873250"/>
            <a:ext cx="12954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latin typeface="Times New Roman"/>
                <a:cs typeface="Times New Roman"/>
              </a:rPr>
              <a:t>тыс.руб.</a:t>
            </a:r>
            <a:endParaRPr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493921" y="598888"/>
            <a:ext cx="9542780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20" dirty="0">
                <a:solidFill>
                  <a:srgbClr val="A827AB"/>
                </a:solidFill>
                <a:latin typeface="Times New Roman"/>
                <a:cs typeface="Times New Roman"/>
              </a:rPr>
              <a:t>Исполнеиие</a:t>
            </a:r>
            <a:r>
              <a:rPr sz="2150" b="1" spc="6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20" dirty="0">
                <a:solidFill>
                  <a:srgbClr val="A827AB"/>
                </a:solidFill>
                <a:latin typeface="Times New Roman"/>
                <a:cs typeface="Times New Roman"/>
              </a:rPr>
              <a:t>доходов</a:t>
            </a:r>
            <a:r>
              <a:rPr sz="2150" b="1" spc="40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20" dirty="0">
                <a:solidFill>
                  <a:srgbClr val="A827AB"/>
                </a:solidFill>
                <a:latin typeface="Times New Roman"/>
                <a:cs typeface="Times New Roman"/>
              </a:rPr>
              <a:t>бюджета</a:t>
            </a:r>
            <a:r>
              <a:rPr sz="2150" b="1" spc="-30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lang="ru-RU" sz="2150" b="1" spc="-30" dirty="0" smtClean="0">
                <a:solidFill>
                  <a:srgbClr val="A827AB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</a:p>
          <a:p>
            <a:pPr marL="12700" algn="ctr">
              <a:lnSpc>
                <a:spcPct val="100000"/>
              </a:lnSpc>
            </a:pPr>
            <a:r>
              <a:rPr sz="2150" b="1" spc="8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М</a:t>
            </a:r>
            <a:r>
              <a:rPr lang="ru-RU" sz="2150" b="1" spc="8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и</a:t>
            </a:r>
            <a:r>
              <a:rPr sz="2150" b="1" spc="8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ллеровс</a:t>
            </a:r>
            <a:r>
              <a:rPr lang="ru-RU" sz="2150" b="1" spc="8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к</a:t>
            </a:r>
            <a:r>
              <a:rPr sz="2150" b="1" spc="70" dirty="0" smtClean="0">
                <a:solidFill>
                  <a:srgbClr val="A827AB"/>
                </a:solidFill>
                <a:latin typeface="Times New Roman"/>
                <a:cs typeface="Times New Roman"/>
              </a:rPr>
              <a:t>ого</a:t>
            </a:r>
            <a:r>
              <a:rPr sz="2150" b="1" spc="165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50" dirty="0">
                <a:solidFill>
                  <a:srgbClr val="A827AB"/>
                </a:solidFill>
                <a:latin typeface="Times New Roman"/>
                <a:cs typeface="Times New Roman"/>
              </a:rPr>
              <a:t>района</a:t>
            </a:r>
            <a:r>
              <a:rPr sz="2150" b="1" spc="-16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25" dirty="0">
                <a:solidFill>
                  <a:srgbClr val="A827AB"/>
                </a:solidFill>
                <a:latin typeface="Times New Roman"/>
                <a:cs typeface="Times New Roman"/>
              </a:rPr>
              <a:t>за</a:t>
            </a:r>
            <a:r>
              <a:rPr sz="2150" b="1" spc="-1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65" dirty="0" smtClean="0">
                <a:solidFill>
                  <a:srgbClr val="A827AB"/>
                </a:solidFill>
                <a:latin typeface="Times New Roman"/>
                <a:cs typeface="Times New Roman"/>
              </a:rPr>
              <a:t>201</a:t>
            </a:r>
            <a:r>
              <a:rPr lang="ru-RU" sz="2150" b="1" spc="65" dirty="0" smtClean="0">
                <a:solidFill>
                  <a:srgbClr val="A827AB"/>
                </a:solidFill>
                <a:latin typeface="Times New Roman"/>
                <a:cs typeface="Times New Roman"/>
              </a:rPr>
              <a:t>8</a:t>
            </a:r>
            <a:r>
              <a:rPr sz="2150" b="1" spc="-140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70" dirty="0">
                <a:solidFill>
                  <a:srgbClr val="A827AB"/>
                </a:solidFill>
                <a:latin typeface="Times New Roman"/>
                <a:cs typeface="Times New Roman"/>
              </a:rPr>
              <a:t>год</a:t>
            </a:r>
            <a:r>
              <a:rPr sz="2150" b="1" spc="-120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15" dirty="0">
                <a:solidFill>
                  <a:srgbClr val="A827AB"/>
                </a:solidFill>
                <a:latin typeface="Times New Roman"/>
                <a:cs typeface="Times New Roman"/>
              </a:rPr>
              <a:t>(тыс.</a:t>
            </a:r>
            <a:r>
              <a:rPr sz="2150" b="1" spc="-1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150" b="1" spc="25" dirty="0">
                <a:solidFill>
                  <a:srgbClr val="A827AB"/>
                </a:solidFill>
                <a:latin typeface="Times New Roman"/>
                <a:cs typeface="Times New Roman"/>
              </a:rPr>
              <a:t>руб</a:t>
            </a:r>
            <a:r>
              <a:rPr sz="2150" b="1" spc="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.</a:t>
            </a:r>
            <a:r>
              <a:rPr lang="ru-RU" sz="2150" b="1" spc="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)</a:t>
            </a:r>
            <a:endParaRPr sz="2150" dirty="0">
              <a:solidFill>
                <a:srgbClr val="A827AB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1" name="Схема 70"/>
          <p:cNvGraphicFramePr/>
          <p:nvPr>
            <p:extLst>
              <p:ext uri="{D42A27DB-BD31-4B8C-83A1-F6EECF244321}">
                <p14:modId xmlns:p14="http://schemas.microsoft.com/office/powerpoint/2010/main" val="105525030"/>
              </p:ext>
            </p:extLst>
          </p:nvPr>
        </p:nvGraphicFramePr>
        <p:xfrm>
          <a:off x="317500" y="1416050"/>
          <a:ext cx="10058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люс 12"/>
          <p:cNvSpPr/>
          <p:nvPr/>
        </p:nvSpPr>
        <p:spPr>
          <a:xfrm>
            <a:off x="2510221" y="1910912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люс 13"/>
          <p:cNvSpPr/>
          <p:nvPr/>
        </p:nvSpPr>
        <p:spPr>
          <a:xfrm>
            <a:off x="4971459" y="1910912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авно 17"/>
          <p:cNvSpPr/>
          <p:nvPr/>
        </p:nvSpPr>
        <p:spPr>
          <a:xfrm>
            <a:off x="7658708" y="1834712"/>
            <a:ext cx="457200" cy="3810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0897416"/>
              </p:ext>
            </p:extLst>
          </p:nvPr>
        </p:nvGraphicFramePr>
        <p:xfrm>
          <a:off x="6144992" y="3751536"/>
          <a:ext cx="457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5" name="object 2"/>
            <p:cNvSpPr/>
            <p:nvPr/>
          </p:nvSpPr>
          <p:spPr>
            <a:xfrm>
              <a:off x="0" y="0"/>
              <a:ext cx="5575300" cy="4389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8"/>
            <p:cNvSpPr txBox="1"/>
            <p:nvPr/>
          </p:nvSpPr>
          <p:spPr>
            <a:xfrm>
              <a:off x="5700254" y="335036"/>
              <a:ext cx="43741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9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3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1048511"/>
            <a:ext cx="8522208" cy="107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9" name="Рисунок 28" descr="мон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4692650"/>
            <a:ext cx="3019425" cy="2505075"/>
          </a:xfrm>
          <a:prstGeom prst="rect">
            <a:avLst/>
          </a:prstGeom>
        </p:spPr>
      </p:pic>
      <p:sp>
        <p:nvSpPr>
          <p:cNvPr id="30" name="Прямоугольная выноска 29"/>
          <p:cNvSpPr/>
          <p:nvPr/>
        </p:nvSpPr>
        <p:spPr>
          <a:xfrm>
            <a:off x="622300" y="2330450"/>
            <a:ext cx="9601200" cy="990600"/>
          </a:xfrm>
          <a:prstGeom prst="wedgeRectCallout">
            <a:avLst>
              <a:gd name="adj1" fmla="val -45118"/>
              <a:gd name="adj2" fmla="val 208952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>
              <a:lnSpc>
                <a:spcPct val="90000"/>
              </a:lnSpc>
            </a:pPr>
            <a:r>
              <a:rPr lang="ru-RU" sz="1600" b="1" i="1" dirty="0">
                <a:solidFill>
                  <a:schemeClr val="bg1"/>
                </a:solidFill>
              </a:rPr>
              <a:t>Обеспечена работа комиссии по вопросам собираемости налогов и других обязательных платежей (Постановление Администрации Туриловского сельского поселения </a:t>
            </a:r>
          </a:p>
          <a:p>
            <a:pPr>
              <a:lnSpc>
                <a:spcPct val="90000"/>
              </a:lnSpc>
            </a:pPr>
            <a:r>
              <a:rPr lang="ru-RU" sz="1600" b="1" i="1" dirty="0">
                <a:solidFill>
                  <a:schemeClr val="bg1"/>
                </a:solidFill>
              </a:rPr>
              <a:t>от 23.06.2015 года №72).</a:t>
            </a:r>
          </a:p>
          <a:p>
            <a:pPr algn="ctr"/>
            <a:endParaRPr lang="ru-RU" dirty="0"/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3213100" y="4235450"/>
            <a:ext cx="6997700" cy="685800"/>
          </a:xfrm>
          <a:prstGeom prst="wedgeRectCallout">
            <a:avLst>
              <a:gd name="adj1" fmla="val -61369"/>
              <a:gd name="adj2" fmla="val 14002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 2018 году проведено </a:t>
            </a:r>
            <a:r>
              <a:rPr lang="ru-RU" sz="1400" b="1" dirty="0" smtClean="0">
                <a:solidFill>
                  <a:schemeClr val="bg1"/>
                </a:solidFill>
              </a:rPr>
              <a:t>3 заседания комиссии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3517900" y="5759450"/>
            <a:ext cx="6629400" cy="762000"/>
          </a:xfrm>
          <a:prstGeom prst="wedgeRectCallout">
            <a:avLst>
              <a:gd name="adj1" fmla="val -63018"/>
              <a:gd name="adj2" fmla="val 5044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 результате реализации полного комплекса мер в бюджет Туриловского сельского поселения Миллеровского района поступило </a:t>
            </a:r>
            <a:r>
              <a:rPr lang="ru-RU" sz="1400" b="1" dirty="0" smtClean="0">
                <a:solidFill>
                  <a:schemeClr val="bg1"/>
                </a:solidFill>
              </a:rPr>
              <a:t>1157,5 </a:t>
            </a:r>
            <a:r>
              <a:rPr lang="ru-RU" sz="1400" b="1" dirty="0">
                <a:solidFill>
                  <a:schemeClr val="bg1"/>
                </a:solidFill>
              </a:rPr>
              <a:t>тыс. рублей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9" name="object 2"/>
            <p:cNvSpPr/>
            <p:nvPr/>
          </p:nvSpPr>
          <p:spPr>
            <a:xfrm>
              <a:off x="0" y="0"/>
              <a:ext cx="557530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8"/>
            <p:cNvSpPr txBox="1"/>
            <p:nvPr/>
          </p:nvSpPr>
          <p:spPr>
            <a:xfrm>
              <a:off x="5671767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3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4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917701" y="909944"/>
            <a:ext cx="6566376" cy="64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0" marR="5080" indent="-749935" algn="ctr">
              <a:lnSpc>
                <a:spcPts val="2500"/>
              </a:lnSpc>
            </a:pPr>
            <a:r>
              <a:rPr lang="ru-RU" sz="2300" b="1" spc="-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Динамика</a:t>
            </a:r>
            <a:r>
              <a:rPr sz="2300" b="1" spc="-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>
                <a:solidFill>
                  <a:srgbClr val="004DE6"/>
                </a:solidFill>
                <a:latin typeface="Times New Roman"/>
                <a:cs typeface="Times New Roman"/>
              </a:rPr>
              <a:t>доходов </a:t>
            </a:r>
            <a:r>
              <a:rPr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Туриловского сельского поселения </a:t>
            </a: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-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-185420" y="-20255"/>
            <a:ext cx="10879202" cy="593086"/>
            <a:chOff x="-185420" y="-20255"/>
            <a:chExt cx="10879202" cy="593086"/>
          </a:xfrm>
        </p:grpSpPr>
        <p:sp>
          <p:nvSpPr>
            <p:cNvPr id="16" name="object 2"/>
            <p:cNvSpPr/>
            <p:nvPr/>
          </p:nvSpPr>
          <p:spPr>
            <a:xfrm>
              <a:off x="-185420" y="-20255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727700" y="316065"/>
              <a:ext cx="43741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 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5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5</a:t>
              </a:r>
              <a:endParaRPr sz="1300" b="1" dirty="0">
                <a:latin typeface="Arial"/>
                <a:cs typeface="Arial"/>
              </a:endParaRPr>
            </a:p>
          </p:txBody>
        </p:sp>
      </p:grp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08438102"/>
              </p:ext>
            </p:extLst>
          </p:nvPr>
        </p:nvGraphicFramePr>
        <p:xfrm>
          <a:off x="1782233" y="1557009"/>
          <a:ext cx="7128933" cy="459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-nurture5-819x1024.pn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4137" y="173037"/>
            <a:ext cx="10525125" cy="721042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62358325"/>
              </p:ext>
            </p:extLst>
          </p:nvPr>
        </p:nvGraphicFramePr>
        <p:xfrm>
          <a:off x="469900" y="2254250"/>
          <a:ext cx="94583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6100" y="88265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Динамика собственных доходов бюджета </a:t>
            </a:r>
            <a:r>
              <a:rPr lang="ru-RU" sz="2000" b="1" dirty="0" smtClean="0">
                <a:solidFill>
                  <a:srgbClr val="00B0F0"/>
                </a:solidFill>
              </a:rPr>
              <a:t>Туриловского сельского поселения Миллеровского </a:t>
            </a:r>
            <a:r>
              <a:rPr lang="ru-RU" sz="2000" b="1" dirty="0" smtClean="0">
                <a:solidFill>
                  <a:srgbClr val="00B0F0"/>
                </a:solidFill>
              </a:rPr>
              <a:t>района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									</a:t>
            </a:r>
            <a:r>
              <a:rPr lang="ru-RU" sz="2000" b="1" dirty="0" smtClean="0"/>
              <a:t>тыс. руб</a:t>
            </a:r>
            <a:endParaRPr lang="ru-RU" sz="20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9" name="object 2"/>
            <p:cNvSpPr/>
            <p:nvPr/>
          </p:nvSpPr>
          <p:spPr>
            <a:xfrm>
              <a:off x="0" y="0"/>
              <a:ext cx="572770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8"/>
            <p:cNvSpPr txBox="1"/>
            <p:nvPr/>
          </p:nvSpPr>
          <p:spPr>
            <a:xfrm>
              <a:off x="5727700" y="335036"/>
              <a:ext cx="42979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6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6100" y="88265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Динамика доходов бюджета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Туриловского сельского поселения Миллеровского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района в 2013-2018 гг.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									</a:t>
            </a:r>
            <a:r>
              <a:rPr lang="ru-RU" sz="2000" b="1" dirty="0" smtClean="0"/>
              <a:t>тыс. руб</a:t>
            </a:r>
            <a:endParaRPr lang="ru-RU" sz="2000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6043653"/>
              </p:ext>
            </p:extLst>
          </p:nvPr>
        </p:nvGraphicFramePr>
        <p:xfrm>
          <a:off x="317500" y="1797050"/>
          <a:ext cx="9829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7" name="object 2"/>
            <p:cNvSpPr/>
            <p:nvPr/>
          </p:nvSpPr>
          <p:spPr>
            <a:xfrm>
              <a:off x="0" y="0"/>
              <a:ext cx="557530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783098" y="342779"/>
              <a:ext cx="43741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7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31503" y="865494"/>
            <a:ext cx="9214485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50" b="1" spc="-75" dirty="0">
                <a:solidFill>
                  <a:srgbClr val="D4792B"/>
                </a:solidFill>
                <a:latin typeface="Times New Roman"/>
                <a:cs typeface="Times New Roman"/>
              </a:rPr>
              <a:t>Объем </a:t>
            </a:r>
            <a:r>
              <a:rPr sz="2350" b="1" spc="-90" dirty="0">
                <a:solidFill>
                  <a:srgbClr val="D4792B"/>
                </a:solidFill>
                <a:latin typeface="Times New Roman"/>
                <a:cs typeface="Times New Roman"/>
              </a:rPr>
              <a:t>налоговых </a:t>
            </a:r>
            <a:r>
              <a:rPr sz="2350" b="1" spc="90" dirty="0">
                <a:solidFill>
                  <a:srgbClr val="D4792B"/>
                </a:solidFill>
                <a:latin typeface="Times New Roman"/>
                <a:cs typeface="Times New Roman"/>
              </a:rPr>
              <a:t>и 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н</a:t>
            </a:r>
            <a:r>
              <a:rPr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е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н</a:t>
            </a:r>
            <a:r>
              <a:rPr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ало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</a:t>
            </a:r>
            <a:r>
              <a:rPr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овых </a:t>
            </a:r>
            <a:r>
              <a:rPr sz="2350" b="1" spc="-85" dirty="0">
                <a:solidFill>
                  <a:srgbClr val="D4792B"/>
                </a:solidFill>
                <a:latin typeface="Times New Roman"/>
                <a:cs typeface="Times New Roman"/>
              </a:rPr>
              <a:t>доходов </a:t>
            </a:r>
            <a:r>
              <a:rPr sz="2350" b="1" spc="-1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50" b="1" spc="-1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Туриловского сельского поселения </a:t>
            </a:r>
            <a:r>
              <a:rPr lang="ru-RU" sz="2350" b="1" spc="-9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Миллеровскоrо</a:t>
            </a:r>
            <a:r>
              <a:rPr lang="ru-RU" sz="2350" b="1" spc="1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района</a:t>
            </a:r>
            <a:r>
              <a:rPr lang="ru-RU" sz="2350" b="1" spc="-1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в</a:t>
            </a:r>
            <a:r>
              <a:rPr lang="ru-RU" sz="2350" b="1" spc="-19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2018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2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году</a:t>
            </a:r>
            <a:r>
              <a:rPr lang="ru-RU" sz="2200" b="1" spc="-6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составил</a:t>
            </a:r>
            <a:r>
              <a:rPr lang="ru-RU" sz="2350" b="1" spc="10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93521C"/>
                </a:solidFill>
                <a:latin typeface="Times New Roman"/>
                <a:cs typeface="Times New Roman"/>
              </a:rPr>
              <a:t>5357,8</a:t>
            </a:r>
            <a:r>
              <a:rPr lang="ru-RU" sz="2350" b="1" spc="-315" dirty="0" smtClean="0">
                <a:solidFill>
                  <a:srgbClr val="93521C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тыс. рублей</a:t>
            </a:r>
            <a:endParaRPr sz="2350" dirty="0">
              <a:latin typeface="Times New Roman"/>
              <a:cs typeface="Times New Roman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041320545"/>
              </p:ext>
            </p:extLst>
          </p:nvPr>
        </p:nvGraphicFramePr>
        <p:xfrm>
          <a:off x="546100" y="1720850"/>
          <a:ext cx="9648825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72770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859298" y="357656"/>
              <a:ext cx="42979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8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8928" y="1584960"/>
            <a:ext cx="1328927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792092" y="909944"/>
            <a:ext cx="9078595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4229" marR="5080" indent="-3351529" algn="ctr">
              <a:lnSpc>
                <a:spcPts val="2500"/>
              </a:lnSpc>
            </a:pPr>
            <a:r>
              <a:rPr lang="ru-RU" sz="2300" b="1" spc="-50" dirty="0" smtClean="0">
                <a:solidFill>
                  <a:srgbClr val="D3772B"/>
                </a:solidFill>
                <a:latin typeface="Times New Roman"/>
                <a:cs typeface="Times New Roman"/>
              </a:rPr>
              <a:t>Структура налоговых и неналоговых доходов бюджета</a:t>
            </a:r>
          </a:p>
          <a:p>
            <a:pPr marL="3364229" marR="5080" indent="-3351529" algn="ctr">
              <a:lnSpc>
                <a:spcPts val="2500"/>
              </a:lnSpc>
            </a:pPr>
            <a:r>
              <a:rPr lang="ru-RU" sz="2300" b="1" spc="-50" dirty="0" smtClean="0">
                <a:solidFill>
                  <a:srgbClr val="D3772B"/>
                </a:solidFill>
                <a:latin typeface="Times New Roman"/>
                <a:cs typeface="Times New Roman"/>
              </a:rPr>
              <a:t> Туриловского сельского поселения Миллеровского района в 2018 году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085673182"/>
              </p:ext>
            </p:extLst>
          </p:nvPr>
        </p:nvGraphicFramePr>
        <p:xfrm>
          <a:off x="401295" y="1828799"/>
          <a:ext cx="992505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2" name="object 2"/>
            <p:cNvSpPr/>
            <p:nvPr/>
          </p:nvSpPr>
          <p:spPr>
            <a:xfrm>
              <a:off x="0" y="0"/>
              <a:ext cx="542290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5"/>
            <p:cNvSpPr/>
            <p:nvPr/>
          </p:nvSpPr>
          <p:spPr>
            <a:xfrm>
              <a:off x="6066765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575300" y="316065"/>
              <a:ext cx="42979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b="1" spc="45" dirty="0" smtClean="0">
                  <a:solidFill>
                    <a:srgbClr val="1313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Администрация Туриловского сельского поселения</a:t>
              </a:r>
              <a:endParaRPr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9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1310</TotalTime>
  <Words>854</Words>
  <Application>Microsoft Office PowerPoint</Application>
  <PresentationFormat>Произвольный</PresentationFormat>
  <Paragraphs>286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FFX_User</dc:creator>
  <cp:lastModifiedBy>User</cp:lastModifiedBy>
  <cp:revision>179</cp:revision>
  <dcterms:created xsi:type="dcterms:W3CDTF">2019-05-06T20:16:50Z</dcterms:created>
  <dcterms:modified xsi:type="dcterms:W3CDTF">2019-05-17T08:30:00Z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LastSaved">
    <vt:filetime>2018-04-13T00:00:00Z</vt:filetime>
  </property>
</Properties>
</file>