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29"/>
  </p:notesMasterIdLst>
  <p:handoutMasterIdLst>
    <p:handoutMasterId r:id="rId30"/>
  </p:handoutMasterIdLst>
  <p:sldIdLst>
    <p:sldId id="896" r:id="rId6"/>
    <p:sldId id="897" r:id="rId7"/>
    <p:sldId id="1202" r:id="rId8"/>
    <p:sldId id="1166" r:id="rId9"/>
    <p:sldId id="1590" r:id="rId10"/>
    <p:sldId id="1204" r:id="rId11"/>
    <p:sldId id="1198" r:id="rId12"/>
    <p:sldId id="1170" r:id="rId13"/>
    <p:sldId id="904" r:id="rId14"/>
    <p:sldId id="1201" r:id="rId15"/>
    <p:sldId id="1423" r:id="rId16"/>
    <p:sldId id="1572" r:id="rId17"/>
    <p:sldId id="1368" r:id="rId18"/>
    <p:sldId id="1592" r:id="rId19"/>
    <p:sldId id="1593" r:id="rId20"/>
    <p:sldId id="1502" r:id="rId21"/>
    <p:sldId id="1594" r:id="rId22"/>
    <p:sldId id="1595" r:id="rId23"/>
    <p:sldId id="1597" r:id="rId24"/>
    <p:sldId id="1601" r:id="rId25"/>
    <p:sldId id="1605" r:id="rId26"/>
    <p:sldId id="1500" r:id="rId27"/>
    <p:sldId id="1575" r:id="rId28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53D2FF"/>
    <a:srgbClr val="EAA0A0"/>
    <a:srgbClr val="1FD15A"/>
    <a:srgbClr val="CCFF33"/>
    <a:srgbClr val="FB998F"/>
    <a:srgbClr val="7EEA9F"/>
    <a:srgbClr val="95358A"/>
    <a:srgbClr val="DCB1AE"/>
    <a:srgbClr val="97E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2" autoAdjust="0"/>
    <p:restoredTop sz="95632" autoAdjust="0"/>
  </p:normalViewPr>
  <p:slideViewPr>
    <p:cSldViewPr>
      <p:cViewPr>
        <p:scale>
          <a:sx n="100" d="100"/>
          <a:sy n="100" d="100"/>
        </p:scale>
        <p:origin x="-342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245672152594629"/>
          <c:y val="0.10666397887360608"/>
          <c:w val="0.83528284203826897"/>
          <c:h val="0.73531463511920003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43000"/>
                    <a:satMod val="165000"/>
                  </a:schemeClr>
                </a:gs>
                <a:gs pos="55000">
                  <a:schemeClr val="accent2">
                    <a:tint val="83000"/>
                    <a:satMod val="155000"/>
                  </a:schemeClr>
                </a:gs>
                <a:gs pos="100000">
                  <a:schemeClr val="accent2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2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7744424251779341E-2"/>
                  <c:y val="2.7293421039058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4323327275533762"/>
                  <c:y val="-5.45868420781157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1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4020.7</c:v>
                </c:pt>
                <c:pt idx="1">
                  <c:v>3706.4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Доходы бюджета Туриловского сельского поселения  Миллеровского района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43000"/>
                    <a:satMod val="165000"/>
                  </a:schemeClr>
                </a:gs>
                <a:gs pos="55000">
                  <a:schemeClr val="accent5">
                    <a:tint val="83000"/>
                    <a:satMod val="155000"/>
                  </a:schemeClr>
                </a:gs>
                <a:gs pos="100000">
                  <a:schemeClr val="accent5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5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cat>
            <c:strRef>
              <c:f>Sheet1!$B$1:$D$1</c:f>
              <c:strCache>
                <c:ptCount val="2"/>
                <c:pt idx="0">
                  <c:v>2018 год</c:v>
                </c:pt>
                <c:pt idx="1">
                  <c:v>2019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4914.7</c:v>
                </c:pt>
                <c:pt idx="1">
                  <c:v>5046.7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760640"/>
        <c:axId val="200062080"/>
        <c:axId val="0"/>
      </c:bar3DChart>
      <c:catAx>
        <c:axId val="63760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000620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0062080"/>
        <c:scaling>
          <c:orientation val="minMax"/>
          <c:max val="100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3760640"/>
        <c:crosses val="autoZero"/>
        <c:crossBetween val="between"/>
        <c:majorUnit val="1000"/>
        <c:minorUnit val="1000"/>
      </c:valAx>
    </c:plotArea>
    <c:legend>
      <c:legendPos val="b"/>
      <c:legendEntry>
        <c:idx val="0"/>
        <c:txPr>
          <a:bodyPr/>
          <a:lstStyle/>
          <a:p>
            <a:pPr>
              <a:defRPr sz="1369" b="1" i="0" u="none" strike="noStrike" baseline="0">
                <a:solidFill>
                  <a:srgbClr val="53D2FF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69" b="1" i="0" u="none" strike="noStrike" baseline="0">
                <a:solidFill>
                  <a:srgbClr val="FF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3.5755133686599321E-2"/>
          <c:y val="0.86988663900468388"/>
          <c:w val="0.92255606708014204"/>
          <c:h val="0.11988903827440246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CECFF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203"/>
          <c:h val="0.7500032584328292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99FF66"/>
            </a:solidFill>
            <a:effectLst/>
            <a:scene3d>
              <a:camera prst="orthographicFront"/>
              <a:lightRig rig="threePt" dir="t"/>
            </a:scene3d>
            <a:sp3d prstMaterial="metal">
              <a:bevelT w="165100" h="19050" prst="convex"/>
              <a:bevelB w="165100" h="19050" prst="convex"/>
            </a:sp3d>
          </c:spPr>
          <c:invertIfNegative val="0"/>
          <c:dLbls>
            <c:dLbl>
              <c:idx val="0"/>
              <c:layout>
                <c:manualLayout>
                  <c:x val="-5.4232751303247015E-3"/>
                  <c:y val="-4.8831295465791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642253698597158E-2"/>
                  <c:y val="-3.5772299928127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271174824424661E-3"/>
                  <c:y val="-4.8766683176059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087905585634023E-3"/>
                  <c:y val="-6.6292815807309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16405705251372E-2"/>
                  <c:y val="-1.340877691465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Лист1!$B$3:$B$5</c:f>
              <c:numCache>
                <c:formatCode>#,##0.0</c:formatCode>
                <c:ptCount val="3"/>
                <c:pt idx="0">
                  <c:v>8753.1</c:v>
                </c:pt>
                <c:pt idx="1">
                  <c:v>5243.6</c:v>
                </c:pt>
                <c:pt idx="2">
                  <c:v>5205.6000000000004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Расходы бюджета Туриловского сельского поселения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3890617091928057E-2"/>
                  <c:y val="-1.689908452203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459274072428166E-2"/>
                  <c:y val="-4.2247711305088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3890617091927939E-2"/>
                  <c:y val="-4.7880739479100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Лист1!$A$3:$A$5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Лист1!$C$3:$C$5</c:f>
              <c:numCache>
                <c:formatCode>#,##0.0</c:formatCode>
                <c:ptCount val="3"/>
                <c:pt idx="0">
                  <c:v>8753.1</c:v>
                </c:pt>
                <c:pt idx="1">
                  <c:v>5531.9</c:v>
                </c:pt>
                <c:pt idx="2">
                  <c:v>5569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847232"/>
        <c:axId val="20874752"/>
        <c:axId val="0"/>
      </c:bar3DChart>
      <c:catAx>
        <c:axId val="20847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20874752"/>
        <c:crosses val="autoZero"/>
        <c:auto val="1"/>
        <c:lblAlgn val="ctr"/>
        <c:lblOffset val="100"/>
        <c:noMultiLvlLbl val="0"/>
      </c:catAx>
      <c:valAx>
        <c:axId val="20874752"/>
        <c:scaling>
          <c:orientation val="minMax"/>
          <c:min val="30"/>
        </c:scaling>
        <c:delete val="1"/>
        <c:axPos val="l"/>
        <c:numFmt formatCode="#,##0.0" sourceLinked="1"/>
        <c:majorTickMark val="out"/>
        <c:minorTickMark val="none"/>
        <c:tickLblPos val="none"/>
        <c:crossAx val="20847232"/>
        <c:crosses val="autoZero"/>
        <c:crossBetween val="between"/>
        <c:majorUnit val="50"/>
      </c:valAx>
      <c:spPr>
        <a:noFill/>
        <a:ln w="25381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502180198527071E-3"/>
          <c:y val="0"/>
          <c:w val="0.9905761683966940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bubble3D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bubble3D val="0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bubble3D val="0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-2.1394820218388434E-2"/>
                  <c:y val="4.732223794779636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2334906257978003E-3"/>
                  <c:y val="-8.66164724387348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493834247985302"/>
                  <c:y val="6.365190192542709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0877164442046122"/>
                  <c:y val="-3.795069468931793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11302365213388983"/>
                  <c:y val="3.424518853782752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2.4915964341886716E-2"/>
                  <c:y val="3.390969379470656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4.7383279727413206E-2"/>
                  <c:y val="-3.542469640125445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Иные собственные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13.360673429743148</c:v>
                </c:pt>
                <c:pt idx="1">
                  <c:v>1.8211741851931795</c:v>
                </c:pt>
                <c:pt idx="2">
                  <c:v>69.587740125188873</c:v>
                </c:pt>
                <c:pt idx="3">
                  <c:v>11.140189941722427</c:v>
                </c:pt>
                <c:pt idx="4">
                  <c:v>0.63673645586013394</c:v>
                </c:pt>
                <c:pt idx="5">
                  <c:v>3.1297215627023527</c:v>
                </c:pt>
                <c:pt idx="6">
                  <c:v>0.32376429958989861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invertIfNegative val="0"/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523269397033434E-2"/>
                  <c:y val="-6.0575102987204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2018 год</c:v>
                </c:pt>
                <c:pt idx="1">
                  <c:v>2019 год</c:v>
                </c:pt>
                <c:pt idx="2">
                  <c:v> 2020 год</c:v>
                </c:pt>
                <c:pt idx="3">
                  <c:v> 2021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428.1</c:v>
                </c:pt>
                <c:pt idx="1">
                  <c:v>495.2</c:v>
                </c:pt>
                <c:pt idx="2">
                  <c:v>524.9</c:v>
                </c:pt>
                <c:pt idx="3">
                  <c:v>551.20000000000005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60192"/>
        <c:axId val="23558400"/>
      </c:barChart>
      <c:valAx>
        <c:axId val="23558400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one"/>
        <c:crossAx val="23560192"/>
        <c:crosses val="autoZero"/>
        <c:crossBetween val="between"/>
        <c:majorUnit val="5000"/>
      </c:valAx>
      <c:catAx>
        <c:axId val="235601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23558400"/>
        <c:crosses val="autoZero"/>
        <c:auto val="1"/>
        <c:lblAlgn val="ctr"/>
        <c:lblOffset val="100"/>
        <c:tickLblSkip val="1"/>
        <c:noMultiLvlLbl val="0"/>
      </c:cat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5056557798115515E-2"/>
          <c:y val="3.7640074671565854E-2"/>
          <c:w val="0.95494344220188865"/>
          <c:h val="0.88990155623976364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095399672853609E-2"/>
                  <c:y val="-0.10296853532243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412833060711341E-2"/>
                  <c:y val="-8.3488001612786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2018 год</c:v>
                </c:pt>
                <c:pt idx="1">
                  <c:v> 2019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8967.4</c:v>
                </c:pt>
                <c:pt idx="1">
                  <c:v>8753.1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gapDepth val="165"/>
        <c:shape val="box"/>
        <c:axId val="238740992"/>
        <c:axId val="238742528"/>
        <c:axId val="0"/>
      </c:bar3DChart>
      <c:catAx>
        <c:axId val="238740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238742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8742528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238740992"/>
        <c:crosses val="autoZero"/>
        <c:crossBetween val="between"/>
        <c:majorUnit val="50000"/>
        <c:minorUnit val="10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rotY val="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247341997770679"/>
          <c:y val="2.7434995840149013E-2"/>
          <c:w val="0.87302597372535207"/>
          <c:h val="0.9725650041598510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5"/>
          <c:dPt>
            <c:idx val="0"/>
            <c:bubble3D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6.132201668073347E-2"/>
                  <c:y val="-0.2344995499056062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Общегосударственные вопросы </a:t>
                    </a:r>
                    <a:r>
                      <a:rPr lang="ru-RU" sz="1600" dirty="0" smtClean="0"/>
                      <a:t>47,6</a:t>
                    </a:r>
                    <a:r>
                      <a:rPr lang="en-US" sz="1600" dirty="0" smtClean="0"/>
                      <a:t>%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3021139375291574"/>
                  <c:y val="-8.674327416606481E-3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Национальная </a:t>
                    </a:r>
                    <a:r>
                      <a:rPr lang="ru-RU" sz="1600" dirty="0"/>
                      <a:t>оборона </a:t>
                    </a:r>
                    <a:r>
                      <a:rPr lang="ru-RU" sz="1600" dirty="0" smtClean="0"/>
                      <a:t>1,0%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7373817231297387"/>
                  <c:y val="-0.14687981515728094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Жилищно-коммунальное </a:t>
                    </a:r>
                    <a:r>
                      <a:rPr lang="ru-RU" sz="1600" dirty="0"/>
                      <a:t>хозяйство -         </a:t>
                    </a:r>
                    <a:r>
                      <a:rPr lang="ru-RU" sz="1600" dirty="0" smtClean="0"/>
                      <a:t>9,9%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8188365152793955E-2"/>
                  <c:y val="-0.26172173340471566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ru-RU" sz="1600" dirty="0" smtClean="0"/>
                      <a:t>Культура, кинематография </a:t>
                    </a:r>
                    <a:r>
                      <a:rPr lang="ru-RU" sz="1600" dirty="0" smtClean="0"/>
                      <a:t>40,1</a:t>
                    </a:r>
                    <a:r>
                      <a:rPr lang="en-US" sz="1600" dirty="0" smtClean="0"/>
                      <a:t>%</a:t>
                    </a:r>
                    <a:endParaRPr lang="en-US" sz="1600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7919591314907604E-3"/>
                  <c:y val="-8.1417218965361277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Социальная политика </a:t>
                    </a:r>
                    <a:r>
                      <a:rPr lang="ru-RU" sz="1600" dirty="0" smtClean="0"/>
                      <a:t>1,4</a:t>
                    </a:r>
                    <a:r>
                      <a:rPr lang="en-US" sz="1600" dirty="0" smtClean="0"/>
                      <a:t>%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4763748962796E-2"/>
                  <c:y val="-3.218842271204491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4,5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5215409023407871E-2"/>
                  <c:y val="-0.18147831909393849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4,1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1004939405918042E-2"/>
                  <c:y val="-3.9084432369424452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2,3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9889166070163083E-2"/>
                  <c:y val="7.0761030278672934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2,0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8.02189390782862E-2"/>
                  <c:y val="0.1050998215935566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1,3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8.1145077687916442E-2"/>
                  <c:y val="5.4482554578579694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sz="1600" dirty="0" smtClean="0"/>
                      <a:t>0</a:t>
                    </a:r>
                    <a:r>
                      <a:rPr lang="ru-RU" sz="1600" dirty="0" smtClean="0"/>
                      <a:t>,8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 w="25229">
                  <a:noFill/>
                </a:ln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6.4040601768354383E-2"/>
                  <c:y val="2.3879287204714314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0,</a:t>
                    </a:r>
                    <a:r>
                      <a:rPr lang="ru-RU" sz="1600" dirty="0" smtClean="0"/>
                      <a:t>3</a:t>
                    </a:r>
                    <a:r>
                      <a:rPr lang="en-US" sz="1600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6.0288347336471322E-2"/>
                  <c:y val="7.373836391058702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numFmt formatCode="0.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multiLvlStrRef>
              <c:f>Sheet1!$B$1:$F$2</c:f>
              <c:multiLvlStrCache>
                <c:ptCount val="5"/>
                <c:lvl>
                  <c:pt idx="0">
                    <c:v>4 165,7</c:v>
                  </c:pt>
                  <c:pt idx="1">
                    <c:v>83,3</c:v>
                  </c:pt>
                  <c:pt idx="2">
                    <c:v>870,2</c:v>
                  </c:pt>
                  <c:pt idx="3">
                    <c:v>3 514,3</c:v>
                  </c:pt>
                  <c:pt idx="4">
                    <c:v>119,6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Жилищно-коммунальное хозяйство -        </c:v>
                  </c:pt>
                  <c:pt idx="3">
                    <c:v>Культура, кинематография - </c:v>
                  </c:pt>
                  <c:pt idx="4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Sheet1!$B$2:$F$2</c:f>
              <c:numCache>
                <c:formatCode>#,##0.0</c:formatCode>
                <c:ptCount val="5"/>
                <c:pt idx="0">
                  <c:v>4165.7</c:v>
                </c:pt>
                <c:pt idx="1">
                  <c:v>83.3</c:v>
                </c:pt>
                <c:pt idx="2">
                  <c:v>870.2</c:v>
                </c:pt>
                <c:pt idx="3">
                  <c:v>3514.3</c:v>
                </c:pt>
                <c:pt idx="4">
                  <c:v>119.6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multiLvlStrRef>
              <c:f>Sheet1!$B$1:$F$2</c:f>
              <c:multiLvlStrCache>
                <c:ptCount val="5"/>
                <c:lvl>
                  <c:pt idx="0">
                    <c:v>4 165,7</c:v>
                  </c:pt>
                  <c:pt idx="1">
                    <c:v>83,3</c:v>
                  </c:pt>
                  <c:pt idx="2">
                    <c:v>870,2</c:v>
                  </c:pt>
                  <c:pt idx="3">
                    <c:v>3 514,3</c:v>
                  </c:pt>
                  <c:pt idx="4">
                    <c:v>119,6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Жилищно-коммунальное хозяйство -        </c:v>
                  </c:pt>
                  <c:pt idx="3">
                    <c:v>Культура, кинематография - </c:v>
                  </c:pt>
                  <c:pt idx="4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Sheet1!$B$3:$F$3</c:f>
              <c:numCache>
                <c:formatCode>#,##0.00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1757952820057031"/>
          <c:w val="0.96407292193871463"/>
          <c:h val="0.71008355973915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87058340319089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0">
                    <a:solidFill>
                      <a:srgbClr val="7EEA9F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2867100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0624488845282257E-2"/>
                  <c:y val="0.181713816309972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4485600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год*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0.1015459561732198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3633900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4024800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837184"/>
        <c:axId val="113838720"/>
      </c:barChart>
      <c:catAx>
        <c:axId val="113837184"/>
        <c:scaling>
          <c:orientation val="minMax"/>
        </c:scaling>
        <c:delete val="1"/>
        <c:axPos val="b"/>
        <c:majorTickMark val="out"/>
        <c:minorTickMark val="none"/>
        <c:tickLblPos val="none"/>
        <c:crossAx val="113838720"/>
        <c:crosses val="autoZero"/>
        <c:auto val="1"/>
        <c:lblAlgn val="ctr"/>
        <c:lblOffset val="100"/>
        <c:noMultiLvlLbl val="0"/>
      </c:catAx>
      <c:valAx>
        <c:axId val="11383872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11383718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0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  <c:spPr>
              <a:solidFill>
                <a:srgbClr val="0070C0"/>
              </a:solidFill>
            </c:spPr>
          </c:dPt>
          <c:dPt>
            <c:idx val="1"/>
            <c:bubble3D val="0"/>
            <c:explosion val="21"/>
            <c:spPr>
              <a:solidFill>
                <a:srgbClr val="FF5050"/>
              </a:solidFill>
            </c:spPr>
          </c:dPt>
          <c:dLbls>
            <c:dLbl>
              <c:idx val="1"/>
              <c:layout>
                <c:manualLayout>
                  <c:x val="-4.1666666666666683E-3"/>
                  <c:y val="8.86166992292334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5833333333333441E-2"/>
                  <c:y val="4.544446114319667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1.9825459317585347E-2"/>
                  <c:y val="-9.8806635606987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Расходы на обеспечение деятельности муниципальных учреждений - 2434,8</c:v>
                </c:pt>
                <c:pt idx="1">
                  <c:v>Расходы на софинансирование повышения з/п работникам муниципальных учреждений культуры - 1079,5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2434.8000000000002</c:v>
                </c:pt>
                <c:pt idx="1">
                  <c:v>1079.5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244"/>
          <c:y val="9.0006333598128027E-2"/>
          <c:w val="0.33750000000000047"/>
          <c:h val="0.85175086416042334"/>
        </c:manualLayout>
      </c:layout>
      <c:overlay val="0"/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944444444444445E-2"/>
          <c:y val="0.11403785247693896"/>
          <c:w val="0.86999803149606381"/>
          <c:h val="0.883685796279995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explosion val="3"/>
            <c:spPr>
              <a:solidFill>
                <a:srgbClr val="0070C0"/>
              </a:solidFill>
            </c:spPr>
          </c:dPt>
          <c:dPt>
            <c:idx val="1"/>
            <c:bubble3D val="0"/>
            <c:explosion val="21"/>
            <c:spPr>
              <a:solidFill>
                <a:srgbClr val="FF5050"/>
              </a:solidFill>
            </c:spPr>
          </c:dPt>
          <c:dLbls>
            <c:dLbl>
              <c:idx val="0"/>
              <c:layout>
                <c:manualLayout>
                  <c:x val="-0.17525732720909887"/>
                  <c:y val="7.068009246337606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solidFill>
                          <a:srgbClr val="FFFF00"/>
                        </a:solidFill>
                      </a:rPr>
                      <a:t>3633,9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42,1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16184580052493439"/>
                  <c:y val="-7.40585989640442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5005,4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57,9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numFmt formatCode="0.0%" sourceLinked="0"/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Лист1!$A$2:$A$3</c:f>
              <c:strCache>
                <c:ptCount val="2"/>
                <c:pt idx="0">
                  <c:v>Социальное развитие</c:v>
                </c:pt>
                <c:pt idx="1">
                  <c:v>Остальные 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3633.9</c:v>
                </c:pt>
                <c:pt idx="1">
                  <c:v>5005.3999999999996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"/>
          <c:y val="0.78757881214619541"/>
          <c:w val="0.53032370953630759"/>
          <c:h val="0.14198227308185021"/>
        </c:manualLayout>
      </c:layout>
      <c:overlay val="0"/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80551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FCE99B69-BED3-44DC-9B4C-98E72C896783}" type="presOf" srcId="{F0351681-504B-468A-A43A-35239C443A97}" destId="{01B5A3FF-8112-48C6-9524-2594DAB99429}" srcOrd="0" destOrd="0" presId="urn:microsoft.com/office/officeart/2005/8/layout/hList7#1"/>
    <dgm:cxn modelId="{52A36C5F-442A-405D-AAC4-1CDB38AFABE0}" type="presOf" srcId="{914D76AC-028B-4257-BED1-2C2263772DDA}" destId="{E32018F6-38F3-4F68-9FD0-50FD7BED2859}" srcOrd="0" destOrd="0" presId="urn:microsoft.com/office/officeart/2005/8/layout/hList7#1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C5C975CD-4B7D-4AA6-9F9B-E83B130B3C4B}" type="presOf" srcId="{BE907F90-9D92-45A1-94F8-1DCBD5B9715F}" destId="{14E9E240-14D8-48CE-A8EF-4C26DD964D0B}" srcOrd="0" destOrd="0" presId="urn:microsoft.com/office/officeart/2005/8/layout/hList7#1"/>
    <dgm:cxn modelId="{3EDBF4FD-7DD4-4EF3-BE9D-862C0BA1F08D}" type="presOf" srcId="{BFE45829-723F-4E4D-9831-F195998B70F6}" destId="{A490A214-21F9-4C52-8E3B-F3A359B01D89}" srcOrd="1" destOrd="0" presId="urn:microsoft.com/office/officeart/2005/8/layout/hList7#1"/>
    <dgm:cxn modelId="{7E5FE03F-B5AC-4410-AFBD-1247EC1958A2}" type="presOf" srcId="{F0351681-504B-468A-A43A-35239C443A97}" destId="{BD834AB3-FAFF-4D74-B8D8-881F0EC6B9AD}" srcOrd="1" destOrd="0" presId="urn:microsoft.com/office/officeart/2005/8/layout/hList7#1"/>
    <dgm:cxn modelId="{79CB92D9-CC56-4E39-84EA-E5692F448B8A}" type="presOf" srcId="{E1C31608-5158-4EC9-9C62-26BAAF099A48}" destId="{D893FC16-622A-4AA0-9276-3766E5F1AA15}" srcOrd="0" destOrd="0" presId="urn:microsoft.com/office/officeart/2005/8/layout/hList7#1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F2061F9D-9788-41A1-B4E5-626B01ECEC34}" type="presOf" srcId="{BE907F90-9D92-45A1-94F8-1DCBD5B9715F}" destId="{272D07C4-E4A0-4649-AFF9-320ECA914488}" srcOrd="1" destOrd="0" presId="urn:microsoft.com/office/officeart/2005/8/layout/hList7#1"/>
    <dgm:cxn modelId="{A85BD9F3-217E-416B-A45E-45A851EA2404}" type="presOf" srcId="{BFE45829-723F-4E4D-9831-F195998B70F6}" destId="{D73F7537-DE83-45D9-AFD1-908328D4D97E}" srcOrd="0" destOrd="0" presId="urn:microsoft.com/office/officeart/2005/8/layout/hList7#1"/>
    <dgm:cxn modelId="{C18F94C0-A146-4255-BD34-1D02D94F8D2A}" type="presOf" srcId="{7D9F30EA-5AAD-4B4D-9B37-1898C8B1B1C4}" destId="{D7F1AC36-BB02-40D3-9EAC-6004F15E8D99}" srcOrd="0" destOrd="0" presId="urn:microsoft.com/office/officeart/2005/8/layout/hList7#1"/>
    <dgm:cxn modelId="{B3B3CAD2-643F-483A-AC48-5C9D27C0AE1F}" type="presParOf" srcId="{D7F1AC36-BB02-40D3-9EAC-6004F15E8D99}" destId="{9132C0C5-E5AF-4E5E-918C-A1BB430E7228}" srcOrd="0" destOrd="0" presId="urn:microsoft.com/office/officeart/2005/8/layout/hList7#1"/>
    <dgm:cxn modelId="{8241F920-F8AB-4049-B239-876810A22784}" type="presParOf" srcId="{D7F1AC36-BB02-40D3-9EAC-6004F15E8D99}" destId="{AC9FC888-4E7D-41D5-BF8D-099DDFB49032}" srcOrd="1" destOrd="0" presId="urn:microsoft.com/office/officeart/2005/8/layout/hList7#1"/>
    <dgm:cxn modelId="{022A535C-B324-48CC-98D0-979B9F422206}" type="presParOf" srcId="{AC9FC888-4E7D-41D5-BF8D-099DDFB49032}" destId="{3B03A404-6FA8-44DF-BD0D-938BEE92A850}" srcOrd="0" destOrd="0" presId="urn:microsoft.com/office/officeart/2005/8/layout/hList7#1"/>
    <dgm:cxn modelId="{C19ACD92-19E6-456C-89E1-902B8172A2F1}" type="presParOf" srcId="{3B03A404-6FA8-44DF-BD0D-938BEE92A850}" destId="{D73F7537-DE83-45D9-AFD1-908328D4D97E}" srcOrd="0" destOrd="0" presId="urn:microsoft.com/office/officeart/2005/8/layout/hList7#1"/>
    <dgm:cxn modelId="{AB824435-CA85-4FDD-A7CF-5C8429ADCD96}" type="presParOf" srcId="{3B03A404-6FA8-44DF-BD0D-938BEE92A850}" destId="{A490A214-21F9-4C52-8E3B-F3A359B01D89}" srcOrd="1" destOrd="0" presId="urn:microsoft.com/office/officeart/2005/8/layout/hList7#1"/>
    <dgm:cxn modelId="{99B49B4E-DFAE-4F47-96B0-0BA37E5290F1}" type="presParOf" srcId="{3B03A404-6FA8-44DF-BD0D-938BEE92A850}" destId="{8FADFE9E-A8A8-41F1-B358-A7A11B6B47E1}" srcOrd="2" destOrd="0" presId="urn:microsoft.com/office/officeart/2005/8/layout/hList7#1"/>
    <dgm:cxn modelId="{E34B854F-9FC6-4C99-B999-26B001ADEA3A}" type="presParOf" srcId="{3B03A404-6FA8-44DF-BD0D-938BEE92A850}" destId="{79E796B1-3ABE-4958-A470-95B84B3BA8FB}" srcOrd="3" destOrd="0" presId="urn:microsoft.com/office/officeart/2005/8/layout/hList7#1"/>
    <dgm:cxn modelId="{5A1C8ED6-688D-4FAD-AAB3-463EA0CC091B}" type="presParOf" srcId="{AC9FC888-4E7D-41D5-BF8D-099DDFB49032}" destId="{E32018F6-38F3-4F68-9FD0-50FD7BED2859}" srcOrd="1" destOrd="0" presId="urn:microsoft.com/office/officeart/2005/8/layout/hList7#1"/>
    <dgm:cxn modelId="{2633C9F5-75B9-4072-96C4-AB5D73183030}" type="presParOf" srcId="{AC9FC888-4E7D-41D5-BF8D-099DDFB49032}" destId="{A7D5A4F7-F72A-48AE-87CD-6C7027652D6C}" srcOrd="2" destOrd="0" presId="urn:microsoft.com/office/officeart/2005/8/layout/hList7#1"/>
    <dgm:cxn modelId="{789BD1FA-9E9D-4721-A57C-1AD887530F32}" type="presParOf" srcId="{A7D5A4F7-F72A-48AE-87CD-6C7027652D6C}" destId="{01B5A3FF-8112-48C6-9524-2594DAB99429}" srcOrd="0" destOrd="0" presId="urn:microsoft.com/office/officeart/2005/8/layout/hList7#1"/>
    <dgm:cxn modelId="{F35CE952-9ECB-42A2-9A71-91B5E98FFEA8}" type="presParOf" srcId="{A7D5A4F7-F72A-48AE-87CD-6C7027652D6C}" destId="{BD834AB3-FAFF-4D74-B8D8-881F0EC6B9AD}" srcOrd="1" destOrd="0" presId="urn:microsoft.com/office/officeart/2005/8/layout/hList7#1"/>
    <dgm:cxn modelId="{1ED8CC33-02B3-400B-9894-72EC9DAB72FD}" type="presParOf" srcId="{A7D5A4F7-F72A-48AE-87CD-6C7027652D6C}" destId="{C8F3C681-2C9B-4653-BE31-D8B25A2AB7FA}" srcOrd="2" destOrd="0" presId="urn:microsoft.com/office/officeart/2005/8/layout/hList7#1"/>
    <dgm:cxn modelId="{2749D2DA-392B-4459-ACA7-973A32902EB3}" type="presParOf" srcId="{A7D5A4F7-F72A-48AE-87CD-6C7027652D6C}" destId="{E6379D24-0F7F-4C89-AA74-40B94EA75227}" srcOrd="3" destOrd="0" presId="urn:microsoft.com/office/officeart/2005/8/layout/hList7#1"/>
    <dgm:cxn modelId="{895596CE-F6C3-43AD-8CBC-E688517A0F86}" type="presParOf" srcId="{AC9FC888-4E7D-41D5-BF8D-099DDFB49032}" destId="{D893FC16-622A-4AA0-9276-3766E5F1AA15}" srcOrd="3" destOrd="0" presId="urn:microsoft.com/office/officeart/2005/8/layout/hList7#1"/>
    <dgm:cxn modelId="{511D7AED-1EBD-4B19-A751-919B19AA8988}" type="presParOf" srcId="{AC9FC888-4E7D-41D5-BF8D-099DDFB49032}" destId="{A10443EA-0A22-4998-85A4-5FC07C4410A8}" srcOrd="4" destOrd="0" presId="urn:microsoft.com/office/officeart/2005/8/layout/hList7#1"/>
    <dgm:cxn modelId="{D277CEF3-89D0-40F1-B9CA-7734F70F7AFD}" type="presParOf" srcId="{A10443EA-0A22-4998-85A4-5FC07C4410A8}" destId="{14E9E240-14D8-48CE-A8EF-4C26DD964D0B}" srcOrd="0" destOrd="0" presId="urn:microsoft.com/office/officeart/2005/8/layout/hList7#1"/>
    <dgm:cxn modelId="{58A173BA-EAC0-4D28-92CF-9CB04CA29FAB}" type="presParOf" srcId="{A10443EA-0A22-4998-85A4-5FC07C4410A8}" destId="{272D07C4-E4A0-4649-AFF9-320ECA914488}" srcOrd="1" destOrd="0" presId="urn:microsoft.com/office/officeart/2005/8/layout/hList7#1"/>
    <dgm:cxn modelId="{0D835E6F-77FF-4415-9DB3-7A71EA7893E3}" type="presParOf" srcId="{A10443EA-0A22-4998-85A4-5FC07C4410A8}" destId="{C7AF8028-0A1F-4B6B-BA86-08AA83130861}" srcOrd="2" destOrd="0" presId="urn:microsoft.com/office/officeart/2005/8/layout/hList7#1"/>
    <dgm:cxn modelId="{85E79C21-B323-4AA3-A798-FD201BB1CE18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Туриловского сельского поселения Миллеровского района до 2020 года,  утвержденный распоряжением Администрации Туриловского сельского поселения от 25.09.2018 № 45</a:t>
          </a:r>
          <a:endParaRPr lang="ru-RU" sz="1600" b="1" dirty="0">
            <a:solidFill>
              <a:srgbClr val="FFFF0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Туриловского сельского поселения Миллеровского района и сокращению  муниципального долга Туриловского сельского поселения до 2020 года, утвержденный распоряжением Администрации Туриловского сельского поселения от 16.10.2018 № 47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8604" custLinFactNeighborY="-657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NeighborX="920" custLinFactNeighborY="18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495,2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5 046,7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2 658,7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412,9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23,6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116,0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1" presStyleCnt="6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1" presStyleCnt="6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2" presStyleCnt="6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2" presStyleCnt="6" custScaleX="87599" custScaleY="99393" custLinFactNeighborX="-13471" custLinFactNeighborY="477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6" custLinFactY="100000" custLinFactNeighborY="107053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6" custLinFactY="100000" custLinFactNeighborX="-7271" custLinFactNeighborY="15778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4" presStyleCnt="6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4" presStyleCnt="6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5" presStyleCnt="6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5" presStyleCnt="6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977231F2-CA44-49BD-A0E1-5360B2B00BB0}" type="presOf" srcId="{BA090E94-8B27-4531-ACFD-055B1B3DB79D}" destId="{2FF4AF0E-1500-4BD3-8C3A-3E143A3E4058}" srcOrd="0" destOrd="0" presId="urn:microsoft.com/office/officeart/2005/8/layout/vList4#1"/>
    <dgm:cxn modelId="{68B25E46-0069-416F-8FC5-A317F2D785D8}" type="presOf" srcId="{9589BF18-EB43-46B1-B7B8-63ADBDFDC163}" destId="{0090A8A9-C296-4A7F-9B52-773A003D1EB8}" srcOrd="1" destOrd="0" presId="urn:microsoft.com/office/officeart/2005/8/layout/vList4#1"/>
    <dgm:cxn modelId="{88B3C375-A51F-4C96-9C49-6C7EE1333A2E}" srcId="{227A101D-8088-4F21-A936-43AB877355D2}" destId="{BA090E94-8B27-4531-ACFD-055B1B3DB79D}" srcOrd="4" destOrd="0" parTransId="{E91CA2F1-D445-458F-9CD2-C8AFD2E6E334}" sibTransId="{29385BA7-84CD-47DD-AD14-392FE9FE061F}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AABD967A-2829-4D90-8A42-B41E4973856F}" type="presOf" srcId="{BA090E94-8B27-4531-ACFD-055B1B3DB79D}" destId="{7D0F5A39-751E-4D35-A16D-B71CC8C5B2E8}" srcOrd="1" destOrd="0" presId="urn:microsoft.com/office/officeart/2005/8/layout/vList4#1"/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BC9EECA3-31A3-40D6-B395-5CD9FE4B63D3}" srcId="{227A101D-8088-4F21-A936-43AB877355D2}" destId="{9589BF18-EB43-46B1-B7B8-63ADBDFDC163}" srcOrd="2" destOrd="0" parTransId="{0C08EA7C-BFFB-47BE-8AE9-56286B5A196F}" sibTransId="{95ADC15E-E719-415A-A3F1-FDF2C80A9E52}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137B02CA-0AB3-429E-9F8F-D7DCBE6167EA}" type="presOf" srcId="{92A80C17-EBAF-4C75-853C-60185C6E6DCD}" destId="{AF11DD5F-ABA5-4BE8-8237-3507B0BA4660}" srcOrd="0" destOrd="0" presId="urn:microsoft.com/office/officeart/2005/8/layout/vList4#1"/>
    <dgm:cxn modelId="{32043912-73CB-448B-B92A-3CAD94610B94}" type="presOf" srcId="{9589BF18-EB43-46B1-B7B8-63ADBDFDC163}" destId="{F3E8F88B-0370-448B-8D0E-D54292C8691C}" srcOrd="0" destOrd="0" presId="urn:microsoft.com/office/officeart/2005/8/layout/vList4#1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EC4176CC-0D54-4332-BD77-C94274568FD9}" srcId="{227A101D-8088-4F21-A936-43AB877355D2}" destId="{92A80C17-EBAF-4C75-853C-60185C6E6DCD}" srcOrd="5" destOrd="0" parTransId="{3068A6FB-EA8B-4EDE-B297-830E4A59359A}" sibTransId="{085152F4-1F84-4EDB-80AC-EDE2399913A8}"/>
    <dgm:cxn modelId="{1B953493-F6F7-47FE-B292-8924ADD9A5A0}" srcId="{227A101D-8088-4F21-A936-43AB877355D2}" destId="{8061A499-68BB-4517-AEA3-079F9BE298A5}" srcOrd="1" destOrd="0" parTransId="{55E260D4-7E74-422F-989D-1A883D30C42B}" sibTransId="{2FF04357-4C60-47B2-ABA7-F34F2DD98536}"/>
    <dgm:cxn modelId="{3EA12B1F-0CEC-4528-A23C-64FA5B3729F5}" type="presOf" srcId="{92A80C17-EBAF-4C75-853C-60185C6E6DCD}" destId="{04584B34-AFD3-49B8-81C6-EA512B6A3149}" srcOrd="1" destOrd="0" presId="urn:microsoft.com/office/officeart/2005/8/layout/vList4#1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6C590537-C3EF-41FA-A5F0-586A139CEC69}" type="presParOf" srcId="{B17E2703-ED7C-40C1-AA5F-205C0BB9EA84}" destId="{7D4D5190-7A99-4EE3-BF13-894BFF6BFA1A}" srcOrd="2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3" destOrd="0" presId="urn:microsoft.com/office/officeart/2005/8/layout/vList4#1"/>
    <dgm:cxn modelId="{7071AAB6-9404-437E-99EF-CD96EE1838E9}" type="presParOf" srcId="{B17E2703-ED7C-40C1-AA5F-205C0BB9EA84}" destId="{712BDC1E-CA2D-4B05-B9F9-47FDD7A8558E}" srcOrd="4" destOrd="0" presId="urn:microsoft.com/office/officeart/2005/8/layout/vList4#1"/>
    <dgm:cxn modelId="{D4DC3C3C-2F21-442E-8B58-4387A9995B6A}" type="presParOf" srcId="{712BDC1E-CA2D-4B05-B9F9-47FDD7A8558E}" destId="{F3E8F88B-0370-448B-8D0E-D54292C8691C}" srcOrd="0" destOrd="0" presId="urn:microsoft.com/office/officeart/2005/8/layout/vList4#1"/>
    <dgm:cxn modelId="{28D454F9-4D05-4234-B8AD-E2F390D9838D}" type="presParOf" srcId="{712BDC1E-CA2D-4B05-B9F9-47FDD7A8558E}" destId="{0EECD78B-C0A7-434E-9ADD-45852886C17A}" srcOrd="1" destOrd="0" presId="urn:microsoft.com/office/officeart/2005/8/layout/vList4#1"/>
    <dgm:cxn modelId="{44B2358B-51B3-4F87-907C-9B93B7B2EA9F}" type="presParOf" srcId="{712BDC1E-CA2D-4B05-B9F9-47FDD7A8558E}" destId="{0090A8A9-C296-4A7F-9B52-773A003D1EB8}" srcOrd="2" destOrd="0" presId="urn:microsoft.com/office/officeart/2005/8/layout/vList4#1"/>
    <dgm:cxn modelId="{FB39B7B0-ADEF-40B4-BA2A-8FF506FE6DE0}" type="presParOf" srcId="{B17E2703-ED7C-40C1-AA5F-205C0BB9EA84}" destId="{55032F77-098C-4AB4-88AE-9F2D2C8772AA}" srcOrd="5" destOrd="0" presId="urn:microsoft.com/office/officeart/2005/8/layout/vList4#1"/>
    <dgm:cxn modelId="{624A1172-48B4-48E8-A4FE-59ACBE313765}" type="presParOf" srcId="{B17E2703-ED7C-40C1-AA5F-205C0BB9EA84}" destId="{8A66E07E-A0AF-47B7-92C7-CC6CC7F443E5}" srcOrd="6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  <dgm:cxn modelId="{EB2860DB-9836-41FE-A782-2CC94FEC5562}" type="presParOf" srcId="{B17E2703-ED7C-40C1-AA5F-205C0BB9EA84}" destId="{E6709232-9FB8-4255-9181-A895BADDD6C1}" srcOrd="7" destOrd="0" presId="urn:microsoft.com/office/officeart/2005/8/layout/vList4#1"/>
    <dgm:cxn modelId="{916AB43C-4310-4681-AC35-87771092DFCB}" type="presParOf" srcId="{B17E2703-ED7C-40C1-AA5F-205C0BB9EA84}" destId="{DFA610A1-31CA-4877-A569-7886975AEFA6}" srcOrd="8" destOrd="0" presId="urn:microsoft.com/office/officeart/2005/8/layout/vList4#1"/>
    <dgm:cxn modelId="{9C714576-7BAD-4EE9-BF61-345D8A71A963}" type="presParOf" srcId="{DFA610A1-31CA-4877-A569-7886975AEFA6}" destId="{2FF4AF0E-1500-4BD3-8C3A-3E143A3E4058}" srcOrd="0" destOrd="0" presId="urn:microsoft.com/office/officeart/2005/8/layout/vList4#1"/>
    <dgm:cxn modelId="{ECAB65EC-11FA-4F73-A919-F844B8368AF1}" type="presParOf" srcId="{DFA610A1-31CA-4877-A569-7886975AEFA6}" destId="{844F59AA-F0BE-4A71-B9FB-41A33D108C7D}" srcOrd="1" destOrd="0" presId="urn:microsoft.com/office/officeart/2005/8/layout/vList4#1"/>
    <dgm:cxn modelId="{B5600663-AC7A-4AA5-B587-B0BCCF6AD05C}" type="presParOf" srcId="{DFA610A1-31CA-4877-A569-7886975AEFA6}" destId="{7D0F5A39-751E-4D35-A16D-B71CC8C5B2E8}" srcOrd="2" destOrd="0" presId="urn:microsoft.com/office/officeart/2005/8/layout/vList4#1"/>
    <dgm:cxn modelId="{27E155F4-9BBA-4EC3-AA78-236A1015ED9B}" type="presParOf" srcId="{B17E2703-ED7C-40C1-AA5F-205C0BB9EA84}" destId="{FC4DA34F-7B98-416C-A908-6A29F0CE12EB}" srcOrd="9" destOrd="0" presId="urn:microsoft.com/office/officeart/2005/8/layout/vList4#1"/>
    <dgm:cxn modelId="{7F8728B0-3298-4BB3-8BD3-2EB307BA1CBB}" type="presParOf" srcId="{B17E2703-ED7C-40C1-AA5F-205C0BB9EA84}" destId="{99922961-B3B7-481D-98FA-DA18D32303F6}" srcOrd="10" destOrd="0" presId="urn:microsoft.com/office/officeart/2005/8/layout/vList4#1"/>
    <dgm:cxn modelId="{2ABC3D93-633F-462D-89EC-1345C88D25DA}" type="presParOf" srcId="{99922961-B3B7-481D-98FA-DA18D32303F6}" destId="{AF11DD5F-ABA5-4BE8-8237-3507B0BA4660}" srcOrd="0" destOrd="0" presId="urn:microsoft.com/office/officeart/2005/8/layout/vList4#1"/>
    <dgm:cxn modelId="{AA9DC731-D753-4C94-8774-59C248A97D82}" type="presParOf" srcId="{99922961-B3B7-481D-98FA-DA18D32303F6}" destId="{0B0E7E74-22FC-4D83-A5A8-B863E1A0FD16}" srcOrd="1" destOrd="0" presId="urn:microsoft.com/office/officeart/2005/8/layout/vList4#1"/>
    <dgm:cxn modelId="{F3693A51-4B39-4BF5-8A02-51F57D52FC40}" type="presParOf" srcId="{99922961-B3B7-481D-98FA-DA18D32303F6}" destId="{04584B34-AFD3-49B8-81C6-EA512B6A314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119,6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870,2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3 514,3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4 165,7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B108F20A-239D-4106-9698-2EFA9EE89891}">
      <dgm:prSet phldrT="[Текст]" custT="1"/>
      <dgm:spPr/>
      <dgm:t>
        <a:bodyPr/>
        <a:lstStyle/>
        <a:p>
          <a:pPr algn="l"/>
          <a:endParaRPr lang="ru-RU" sz="5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83,3</a:t>
          </a:r>
          <a:endParaRPr lang="ru-RU" sz="1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9E499928-9293-4983-B1F9-ABEECD4577EC}" type="parTrans" cxnId="{1932B740-0C68-4BA1-AEAA-DD08A83A9ECC}">
      <dgm:prSet/>
      <dgm:spPr/>
      <dgm:t>
        <a:bodyPr/>
        <a:lstStyle/>
        <a:p>
          <a:endParaRPr lang="ru-RU"/>
        </a:p>
      </dgm:t>
    </dgm:pt>
    <dgm:pt modelId="{46567C1B-C5BA-44D3-97B4-B9D62D4D80DF}" type="sibTrans" cxnId="{1932B740-0C68-4BA1-AEAA-DD08A83A9ECC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5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1" presStyleCnt="5" custScaleY="130245" custLinFactNeighborX="3922" custLinFactNeighborY="-2068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2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2" presStyleCnt="5" custScaleY="97926" custLinFactNeighborX="2752" custLinFactNeighborY="-86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3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3" presStyleCnt="5" custScaleY="9792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7E53AC-8958-476F-876C-6E6C383D0172}" type="pres">
      <dgm:prSet presAssocID="{B108F20A-239D-4106-9698-2EFA9EE89891}" presName="comp" presStyleCnt="0"/>
      <dgm:spPr/>
    </dgm:pt>
    <dgm:pt modelId="{E6066EEA-7DC4-437C-A2D9-DD5D52A0E9A2}" type="pres">
      <dgm:prSet presAssocID="{B108F20A-239D-4106-9698-2EFA9EE89891}" presName="box" presStyleLbl="node1" presStyleIdx="4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E606E8D-3DC9-4B03-85E2-15B5B774F507}" type="pres">
      <dgm:prSet presAssocID="{B108F20A-239D-4106-9698-2EFA9EE89891}" presName="img" presStyleLbl="fgImgPlace1" presStyleIdx="4" presStyleCnt="5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C2E044-817B-41A5-8279-4B0463C72C23}" type="pres">
      <dgm:prSet presAssocID="{B108F20A-239D-4106-9698-2EFA9EE8989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B2508D-E45B-42BD-B935-F7CAE7583505}" srcId="{227A101D-8088-4F21-A936-43AB877355D2}" destId="{AC7F4D8F-90E7-4113-8AA7-E045A737679F}" srcOrd="3" destOrd="0" parTransId="{F08EFA79-F0CB-495A-9642-ED5B19949CB0}" sibTransId="{93A4DCCF-AA92-4AFF-8A3F-454A8EFC19E1}"/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1748BEC6-7FB7-49F1-83F5-E53ABFC3F9DB}" type="presOf" srcId="{AC7F4D8F-90E7-4113-8AA7-E045A737679F}" destId="{97CE86EA-7C7C-4024-815D-E3E95FDCC209}" srcOrd="0" destOrd="0" presId="urn:microsoft.com/office/officeart/2005/8/layout/vList4#2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2FFF13D2-4E77-4CFF-9A31-0A14F3F2418D}" srcId="{227A101D-8088-4F21-A936-43AB877355D2}" destId="{61D99D17-2746-4EA0-AD49-B2201E3298AB}" srcOrd="2" destOrd="0" parTransId="{F346383C-8891-40C0-90C8-ECC53B07E9E8}" sibTransId="{6560EDE6-CC5A-4C9D-8A2C-2654E990D14A}"/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B49FE7FD-8A61-4FD2-9389-47277BB8059E}" type="presOf" srcId="{B108F20A-239D-4106-9698-2EFA9EE89891}" destId="{E6066EEA-7DC4-437C-A2D9-DD5D52A0E9A2}" srcOrd="0" destOrd="0" presId="urn:microsoft.com/office/officeart/2005/8/layout/vList4#2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9469BABD-7B52-472A-919C-FD09352CDD3D}" srcId="{227A101D-8088-4F21-A936-43AB877355D2}" destId="{0CB101B1-31FC-4497-B774-302BD4E2A2CB}" srcOrd="1" destOrd="0" parTransId="{72B65FE5-70A3-4544-A451-2D11560A5446}" sibTransId="{A20E049E-2BD9-47CC-87E7-27BD5E13D5CD}"/>
    <dgm:cxn modelId="{14773E7B-0C9C-4223-9DF5-C47E8BC8189B}" type="presOf" srcId="{AC7F4D8F-90E7-4113-8AA7-E045A737679F}" destId="{D2259407-01D8-4452-BE62-306D911EF64E}" srcOrd="1" destOrd="0" presId="urn:microsoft.com/office/officeart/2005/8/layout/vList4#2"/>
    <dgm:cxn modelId="{1932B740-0C68-4BA1-AEAA-DD08A83A9ECC}" srcId="{227A101D-8088-4F21-A936-43AB877355D2}" destId="{B108F20A-239D-4106-9698-2EFA9EE89891}" srcOrd="4" destOrd="0" parTransId="{9E499928-9293-4983-B1F9-ABEECD4577EC}" sibTransId="{46567C1B-C5BA-44D3-97B4-B9D62D4D80DF}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D3751498-F5E8-4D99-934C-B91CDB1FC94E}" type="presOf" srcId="{B108F20A-239D-4106-9698-2EFA9EE89891}" destId="{54C2E044-817B-41A5-8279-4B0463C72C23}" srcOrd="1" destOrd="0" presId="urn:microsoft.com/office/officeart/2005/8/layout/vList4#2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8198283-C277-4BD1-A1DF-57447762AE22}" type="presParOf" srcId="{B17E2703-ED7C-40C1-AA5F-205C0BB9EA84}" destId="{931DB2C6-6A18-4320-B852-C2613EDB2FA8}" srcOrd="2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3" destOrd="0" presId="urn:microsoft.com/office/officeart/2005/8/layout/vList4#2"/>
    <dgm:cxn modelId="{14433620-87E3-4827-9195-D24F6FBFD010}" type="presParOf" srcId="{B17E2703-ED7C-40C1-AA5F-205C0BB9EA84}" destId="{E9C9C0DB-7628-4918-95C6-35F53D811906}" srcOrd="4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  <dgm:cxn modelId="{328B8F69-D26D-46AA-97C2-6E7D64941490}" type="presParOf" srcId="{B17E2703-ED7C-40C1-AA5F-205C0BB9EA84}" destId="{DA9457FF-7929-4F23-8944-59CC37CB2C59}" srcOrd="5" destOrd="0" presId="urn:microsoft.com/office/officeart/2005/8/layout/vList4#2"/>
    <dgm:cxn modelId="{42EB6D76-EFC6-463F-ADF2-EE7963B7290C}" type="presParOf" srcId="{B17E2703-ED7C-40C1-AA5F-205C0BB9EA84}" destId="{2350E0CA-57BF-4684-AC36-EDD559365B77}" srcOrd="6" destOrd="0" presId="urn:microsoft.com/office/officeart/2005/8/layout/vList4#2"/>
    <dgm:cxn modelId="{F6244EA1-F27C-4B37-8D94-0568ECFA94A4}" type="presParOf" srcId="{2350E0CA-57BF-4684-AC36-EDD559365B77}" destId="{97CE86EA-7C7C-4024-815D-E3E95FDCC209}" srcOrd="0" destOrd="0" presId="urn:microsoft.com/office/officeart/2005/8/layout/vList4#2"/>
    <dgm:cxn modelId="{04CEF719-45D7-4202-A216-7E9CAD7D9EFD}" type="presParOf" srcId="{2350E0CA-57BF-4684-AC36-EDD559365B77}" destId="{41A6BF44-B293-4BA2-8863-2523825655CA}" srcOrd="1" destOrd="0" presId="urn:microsoft.com/office/officeart/2005/8/layout/vList4#2"/>
    <dgm:cxn modelId="{69819D4B-77BD-4D84-8D28-A9FB69A950D4}" type="presParOf" srcId="{2350E0CA-57BF-4684-AC36-EDD559365B77}" destId="{D2259407-01D8-4452-BE62-306D911EF64E}" srcOrd="2" destOrd="0" presId="urn:microsoft.com/office/officeart/2005/8/layout/vList4#2"/>
    <dgm:cxn modelId="{8C0FC38A-DE57-477E-91B9-9E793C9EF4EC}" type="presParOf" srcId="{B17E2703-ED7C-40C1-AA5F-205C0BB9EA84}" destId="{C20962F8-55C1-4AA6-ACF6-305ACA7F0FF2}" srcOrd="7" destOrd="0" presId="urn:microsoft.com/office/officeart/2005/8/layout/vList4#2"/>
    <dgm:cxn modelId="{EFAD6336-D916-42A5-B54B-625F23694980}" type="presParOf" srcId="{B17E2703-ED7C-40C1-AA5F-205C0BB9EA84}" destId="{937E53AC-8958-476F-876C-6E6C383D0172}" srcOrd="8" destOrd="0" presId="urn:microsoft.com/office/officeart/2005/8/layout/vList4#2"/>
    <dgm:cxn modelId="{0DF6926B-F165-4F86-93C2-AB0F80E69C4F}" type="presParOf" srcId="{937E53AC-8958-476F-876C-6E6C383D0172}" destId="{E6066EEA-7DC4-437C-A2D9-DD5D52A0E9A2}" srcOrd="0" destOrd="0" presId="urn:microsoft.com/office/officeart/2005/8/layout/vList4#2"/>
    <dgm:cxn modelId="{6786AB78-F4B8-4B7F-AEC1-DD1B2926FBEE}" type="presParOf" srcId="{937E53AC-8958-476F-876C-6E6C383D0172}" destId="{4E606E8D-3DC9-4B03-85E2-15B5B774F507}" srcOrd="1" destOrd="0" presId="urn:microsoft.com/office/officeart/2005/8/layout/vList4#2"/>
    <dgm:cxn modelId="{CA94EFAB-6A09-4A00-B1A6-92EBBC3C6047}" type="presParOf" srcId="{937E53AC-8958-476F-876C-6E6C383D0172}" destId="{54C2E044-817B-41A5-8279-4B0463C72C23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16566" y="0"/>
          <a:ext cx="2923834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Повышение налоговых и неналоговых поступлений в бюджет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16566" y="1164748"/>
        <a:ext cx="2923834" cy="1164748"/>
      </dsp:txXfrm>
    </dsp:sp>
    <dsp:sp modelId="{79E796B1-3ABE-4958-A470-95B84B3BA8FB}">
      <dsp:nvSpPr>
        <dsp:cNvPr id="0" name=""/>
        <dsp:cNvSpPr/>
      </dsp:nvSpPr>
      <dsp:spPr>
        <a:xfrm>
          <a:off x="1372533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342853" y="0"/>
          <a:ext cx="275086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Формирование расходов с учетом их оптимизации и повышения эффективнос</a:t>
          </a:r>
          <a:r>
            <a:rPr lang="ru-RU" sz="2000" kern="1200" dirty="0" smtClean="0">
              <a:solidFill>
                <a:srgbClr val="FF0000"/>
              </a:solidFill>
              <a:latin typeface="+mn-lt"/>
            </a:rPr>
            <a:t>ти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3342853" y="1164748"/>
        <a:ext cx="2750861" cy="1164748"/>
      </dsp:txXfrm>
    </dsp:sp>
    <dsp:sp modelId="{E6379D24-0F7F-4C89-AA74-40B94EA75227}">
      <dsp:nvSpPr>
        <dsp:cNvPr id="0" name=""/>
        <dsp:cNvSpPr/>
      </dsp:nvSpPr>
      <dsp:spPr>
        <a:xfrm>
          <a:off x="4331062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196166" y="0"/>
          <a:ext cx="2631266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Проведение взвешенной долговой политики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6196166" y="1164748"/>
        <a:ext cx="2631266" cy="1164748"/>
      </dsp:txXfrm>
    </dsp:sp>
    <dsp:sp modelId="{801EDB75-7215-4290-9F39-D09130BB9918}">
      <dsp:nvSpPr>
        <dsp:cNvPr id="0" name=""/>
        <dsp:cNvSpPr/>
      </dsp:nvSpPr>
      <dsp:spPr>
        <a:xfrm>
          <a:off x="709869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6743" y="96359"/>
          <a:ext cx="9940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65323" y="470736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72184" y="351309"/>
        <a:ext cx="1254238" cy="1911173"/>
      </dsp:txXfrm>
    </dsp:sp>
    <dsp:sp modelId="{CA80EEC5-8180-463D-AB43-E20FC1CCE0B0}">
      <dsp:nvSpPr>
        <dsp:cNvPr id="0" name=""/>
        <dsp:cNvSpPr/>
      </dsp:nvSpPr>
      <dsp:spPr>
        <a:xfrm rot="5400000">
          <a:off x="4355931" y="-2258859"/>
          <a:ext cx="2118018" cy="7243109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бюджета Туриловского сельского поселения Миллеровского района до 2020 года,  утвержденный распоряжением Администрации Туриловского сельского поселения от 25.09.2018 № 45</a:t>
          </a:r>
          <a:endParaRPr lang="ru-RU" sz="1600" b="1" kern="1200" dirty="0">
            <a:solidFill>
              <a:srgbClr val="FFFF00"/>
            </a:solidFill>
          </a:endParaRPr>
        </a:p>
      </dsp:txBody>
      <dsp:txXfrm rot="-5400000">
        <a:off x="1793386" y="407079"/>
        <a:ext cx="7139716" cy="1911232"/>
      </dsp:txXfrm>
    </dsp:sp>
    <dsp:sp modelId="{9B6A0A72-3C0F-4B82-A7E6-2BA4A15A1DC4}">
      <dsp:nvSpPr>
        <dsp:cNvPr id="0" name=""/>
        <dsp:cNvSpPr/>
      </dsp:nvSpPr>
      <dsp:spPr>
        <a:xfrm rot="5400000">
          <a:off x="-207301" y="2869007"/>
          <a:ext cx="2389027" cy="1672318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60093" y="2719693"/>
        <a:ext cx="1254238" cy="1970947"/>
      </dsp:txXfrm>
    </dsp:sp>
    <dsp:sp modelId="{9A9BA3CA-42DC-4E24-BA14-1B2C342C1B46}">
      <dsp:nvSpPr>
        <dsp:cNvPr id="0" name=""/>
        <dsp:cNvSpPr/>
      </dsp:nvSpPr>
      <dsp:spPr>
        <a:xfrm rot="5400000">
          <a:off x="4287862" y="-27855"/>
          <a:ext cx="2210118" cy="7287147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План мероприятий по оптимизации расходов бюджета Туриловского сельского поселения Миллеровского района и сокращению  муниципального долга Туриловского сельского поселения до 2020 года, утвержденный распоряжением Администрации Туриловского сельского поселения от 16.10.2018 № 47</a:t>
          </a:r>
          <a:endParaRPr lang="ru-RU" sz="1600" kern="1200" dirty="0">
            <a:solidFill>
              <a:srgbClr val="FF0000"/>
            </a:solidFill>
          </a:endParaRPr>
        </a:p>
      </dsp:txBody>
      <dsp:txXfrm rot="-5400000">
        <a:off x="1749348" y="2618549"/>
        <a:ext cx="7179258" cy="19943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282"/>
          <a:ext cx="3816424" cy="914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495,2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098" y="23282"/>
        <a:ext cx="2977325" cy="914636"/>
      </dsp:txXfrm>
    </dsp:sp>
    <dsp:sp modelId="{DC3D1057-3911-49DC-8B4B-4F8305BF098A}">
      <dsp:nvSpPr>
        <dsp:cNvPr id="0" name=""/>
        <dsp:cNvSpPr/>
      </dsp:nvSpPr>
      <dsp:spPr>
        <a:xfrm>
          <a:off x="32249" y="98371"/>
          <a:ext cx="708152" cy="7674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392506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5 046,7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3392506"/>
        <a:ext cx="2977325" cy="758140"/>
      </dsp:txXfrm>
    </dsp:sp>
    <dsp:sp modelId="{7DE197FE-AADA-44C3-8B2B-CF16D12E116A}">
      <dsp:nvSpPr>
        <dsp:cNvPr id="0" name=""/>
        <dsp:cNvSpPr/>
      </dsp:nvSpPr>
      <dsp:spPr>
        <a:xfrm>
          <a:off x="20315" y="3390318"/>
          <a:ext cx="670331" cy="5461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1900810"/>
          <a:ext cx="3816424" cy="704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23,6</a:t>
          </a:r>
        </a:p>
      </dsp:txBody>
      <dsp:txXfrm>
        <a:off x="839098" y="1900810"/>
        <a:ext cx="2977325" cy="704722"/>
      </dsp:txXfrm>
    </dsp:sp>
    <dsp:sp modelId="{0EECD78B-C0A7-434E-9ADD-45852886C17A}">
      <dsp:nvSpPr>
        <dsp:cNvPr id="0" name=""/>
        <dsp:cNvSpPr/>
      </dsp:nvSpPr>
      <dsp:spPr>
        <a:xfrm>
          <a:off x="20319" y="1904330"/>
          <a:ext cx="668629" cy="6028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174695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2 658,7</a:t>
          </a:r>
        </a:p>
      </dsp:txBody>
      <dsp:txXfrm>
        <a:off x="839098" y="4174695"/>
        <a:ext cx="2977325" cy="758140"/>
      </dsp:txXfrm>
    </dsp:sp>
    <dsp:sp modelId="{59208E79-B8A7-477C-B741-F3EAF6407C81}">
      <dsp:nvSpPr>
        <dsp:cNvPr id="0" name=""/>
        <dsp:cNvSpPr/>
      </dsp:nvSpPr>
      <dsp:spPr>
        <a:xfrm>
          <a:off x="20315" y="4244230"/>
          <a:ext cx="763284" cy="6065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898351"/>
          <a:ext cx="3816424" cy="920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412,9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898351"/>
        <a:ext cx="2977325" cy="920208"/>
      </dsp:txXfrm>
    </dsp:sp>
    <dsp:sp modelId="{844F59AA-F0BE-4A71-B9FB-41A33D108C7D}">
      <dsp:nvSpPr>
        <dsp:cNvPr id="0" name=""/>
        <dsp:cNvSpPr/>
      </dsp:nvSpPr>
      <dsp:spPr>
        <a:xfrm>
          <a:off x="20319" y="933214"/>
          <a:ext cx="668629" cy="8403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2703901"/>
          <a:ext cx="3816424" cy="528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116,0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2703901"/>
        <a:ext cx="2977325" cy="528757"/>
      </dsp:txXfrm>
    </dsp:sp>
    <dsp:sp modelId="{0B0E7E74-22FC-4D83-A5A8-B863E1A0FD16}">
      <dsp:nvSpPr>
        <dsp:cNvPr id="0" name=""/>
        <dsp:cNvSpPr/>
      </dsp:nvSpPr>
      <dsp:spPr>
        <a:xfrm>
          <a:off x="20319" y="2741202"/>
          <a:ext cx="668614" cy="4545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934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119,6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0"/>
        <a:ext cx="2844523" cy="934029"/>
      </dsp:txXfrm>
    </dsp:sp>
    <dsp:sp modelId="{8742C5EE-2DD0-46E4-AB75-87A4D25F8D62}">
      <dsp:nvSpPr>
        <dsp:cNvPr id="0" name=""/>
        <dsp:cNvSpPr/>
      </dsp:nvSpPr>
      <dsp:spPr>
        <a:xfrm>
          <a:off x="93402" y="93402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008116"/>
          <a:ext cx="3672408" cy="121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870,2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1008116"/>
        <a:ext cx="2844523" cy="1216526"/>
      </dsp:txXfrm>
    </dsp:sp>
    <dsp:sp modelId="{B43CAF5A-DF0E-47F1-8B84-50B2394B9328}">
      <dsp:nvSpPr>
        <dsp:cNvPr id="0" name=""/>
        <dsp:cNvSpPr/>
      </dsp:nvSpPr>
      <dsp:spPr>
        <a:xfrm>
          <a:off x="93402" y="1262084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236869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3 514,3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27884" y="2368698"/>
        <a:ext cx="2844523" cy="812783"/>
      </dsp:txXfrm>
    </dsp:sp>
    <dsp:sp modelId="{3A722FFA-D144-4D82-A948-F625B32E43B9}">
      <dsp:nvSpPr>
        <dsp:cNvPr id="0" name=""/>
        <dsp:cNvSpPr/>
      </dsp:nvSpPr>
      <dsp:spPr>
        <a:xfrm>
          <a:off x="113615" y="2371427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274885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4 165,7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27884" y="3274885"/>
        <a:ext cx="2844523" cy="812783"/>
      </dsp:txXfrm>
    </dsp:sp>
    <dsp:sp modelId="{41A6BF44-B293-4BA2-8863-2523825655CA}">
      <dsp:nvSpPr>
        <dsp:cNvPr id="0" name=""/>
        <dsp:cNvSpPr/>
      </dsp:nvSpPr>
      <dsp:spPr>
        <a:xfrm>
          <a:off x="93402" y="3284076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66EEA-7DC4-437C-A2D9-DD5D52A0E9A2}">
      <dsp:nvSpPr>
        <dsp:cNvPr id="0" name=""/>
        <dsp:cNvSpPr/>
      </dsp:nvSpPr>
      <dsp:spPr>
        <a:xfrm>
          <a:off x="0" y="415576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>
            <a:latin typeface="Arial" pitchFamily="34" charset="0"/>
            <a:cs typeface="Arial" pitchFamily="34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83,3</a:t>
          </a:r>
          <a:endParaRPr lang="ru-RU" sz="1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827884" y="4155768"/>
        <a:ext cx="2844523" cy="812783"/>
      </dsp:txXfrm>
    </dsp:sp>
    <dsp:sp modelId="{4E606E8D-3DC9-4B03-85E2-15B5B774F507}">
      <dsp:nvSpPr>
        <dsp:cNvPr id="0" name=""/>
        <dsp:cNvSpPr/>
      </dsp:nvSpPr>
      <dsp:spPr>
        <a:xfrm>
          <a:off x="93402" y="4190262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0.56699</cdr:x>
      <cdr:y>0.03865</cdr:y>
    </cdr:from>
    <cdr:to>
      <cdr:x>0.85048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184576" y="216024"/>
          <a:ext cx="2592233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3514,3</a:t>
          </a:r>
          <a:endParaRPr lang="ru-RU" sz="20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0.79137</cdr:x>
      <cdr:y>0.05153</cdr:y>
    </cdr:from>
    <cdr:to>
      <cdr:x>0.97249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36296" y="288032"/>
          <a:ext cx="1656161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15.01.2019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119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15.01.2019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838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15.01.2019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15.01.2019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15.01.2019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15.01.2019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15.01.2019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15.01.2019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15.01.2019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15.01.2019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15.01.2019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15.01.2019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15.01.2019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15.01.2019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15.01.2019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15.01.2019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15.01.2019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15.01.2019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4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Туриловского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66567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fontScale="70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Туриловского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2019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2020 и 2021 </a:t>
            </a:r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годов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</a:t>
            </a:r>
            <a:r>
              <a:rPr lang="ru-RU" sz="31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утвержден решением Собрания депутатов Туриловского сельского поселения от 27.12.2018 №136)</a:t>
            </a:r>
            <a:endParaRPr lang="ru-RU" sz="31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916832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0746344-savings-finances-economy-and-home-concept-close-up-of-ma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384376" cy="19913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Динамика доходов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Туриловского сельского поселения Миллеровского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района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76429982"/>
              </p:ext>
            </p:extLst>
          </p:nvPr>
        </p:nvGraphicFramePr>
        <p:xfrm>
          <a:off x="0" y="1628800"/>
          <a:ext cx="904398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331795" name="Text Box 19"/>
          <p:cNvSpPr txBox="1">
            <a:spLocks noChangeArrowheads="1"/>
          </p:cNvSpPr>
          <p:nvPr/>
        </p:nvSpPr>
        <p:spPr bwMode="auto">
          <a:xfrm>
            <a:off x="1691680" y="3212976"/>
            <a:ext cx="14401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8 935,4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36096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5004048" y="3789040"/>
            <a:ext cx="21602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      </a:t>
            </a:r>
            <a:r>
              <a:rPr lang="ru-RU" b="1" dirty="0" smtClean="0"/>
              <a:t>8 753,1</a:t>
            </a:r>
            <a:endParaRPr lang="ru-RU" dirty="0" smtClean="0"/>
          </a:p>
        </p:txBody>
      </p:sp>
      <p:sp>
        <p:nvSpPr>
          <p:cNvPr id="29" name="Text Box 38"/>
          <p:cNvSpPr txBox="1">
            <a:spLocks noChangeArrowheads="1"/>
          </p:cNvSpPr>
          <p:nvPr/>
        </p:nvSpPr>
        <p:spPr bwMode="auto">
          <a:xfrm rot="1102473">
            <a:off x="3467910" y="4664730"/>
            <a:ext cx="10081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-7,8</a:t>
            </a: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</a:t>
            </a:r>
            <a:endParaRPr lang="ru-RU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 rot="1297492">
            <a:off x="3555311" y="3259142"/>
            <a:ext cx="8669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-2,0%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8" name="Line 34"/>
          <p:cNvSpPr>
            <a:spLocks noChangeShapeType="1"/>
          </p:cNvSpPr>
          <p:nvPr/>
        </p:nvSpPr>
        <p:spPr bwMode="auto">
          <a:xfrm>
            <a:off x="3416426" y="3478322"/>
            <a:ext cx="1025624" cy="31071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Line 35"/>
          <p:cNvSpPr>
            <a:spLocks noChangeShapeType="1"/>
          </p:cNvSpPr>
          <p:nvPr/>
        </p:nvSpPr>
        <p:spPr bwMode="auto">
          <a:xfrm>
            <a:off x="3275856" y="4803228"/>
            <a:ext cx="1224136" cy="353963"/>
          </a:xfrm>
          <a:prstGeom prst="line">
            <a:avLst/>
          </a:prstGeom>
          <a:noFill/>
          <a:ln w="19050">
            <a:solidFill>
              <a:srgbClr val="333399"/>
            </a:solidFill>
            <a:prstDash val="lg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доходы и </a:t>
            </a:r>
            <a:r>
              <a:rPr lang="ru-RU" sz="216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РАсходы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бюджета Туриловского сельского поселения Миллеровского района</a:t>
            </a:r>
            <a:endParaRPr lang="ru-RU" sz="216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FD15A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ea typeface="+mn-ea"/>
              <a:cs typeface="+mn-cs"/>
            </a:endParaRP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1243187"/>
              </p:ext>
            </p:extLst>
          </p:nvPr>
        </p:nvGraphicFramePr>
        <p:xfrm>
          <a:off x="534777" y="1988840"/>
          <a:ext cx="777686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5661248"/>
            <a:ext cx="67687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Доходы бюджета Туриловского сельского поселения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5733256"/>
            <a:ext cx="216024" cy="189735"/>
          </a:xfrm>
          <a:prstGeom prst="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15455" y="6237313"/>
            <a:ext cx="67687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 </a:t>
            </a:r>
            <a:r>
              <a:rPr lang="ru-RU" dirty="0"/>
              <a:t>бюджета Туриловского сельского поселения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6381329"/>
            <a:ext cx="216024" cy="14401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47" y="81707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303970"/>
              </p:ext>
            </p:extLst>
          </p:nvPr>
        </p:nvGraphicFramePr>
        <p:xfrm>
          <a:off x="323528" y="620688"/>
          <a:ext cx="87129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6804248" y="1296219"/>
            <a:ext cx="1600200" cy="99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3706,4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407987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БЮДЖЕТА Туриловского сельского поселения миллеровского района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2019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144462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налог– 2579,2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495,2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Налог на имущество физических лиц– 67,5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116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23,6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412,9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Иные собственные доходы–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12,0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</a:t>
            </a: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налога на доходы</a:t>
            </a:r>
            <a:b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</a:b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физических лиц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в бюджет Туриловского сельского поселения Миллеровского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4525" y="260350"/>
            <a:ext cx="316865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302263"/>
              </p:ext>
            </p:extLst>
          </p:nvPr>
        </p:nvGraphicFramePr>
        <p:xfrm>
          <a:off x="3059831" y="2276872"/>
          <a:ext cx="583334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139020"/>
              </p:ext>
            </p:extLst>
          </p:nvPr>
        </p:nvGraphicFramePr>
        <p:xfrm>
          <a:off x="467544" y="1484784"/>
          <a:ext cx="8208912" cy="3313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49"/>
                <a:gridCol w="1434567"/>
                <a:gridCol w="1434567"/>
                <a:gridCol w="1514266"/>
                <a:gridCol w="1593963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2018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2019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  <a:endParaRPr kumimoji="0" lang="ru-RU" sz="18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  <a:endParaRPr kumimoji="0" lang="ru-RU" sz="18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</a:t>
                      </a: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год</a:t>
                      </a:r>
                      <a:endParaRPr kumimoji="0" lang="ru-RU" sz="18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4914,7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5 046,7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1 439,1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1 306,2</a:t>
                      </a:r>
                      <a:endParaRPr lang="ru-RU" sz="2200" b="0" i="0" u="none" strike="noStrike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3471,2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4 963,2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1 355,2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1 219,7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51015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Целевые трансферты из областного </a:t>
                      </a: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бюджета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1443,5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83,5</a:t>
                      </a:r>
                      <a:endParaRPr kumimoji="0" lang="ru-RU" sz="1800" b="0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83,9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86,5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80112" y="260648"/>
            <a:ext cx="316835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3528" y="4869160"/>
            <a:ext cx="3960440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797152"/>
            <a:ext cx="417646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01566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приоритеты и подходы к формированию расходов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sx="1000" sy="1000" algn="ctr" rotWithShape="0">
                    <a:srgbClr val="000000">
                      <a:alpha val="5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Туриловского сельского поселения Миллеровского района на 2019-2021 годы</a:t>
            </a:r>
            <a:endParaRPr lang="ru-RU" sz="2000" b="1" dirty="0">
              <a:solidFill>
                <a:srgbClr val="FF0000"/>
              </a:solidFill>
              <a:effectLst>
                <a:outerShdw sx="1000" sy="1000" algn="ctr" rotWithShape="0">
                  <a:srgbClr val="000000">
                    <a:alpha val="55000"/>
                  </a:srgb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467544" y="1484783"/>
            <a:ext cx="7704856" cy="1444017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38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48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467544" y="3022044"/>
            <a:ext cx="7704856" cy="1152128"/>
          </a:xfrm>
          <a:prstGeom prst="rect">
            <a:avLst/>
          </a:prstGeom>
          <a:gradFill flip="none"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7380312" y="2780928"/>
            <a:ext cx="1224136" cy="720080"/>
            <a:chOff x="2016" y="1920"/>
            <a:chExt cx="1680" cy="168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67544" y="2969398"/>
            <a:ext cx="7056784" cy="134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72000" bIns="3600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Индексация размеров оплаты труда работников муниципальных учреждений на прогнозный уровень инфляции с 1 октября 2019 года на 4,3 процента, с 1 октября 2020 года на 3,8 процента и с 1 октября 2021 года на 4,0 процента 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220072" y="260648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467544" y="4293096"/>
            <a:ext cx="8316416" cy="792088"/>
          </a:xfrm>
          <a:prstGeom prst="rect">
            <a:avLst/>
          </a:prstGeom>
          <a:gradFill flip="none"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308304" y="3789040"/>
            <a:ext cx="1512000" cy="1008112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67544" y="4283943"/>
            <a:ext cx="7200800" cy="775015"/>
          </a:xfrm>
          <a:prstGeom prst="rect">
            <a:avLst/>
          </a:prstGeom>
          <a:noFill/>
        </p:spPr>
        <p:txBody>
          <a:bodyPr wrap="square" tIns="36000" rtlCol="0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Увеличение расходов на заработную плату низкооплачиваемых работников в связи с доведением минимального размера оплаты труда до величины прожиточного минимума трудоспособного населения в 2019 году до 11280 рублей</a:t>
            </a:r>
            <a:endParaRPr lang="en-US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444649" y="1431775"/>
            <a:ext cx="6984776" cy="155003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36000" rIns="0" bIns="36000">
            <a:spAutoFit/>
            <a:flatTx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Исходные данные на 2019 и 2020 годы – утвержденные ассигнования в решении Собрания депутатов Туриловского сельского поселения от 28.12.2017 № 90 «О бюджете Туриловского сельского поселения Миллеровского района на 2018 год и плановый период 2019 и 2020 годов», на 2021 год – бюджетные ассигнования 2020 года, установленные этим решением</a:t>
            </a: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7344000" y="1476000"/>
            <a:ext cx="1656000" cy="1080000"/>
            <a:chOff x="2016" y="1920"/>
            <a:chExt cx="1680" cy="1680"/>
          </a:xfrm>
          <a:effectLst>
            <a:outerShdw blurRad="127000" dist="38100" algn="l" rotWithShape="0">
              <a:prstClr val="black"/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  <a:softEdge rad="63500"/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1" name="Rectangle 17"/>
          <p:cNvSpPr>
            <a:spLocks noChangeArrowheads="1"/>
          </p:cNvSpPr>
          <p:nvPr/>
        </p:nvSpPr>
        <p:spPr bwMode="gray">
          <a:xfrm>
            <a:off x="496119" y="5151791"/>
            <a:ext cx="7488832" cy="1152128"/>
          </a:xfrm>
          <a:prstGeom prst="rect">
            <a:avLst/>
          </a:prstGeom>
          <a:gradFill flip="none"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12000000" scaled="0"/>
            <a:tileRect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67544" y="5110162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Принятие мер по недопущению снижения достигнутых ранее показателей уровня оплаты труда категорий работников социальной сферы, определенных в указах Президента Российской Федерации 2012 года, а также сохранению уровня, установленного в этих указах</a:t>
            </a:r>
          </a:p>
        </p:txBody>
      </p: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7236296" y="5301208"/>
            <a:ext cx="1339200" cy="853295"/>
            <a:chOff x="2016" y="1920"/>
            <a:chExt cx="1680" cy="168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grpSpPr>
        <p:sp>
          <p:nvSpPr>
            <p:cNvPr id="47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p3d extrusionH="107950" prstMaterial="plastic">
              <a:bevelT w="82550" h="63500" prst="divot"/>
              <a:bevelB/>
            </a:sp3d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Туриловского сельского поселения Миллеровского района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67301727"/>
              </p:ext>
            </p:extLst>
          </p:nvPr>
        </p:nvGraphicFramePr>
        <p:xfrm>
          <a:off x="296653" y="1772816"/>
          <a:ext cx="7731732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24525" y="260648"/>
            <a:ext cx="342393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>
            <a:off x="3736913" y="5085184"/>
            <a:ext cx="979104" cy="216024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 rot="774200">
            <a:off x="4074904" y="4762500"/>
            <a:ext cx="792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-2,4%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Туриловского сельского поселения Миллеровского района в 2019 году </a:t>
            </a: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8 753,1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105875856"/>
              </p:ext>
            </p:extLst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5958" name="Rectangle 6"/>
          <p:cNvSpPr>
            <a:spLocks noChangeArrowheads="1"/>
          </p:cNvSpPr>
          <p:nvPr/>
        </p:nvSpPr>
        <p:spPr bwMode="auto">
          <a:xfrm rot="10800000" flipV="1">
            <a:off x="827584" y="6180892"/>
            <a:ext cx="417646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Социальная  сфера  – </a:t>
            </a:r>
          </a:p>
          <a:p>
            <a:pPr algn="ctr">
              <a:defRPr/>
            </a:pP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3633,9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тыс. рублей </a:t>
            </a: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или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41,5%</a:t>
            </a:r>
            <a:endPara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12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1290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Туриловского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2019 году –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3633,9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тыс.рублей 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(* после принятия областного бюджета на 2019 -2021 годы, расходы на социальную сферу в 2019 году будут уточнены)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71342" y="1520788"/>
            <a:ext cx="1512000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Социальная сфера</a:t>
            </a: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(41,5%)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795228"/>
            <a:ext cx="1656184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(40,1%)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08730" y="2770473"/>
            <a:ext cx="1512168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1,4%)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981150" y="2363180"/>
            <a:ext cx="7200800" cy="432048"/>
            <a:chOff x="971600" y="2276872"/>
            <a:chExt cx="7200800" cy="43204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971600" y="2492896"/>
              <a:ext cx="72008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9716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572000" y="2276872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81724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2370137171"/>
              </p:ext>
            </p:extLst>
          </p:nvPr>
        </p:nvGraphicFramePr>
        <p:xfrm>
          <a:off x="251520" y="3645024"/>
          <a:ext cx="77768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1" name="Рисунок 30" descr="600x400x17723_720.jpg.pagespeed.ic.c44h0-ZoK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659324"/>
            <a:ext cx="1973138" cy="1209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 descr="FZ2A24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3933056"/>
            <a:ext cx="1689084" cy="112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 descr="or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5059675"/>
            <a:ext cx="2037318" cy="12733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на 2019 год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283801771"/>
              </p:ext>
            </p:extLst>
          </p:nvPr>
        </p:nvGraphicFramePr>
        <p:xfrm>
          <a:off x="1115616" y="141277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36096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08104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81547" y="635496"/>
            <a:ext cx="2520280" cy="257748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Указ Президента Российской Федерации от 07.05.2018 г. №204 «О национальных целях и стратегических задачах развития Российской Федерации на период до 2024 года»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24350" y="836712"/>
            <a:ext cx="3600400" cy="237626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направления бюджетной и налоговой политики Туриловского сельского поселения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2019-2021 годы 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Администрации Туриловского сельского поселения от 22.10.2018 № 79)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87624" y="4437112"/>
            <a:ext cx="2520280" cy="194421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Туриловского сельского поселения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52120" y="4608537"/>
            <a:ext cx="2520280" cy="1800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2019 год и на плановый период 2020 и 2021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217024" cy="180020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бюджета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Туриловского сельского поселения Миллеровского района на 2019 год и на плановый период </a:t>
            </a:r>
            <a:endParaRPr lang="ru-RU" sz="2000" b="1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2020 </a:t>
            </a:r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и 2021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Users\Veremeychuk\Downloads\img-1-768x51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93181" y="4365104"/>
            <a:ext cx="3153882" cy="22322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611944" y="1412776"/>
            <a:ext cx="3456000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на уличное освещение(лимит электроэнергии)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260648"/>
            <a:ext cx="36724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620688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2019 году –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870,2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 flipH="1">
            <a:off x="411957" y="2110226"/>
            <a:ext cx="2304256" cy="432048"/>
          </a:xfrm>
          <a:prstGeom prst="wedgeRoundRectCallout">
            <a:avLst>
              <a:gd name="adj1" fmla="val -21246"/>
              <a:gd name="adj2" fmla="val -6095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546,5 тыс. рублей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004048" y="3766727"/>
            <a:ext cx="3456000" cy="332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Содержание кладбищ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pic>
        <p:nvPicPr>
          <p:cNvPr id="1030" name="Picture 6" descr="D:\Users\Veremeychuk\Downloads\skyscraper-icon-png-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052736"/>
            <a:ext cx="1368152" cy="1368152"/>
          </a:xfrm>
          <a:prstGeom prst="rect">
            <a:avLst/>
          </a:prstGeom>
          <a:noFill/>
        </p:spPr>
      </p:pic>
      <p:sp>
        <p:nvSpPr>
          <p:cNvPr id="54" name="Скругленная прямоугольная выноска 53"/>
          <p:cNvSpPr/>
          <p:nvPr/>
        </p:nvSpPr>
        <p:spPr>
          <a:xfrm flipH="1">
            <a:off x="5832140" y="4158132"/>
            <a:ext cx="2304256" cy="413944"/>
          </a:xfrm>
          <a:prstGeom prst="wedgeRoundRectCallout">
            <a:avLst>
              <a:gd name="adj1" fmla="val -21178"/>
              <a:gd name="adj2" fmla="val -6779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84,0 </a:t>
            </a:r>
            <a:r>
              <a:rPr lang="ru-RU" sz="1400" b="1" dirty="0" smtClean="0">
                <a:solidFill>
                  <a:schemeClr val="tx1"/>
                </a:solidFill>
              </a:rPr>
              <a:t>тыс. рублей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11957" y="4900761"/>
            <a:ext cx="3456000" cy="2880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Установка детской площадки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 flipH="1">
            <a:off x="395536" y="5429758"/>
            <a:ext cx="2304256" cy="432048"/>
          </a:xfrm>
          <a:prstGeom prst="wedgeRoundRectCallout">
            <a:avLst>
              <a:gd name="adj1" fmla="val -19593"/>
              <a:gd name="adj2" fmla="val -8080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181,0 </a:t>
            </a:r>
            <a:r>
              <a:rPr lang="ru-RU" sz="1400" b="1" dirty="0" smtClean="0">
                <a:solidFill>
                  <a:schemeClr val="tx1"/>
                </a:solidFill>
              </a:rPr>
              <a:t>тыс. рублей</a:t>
            </a:r>
          </a:p>
        </p:txBody>
      </p:sp>
      <p:pic>
        <p:nvPicPr>
          <p:cNvPr id="17" name="Picture 7" descr="K:\444\ПРОЕКТ БЮДЖЕТА 2018 - 2020\Слайды\Картинки благоустройство\Вити черевичкина 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99592" y="3165006"/>
            <a:ext cx="2304148" cy="1536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s://im0-tub-ru.yandex.net/i?id=d556d8d100678763d04ec3c541c3d56a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298660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4093181" y="5062872"/>
            <a:ext cx="4655283" cy="366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Остальные расходы в сфере ЖКХ – 58,7 тыс. рублей</a:t>
            </a:r>
            <a:endParaRPr lang="ru-RU" sz="1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6718" y="4528857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5013176"/>
            <a:ext cx="29831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076056" y="260648"/>
            <a:ext cx="37444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</a:t>
            </a:r>
            <a:r>
              <a:rPr lang="ru-RU" sz="28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межбюджетных трансфертов </a:t>
            </a:r>
            <a:r>
              <a:rPr lang="ru-RU" sz="2800" b="1" dirty="0" smtClean="0">
                <a:solidFill>
                  <a:srgbClr val="FB99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из областного бюджета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2019 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789" y="3223135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(98,3%)</a:t>
            </a:r>
            <a:endParaRPr lang="ru-RU" sz="17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4 963,2 </a:t>
            </a:r>
            <a:endParaRPr lang="ru-RU" sz="20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940152" y="3263672"/>
            <a:ext cx="2592288" cy="1656184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(1,7%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83,5</a:t>
            </a:r>
            <a:endParaRPr lang="ru-RU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23307" y="1512055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5 046,7 </a:t>
            </a:r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(3 </a:t>
            </a:r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10057419">
            <a:off x="6190192" y="2231830"/>
            <a:ext cx="1516143" cy="906268"/>
            <a:chOff x="6833489" y="5430501"/>
            <a:chExt cx="144188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13085077">
              <a:off x="6913829" y="5665311"/>
              <a:ext cx="1340917" cy="243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 rot="485649">
            <a:off x="910487" y="2272233"/>
            <a:ext cx="1530908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8104" y="260648"/>
            <a:ext cx="32403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115212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Туриловского сельского поселения Миллеровского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Туриловского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непрограммные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784063"/>
              </p:ext>
            </p:extLst>
          </p:nvPr>
        </p:nvGraphicFramePr>
        <p:xfrm>
          <a:off x="323528" y="1916832"/>
          <a:ext cx="8568952" cy="3175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2019 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2020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2021 год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«Социальная поддержка граждан»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119,6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качественными жилищно-коммунальными услугами населения Туриловского сельского поселения»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858,6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535,4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556,4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«Информационное общество»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15,9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муниципальными финансами»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4130,9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2939,7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2718,1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«Развитие культуры»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3514,3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1808,3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1476,4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8639,3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5283,4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4750,9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113,8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248,5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818,1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Туриловского сельского поселения в 2019 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136999430"/>
              </p:ext>
            </p:extLst>
          </p:nvPr>
        </p:nvGraphicFramePr>
        <p:xfrm>
          <a:off x="107504" y="1628800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20072" y="260648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Туриловского сельского поселения Миллеровского района </a:t>
            </a: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2019 год и на плановый период 2020 и 2021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181297" y="18201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524175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543237" y="2468256"/>
            <a:ext cx="68407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Сохранение социальной направленности бюджета Туриловского сельского поселения Миллеровского района на 2019 год и на плановый период 2020 и 2021 годов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0" y="3284984"/>
            <a:ext cx="7704856" cy="43204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543237" y="3287708"/>
            <a:ext cx="70567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Расходы сформированы на основе вновь принятых муниципальных программ Туриловского сельского поселения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24128" y="260648"/>
            <a:ext cx="320435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3861048"/>
            <a:ext cx="8316416" cy="72008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38783" y="3849241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Обеспечение реализации Указа Президента Российской Федерации от 07.05.2018 №204 «О национальных целях и стратегических задачах развития Российской Федерации на период до 2024 года»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8783" y="1868553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Доходы бюджета сформированы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4725144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2669" y="1687453"/>
            <a:ext cx="1017315" cy="801605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13911" y="2432252"/>
            <a:ext cx="993997" cy="852732"/>
          </a:xfrm>
          <a:prstGeom prst="rect">
            <a:avLst/>
          </a:prstGeom>
        </p:spPr>
      </p:pic>
      <p:pic>
        <p:nvPicPr>
          <p:cNvPr id="47" name="Рисунок 46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1813" y="3184381"/>
            <a:ext cx="936104" cy="576064"/>
          </a:xfrm>
          <a:prstGeom prst="rect">
            <a:avLst/>
          </a:prstGeom>
        </p:spPr>
      </p:pic>
      <p:pic>
        <p:nvPicPr>
          <p:cNvPr id="48" name="Рисунок 47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9865" y="3645024"/>
            <a:ext cx="1224135" cy="936104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84368" y="4509120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67856" y="4725143"/>
            <a:ext cx="73448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в соответствии с Планом мероприятий по росту доходного потенциала Туриловского сельского поселения, Плана мероприятий по оптимизации расходов Туриловского сельского поселения и сокращению муниципального долга Туриловского сельского поселения до 2020 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467544" y="6048582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7856" y="6018519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9865" y="5661248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Туриловского сельского поселения на 2019-2021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260648"/>
            <a:ext cx="32403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412776"/>
            <a:ext cx="669674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Туриловского сельского поселения от 22.10.2018 № 79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0238" y="2636912"/>
            <a:ext cx="3117626" cy="165618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Стратегия социально-экономического развития Туриловского сельского поселения на период до 2030 года</a:t>
            </a:r>
            <a:endParaRPr lang="ru-RU" sz="16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52120" y="2636912"/>
            <a:ext cx="3168352" cy="165618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Сбалансированность бюджета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Устойчивость бюджетной системы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641229" y="2888940"/>
            <a:ext cx="1872208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Создание условий для проведения эффективной бюджетной политики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Повышение качества организации бюджетного процесса на муниципальном уровне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450912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Туриловского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27526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268440520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2251347976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108520" y="620688"/>
            <a:ext cx="9144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Туриловского сельского </a:t>
            </a: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поселения </a:t>
            </a:r>
            <a:endParaRPr lang="ru-RU" sz="216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</a:endParaRPr>
          </a:p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Миллеровского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Ключевые параметры </a:t>
            </a:r>
            <a:r>
              <a:rPr lang="ru-RU" sz="2000" b="1" dirty="0" smtClean="0">
                <a:solidFill>
                  <a:srgbClr val="99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бюджета Туриловского сельского поселения Миллеровского района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2019 год и на плановый период 2020 и 2021 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894613"/>
              </p:ext>
            </p:extLst>
          </p:nvPr>
        </p:nvGraphicFramePr>
        <p:xfrm>
          <a:off x="467546" y="1772816"/>
          <a:ext cx="8280919" cy="4769462"/>
        </p:xfrm>
        <a:graphic>
          <a:graphicData uri="http://schemas.openxmlformats.org/drawingml/2006/table">
            <a:tbl>
              <a:tblPr/>
              <a:tblGrid>
                <a:gridCol w="2571850"/>
                <a:gridCol w="2095581"/>
                <a:gridCol w="1739011"/>
                <a:gridCol w="1874477"/>
              </a:tblGrid>
              <a:tr h="903502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8 753,1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5 243,6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5 205,6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2000" b="1" i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неналоговые доходы</a:t>
                      </a:r>
                      <a:endParaRPr lang="ru-RU" sz="2000" b="1" i="1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3 706,4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3 804,5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3 899,4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b="1" i="1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5 046,7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1 439,1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1 306,2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20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20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8 753,1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5 531,9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5 569,0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20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Профицит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-288,3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-363,4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200" b="1" dirty="0" smtClean="0">
                <a:solidFill>
                  <a:prstClr val="black"/>
                </a:solidFill>
              </a:rPr>
              <a:t>тыс. </a:t>
            </a:r>
            <a:r>
              <a:rPr lang="ru-RU" sz="12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517632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Туриловского сельского поселения Миллеровского района 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2019-2021 годы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321595"/>
              </p:ext>
            </p:extLst>
          </p:nvPr>
        </p:nvGraphicFramePr>
        <p:xfrm>
          <a:off x="179513" y="1772816"/>
          <a:ext cx="8677468" cy="4018531"/>
        </p:xfrm>
        <a:graphic>
          <a:graphicData uri="http://schemas.openxmlformats.org/drawingml/2006/table">
            <a:tbl>
              <a:tblPr/>
              <a:tblGrid>
                <a:gridCol w="3168351"/>
                <a:gridCol w="1944216"/>
                <a:gridCol w="1728192"/>
                <a:gridCol w="1836709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2019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8 753,1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5 243,6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5 205,6</a:t>
                      </a:r>
                      <a:endParaRPr kumimoji="0" lang="ru-RU" sz="1800" b="1" kern="12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3 706,4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3 804,5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3 899,4</a:t>
                      </a:r>
                      <a:endParaRPr kumimoji="0" lang="ru-RU" sz="16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5 046,7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1 439,1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1 306,2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4 963,2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1 355,2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1 219,7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83,5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83,9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86,5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8 753,1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5 531,9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5 569,0</a:t>
                      </a:r>
                      <a:endParaRPr kumimoji="0" lang="ru-RU" sz="1800" b="1" kern="12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baseline="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-288,3</a:t>
                      </a:r>
                      <a:endParaRPr kumimoji="0" lang="ru-RU" sz="1800" b="1" kern="1200" baseline="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-363,4</a:t>
                      </a:r>
                      <a:endParaRPr kumimoji="0" lang="ru-RU" sz="1800" b="1" kern="1200" dirty="0"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477793" y="150184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Туриловского сельского поселения Миллеровского района </a:t>
            </a: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2019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590388559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12713605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8 753,1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8 753,1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20139</TotalTime>
  <Words>1521</Words>
  <Application>Microsoft Office PowerPoint</Application>
  <PresentationFormat>Экран (4:3)</PresentationFormat>
  <Paragraphs>351</Paragraphs>
  <Slides>23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10195094</vt:lpstr>
      <vt:lpstr>Городская</vt:lpstr>
      <vt:lpstr>3_Городская</vt:lpstr>
      <vt:lpstr>4_Городская</vt:lpstr>
      <vt:lpstr>19_Городская</vt:lpstr>
      <vt:lpstr>Администрация Туриловского сельского поселения   </vt:lpstr>
      <vt:lpstr>Презентация PowerPoint</vt:lpstr>
      <vt:lpstr>Презентация PowerPoint</vt:lpstr>
      <vt:lpstr>Основные направления бюджетной и налоговой политики Туриловского сельского поселения на 2019-2021 годы  </vt:lpstr>
      <vt:lpstr>Основные приоритеты Туриловского сельского поселения </vt:lpstr>
      <vt:lpstr>Презентация PowerPoint</vt:lpstr>
      <vt:lpstr>Ключевые параметры бюджета Туриловского сельского поселения Миллеровского района  на 2019 год и на плановый период 2020 и 2021 годов</vt:lpstr>
      <vt:lpstr>Основные характеристики бюджета Туриловского сельского поселения Миллеровского района на 2019-2021 годы</vt:lpstr>
      <vt:lpstr>Основные параметры бюджета Туриловского сельского поселения Миллеровского района на 2019 год</vt:lpstr>
      <vt:lpstr>Динамика доходов бюджета Туриловского сельского поселения Миллеровского района</vt:lpstr>
      <vt:lpstr>доходы и РАсходы бюджета Туриловского сельского поселения Миллеровского района</vt:lpstr>
      <vt:lpstr>Презентация PowerPoint</vt:lpstr>
      <vt:lpstr>Динамика поступлений налога на доходы физических лиц в бюджет Туриловского сельского поселения Миллеровского района</vt:lpstr>
      <vt:lpstr>Безвозмездные поступления из областного бюджета</vt:lpstr>
      <vt:lpstr>Презентация PowerPoint</vt:lpstr>
      <vt:lpstr>Динамика расходов  бюджета Туриловского сельского поселения Миллеровского района                 </vt:lpstr>
      <vt:lpstr>Расходы бюджета Туриловского сельского поселения Миллеровского района в 2019 году 8 753,1</vt:lpstr>
      <vt:lpstr>Расходы бюджета Туриловского сельского поселения Миллеровского района на социальную сферу в 2019 году – 3633,9 тыс.рублей (* после принятия областного бюджета на 2019 -2021 годы, расходы на социальную сферу в 2019 году будут уточнены)</vt:lpstr>
      <vt:lpstr>Структура расходов по разделу «Культура, кинематография» на 2019 год           </vt:lpstr>
      <vt:lpstr>Презентация PowerPoint</vt:lpstr>
      <vt:lpstr>Презентация PowerPoint</vt:lpstr>
      <vt:lpstr>Расходы бюджета Туриловского сельского поселения Миллеровского района, формируемые в рамках муниципальных программ Туриловского сельского поселения, и непрограммные расходы   </vt:lpstr>
      <vt:lpstr>Структура расходов по муниципальным программам Туриловского сельского поселения в 2019 году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User</cp:lastModifiedBy>
  <cp:revision>2066</cp:revision>
  <dcterms:created xsi:type="dcterms:W3CDTF">2011-10-21T12:19:44Z</dcterms:created>
  <dcterms:modified xsi:type="dcterms:W3CDTF">2019-01-15T12:28:00Z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