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54389034703995"/>
          <c:y val="4.4328245723617273E-2"/>
          <c:w val="0.43394223291533002"/>
          <c:h val="0.788095704715217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 бюджета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2.0061728395061727E-2"/>
                  <c:y val="-1.9642228626261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061728395061727E-2"/>
                  <c:y val="-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7160493827160545E-2"/>
                  <c:y val="6.1732718539678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6164.1</c:v>
                </c:pt>
                <c:pt idx="1">
                  <c:v>6050.3</c:v>
                </c:pt>
                <c:pt idx="2">
                  <c:v>6055.2</c:v>
                </c:pt>
                <c:pt idx="3">
                  <c:v>7690.3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4354176"/>
        <c:axId val="64355712"/>
        <c:axId val="160606848"/>
      </c:bar3DChart>
      <c:catAx>
        <c:axId val="64354176"/>
        <c:scaling>
          <c:orientation val="minMax"/>
        </c:scaling>
        <c:delete val="0"/>
        <c:axPos val="b"/>
        <c:majorTickMark val="out"/>
        <c:minorTickMark val="none"/>
        <c:tickLblPos val="nextTo"/>
        <c:crossAx val="64355712"/>
        <c:crosses val="autoZero"/>
        <c:auto val="1"/>
        <c:lblAlgn val="ctr"/>
        <c:lblOffset val="100"/>
        <c:noMultiLvlLbl val="0"/>
      </c:catAx>
      <c:valAx>
        <c:axId val="64355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4354176"/>
        <c:crosses val="autoZero"/>
        <c:crossBetween val="between"/>
      </c:valAx>
      <c:serAx>
        <c:axId val="160606848"/>
        <c:scaling>
          <c:orientation val="minMax"/>
        </c:scaling>
        <c:delete val="1"/>
        <c:axPos val="b"/>
        <c:majorTickMark val="out"/>
        <c:minorTickMark val="none"/>
        <c:tickLblPos val="nextTo"/>
        <c:crossAx val="64355712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F5AB80-08D7-4051-B20B-51E3781F8296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21CBA9-DA64-4EA1-A4A5-F5283A25F02B}">
      <dgm:prSet phldrT="[Текст]"/>
      <dgm:spPr/>
      <dgm:t>
        <a:bodyPr/>
        <a:lstStyle/>
        <a:p>
          <a:r>
            <a:rPr lang="ru-RU" dirty="0" smtClean="0"/>
            <a:t>Послания Президента Российской Федерации Федеральному Собранию, определяющего приоритеты бюджетной политики</a:t>
          </a:r>
          <a:endParaRPr lang="ru-RU" dirty="0"/>
        </a:p>
      </dgm:t>
    </dgm:pt>
    <dgm:pt modelId="{D9C9748E-099A-4133-A846-72EAE75504B2}" type="parTrans" cxnId="{83C7CFC3-11FE-4C62-8062-D9E6E7EBCA17}">
      <dgm:prSet/>
      <dgm:spPr/>
      <dgm:t>
        <a:bodyPr/>
        <a:lstStyle/>
        <a:p>
          <a:endParaRPr lang="ru-RU"/>
        </a:p>
      </dgm:t>
    </dgm:pt>
    <dgm:pt modelId="{70B29FA2-4A90-4C4E-A351-7F83036E2294}" type="sibTrans" cxnId="{83C7CFC3-11FE-4C62-8062-D9E6E7EBCA17}">
      <dgm:prSet/>
      <dgm:spPr/>
      <dgm:t>
        <a:bodyPr/>
        <a:lstStyle/>
        <a:p>
          <a:endParaRPr lang="ru-RU"/>
        </a:p>
      </dgm:t>
    </dgm:pt>
    <dgm:pt modelId="{D05884B4-27A8-48B1-AF26-165882EF4A26}">
      <dgm:prSet phldrT="[Текст]"/>
      <dgm:spPr/>
      <dgm:t>
        <a:bodyPr/>
        <a:lstStyle/>
        <a:p>
          <a:r>
            <a:rPr lang="ru-RU" dirty="0" smtClean="0"/>
            <a:t>Основных направлений бюджетной и налоговой политики Туриловского сельского поселения на 2024 год и на плановый период 2025 и 2026 годов</a:t>
          </a:r>
          <a:endParaRPr lang="ru-RU" dirty="0"/>
        </a:p>
      </dgm:t>
    </dgm:pt>
    <dgm:pt modelId="{BAF866E1-3B4E-4EA0-BF59-857D1976AA3B}" type="parTrans" cxnId="{054BF52C-15F7-4FCC-B352-E06927D56234}">
      <dgm:prSet/>
      <dgm:spPr/>
      <dgm:t>
        <a:bodyPr/>
        <a:lstStyle/>
        <a:p>
          <a:endParaRPr lang="ru-RU"/>
        </a:p>
      </dgm:t>
    </dgm:pt>
    <dgm:pt modelId="{4DC1CC99-8F28-4199-B5CD-5C3AA7060690}" type="sibTrans" cxnId="{054BF52C-15F7-4FCC-B352-E06927D56234}">
      <dgm:prSet/>
      <dgm:spPr/>
      <dgm:t>
        <a:bodyPr/>
        <a:lstStyle/>
        <a:p>
          <a:endParaRPr lang="ru-RU"/>
        </a:p>
      </dgm:t>
    </dgm:pt>
    <dgm:pt modelId="{1DB7EF03-9E06-4E7F-875C-82193B868A33}" type="pres">
      <dgm:prSet presAssocID="{3EF5AB80-08D7-4051-B20B-51E3781F829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29B8EA-2A0D-4CFD-8A52-912111C2A994}" type="pres">
      <dgm:prSet presAssocID="{3821CBA9-DA64-4EA1-A4A5-F5283A25F02B}" presName="parTxOnly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03A635-BCD2-4E5B-BA4C-02B2F7AFCB4C}" type="pres">
      <dgm:prSet presAssocID="{70B29FA2-4A90-4C4E-A351-7F83036E2294}" presName="parSpace" presStyleCnt="0"/>
      <dgm:spPr/>
    </dgm:pt>
    <dgm:pt modelId="{EC54DE13-CFB4-49E4-9351-737BFB46A521}" type="pres">
      <dgm:prSet presAssocID="{D05884B4-27A8-48B1-AF26-165882EF4A26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5923A8-733D-432A-8EB5-20CDC15A4761}" type="presOf" srcId="{3821CBA9-DA64-4EA1-A4A5-F5283A25F02B}" destId="{3629B8EA-2A0D-4CFD-8A52-912111C2A994}" srcOrd="0" destOrd="0" presId="urn:microsoft.com/office/officeart/2005/8/layout/hChevron3"/>
    <dgm:cxn modelId="{054BF52C-15F7-4FCC-B352-E06927D56234}" srcId="{3EF5AB80-08D7-4051-B20B-51E3781F8296}" destId="{D05884B4-27A8-48B1-AF26-165882EF4A26}" srcOrd="1" destOrd="0" parTransId="{BAF866E1-3B4E-4EA0-BF59-857D1976AA3B}" sibTransId="{4DC1CC99-8F28-4199-B5CD-5C3AA7060690}"/>
    <dgm:cxn modelId="{D2E9D945-2E30-476E-A234-B0C3562AE911}" type="presOf" srcId="{3EF5AB80-08D7-4051-B20B-51E3781F8296}" destId="{1DB7EF03-9E06-4E7F-875C-82193B868A33}" srcOrd="0" destOrd="0" presId="urn:microsoft.com/office/officeart/2005/8/layout/hChevron3"/>
    <dgm:cxn modelId="{83C7CFC3-11FE-4C62-8062-D9E6E7EBCA17}" srcId="{3EF5AB80-08D7-4051-B20B-51E3781F8296}" destId="{3821CBA9-DA64-4EA1-A4A5-F5283A25F02B}" srcOrd="0" destOrd="0" parTransId="{D9C9748E-099A-4133-A846-72EAE75504B2}" sibTransId="{70B29FA2-4A90-4C4E-A351-7F83036E2294}"/>
    <dgm:cxn modelId="{ACE8E077-5750-43F7-B174-2CD6DC5A8ECE}" type="presOf" srcId="{D05884B4-27A8-48B1-AF26-165882EF4A26}" destId="{EC54DE13-CFB4-49E4-9351-737BFB46A521}" srcOrd="0" destOrd="0" presId="urn:microsoft.com/office/officeart/2005/8/layout/hChevron3"/>
    <dgm:cxn modelId="{5F323689-5831-44C0-B7DA-21DFA97DC786}" type="presParOf" srcId="{1DB7EF03-9E06-4E7F-875C-82193B868A33}" destId="{3629B8EA-2A0D-4CFD-8A52-912111C2A994}" srcOrd="0" destOrd="0" presId="urn:microsoft.com/office/officeart/2005/8/layout/hChevron3"/>
    <dgm:cxn modelId="{D8B8DCC6-E421-4C54-B152-012719E3672A}" type="presParOf" srcId="{1DB7EF03-9E06-4E7F-875C-82193B868A33}" destId="{9903A635-BCD2-4E5B-BA4C-02B2F7AFCB4C}" srcOrd="1" destOrd="0" presId="urn:microsoft.com/office/officeart/2005/8/layout/hChevron3"/>
    <dgm:cxn modelId="{8B76B28E-2B4D-4834-8BF9-FAEA7F22EC1F}" type="presParOf" srcId="{1DB7EF03-9E06-4E7F-875C-82193B868A33}" destId="{EC54DE13-CFB4-49E4-9351-737BFB46A521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0033DE-2E09-4D4B-9526-BFFC2281822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851DAB-3099-49C1-B0D6-33A41010B246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Основные характеристики исполнения бюджета Туриловского сельского поселения Миллеровского района за 2024 год</a:t>
          </a:r>
          <a:endParaRPr lang="ru-RU" dirty="0">
            <a:solidFill>
              <a:srgbClr val="FFFF00"/>
            </a:solidFill>
          </a:endParaRPr>
        </a:p>
      </dgm:t>
    </dgm:pt>
    <dgm:pt modelId="{52D50E2C-D06A-4331-B519-F95AD61135CD}" type="parTrans" cxnId="{33C60836-64A4-4917-95AB-37D8BC34D5B4}">
      <dgm:prSet/>
      <dgm:spPr/>
      <dgm:t>
        <a:bodyPr/>
        <a:lstStyle/>
        <a:p>
          <a:endParaRPr lang="ru-RU"/>
        </a:p>
      </dgm:t>
    </dgm:pt>
    <dgm:pt modelId="{39ADD027-322C-4493-95B3-5ED836530576}" type="sibTrans" cxnId="{33C60836-64A4-4917-95AB-37D8BC34D5B4}">
      <dgm:prSet/>
      <dgm:spPr/>
      <dgm:t>
        <a:bodyPr/>
        <a:lstStyle/>
        <a:p>
          <a:endParaRPr lang="ru-RU"/>
        </a:p>
      </dgm:t>
    </dgm:pt>
    <dgm:pt modelId="{89BBEA50-DD6D-47A8-9D5B-73A099C01247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Доходы –           13 623,1 тыс. руб.</a:t>
          </a:r>
          <a:endParaRPr lang="ru-RU" dirty="0">
            <a:solidFill>
              <a:srgbClr val="FFFF00"/>
            </a:solidFill>
          </a:endParaRPr>
        </a:p>
      </dgm:t>
    </dgm:pt>
    <dgm:pt modelId="{34A62F1C-40D0-4A12-9043-7008FA55BAC5}" type="parTrans" cxnId="{A801E2B0-7CCC-45DB-B513-294D870B3E6A}">
      <dgm:prSet/>
      <dgm:spPr/>
      <dgm:t>
        <a:bodyPr/>
        <a:lstStyle/>
        <a:p>
          <a:endParaRPr lang="ru-RU"/>
        </a:p>
      </dgm:t>
    </dgm:pt>
    <dgm:pt modelId="{106307A9-1B06-44C2-A44E-4B1821D55BD9}" type="sibTrans" cxnId="{A801E2B0-7CCC-45DB-B513-294D870B3E6A}">
      <dgm:prSet/>
      <dgm:spPr/>
      <dgm:t>
        <a:bodyPr/>
        <a:lstStyle/>
        <a:p>
          <a:endParaRPr lang="ru-RU"/>
        </a:p>
      </dgm:t>
    </dgm:pt>
    <dgm:pt modelId="{0320DC0E-27AF-4BBC-B2D0-31A58A0DA3B8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Расходы –            13 633,5 тыс. руб.</a:t>
          </a:r>
          <a:endParaRPr lang="ru-RU" dirty="0">
            <a:solidFill>
              <a:srgbClr val="FFFF00"/>
            </a:solidFill>
          </a:endParaRPr>
        </a:p>
      </dgm:t>
    </dgm:pt>
    <dgm:pt modelId="{A5AE11A3-6332-4ADB-AFC5-027DF12F07EB}" type="parTrans" cxnId="{DBCE474E-A3B6-4CB7-9EEA-5014947A0C6D}">
      <dgm:prSet/>
      <dgm:spPr/>
      <dgm:t>
        <a:bodyPr/>
        <a:lstStyle/>
        <a:p>
          <a:endParaRPr lang="ru-RU"/>
        </a:p>
      </dgm:t>
    </dgm:pt>
    <dgm:pt modelId="{1367126F-2C90-49B6-A1E0-546BA5FB1C30}" type="sibTrans" cxnId="{DBCE474E-A3B6-4CB7-9EEA-5014947A0C6D}">
      <dgm:prSet/>
      <dgm:spPr/>
      <dgm:t>
        <a:bodyPr/>
        <a:lstStyle/>
        <a:p>
          <a:endParaRPr lang="ru-RU"/>
        </a:p>
      </dgm:t>
    </dgm:pt>
    <dgm:pt modelId="{D90A0D44-6989-4EA6-AD55-75BA90AB1B8F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Дефицит – 10,4 тыс. руб.</a:t>
          </a:r>
          <a:endParaRPr lang="ru-RU" dirty="0">
            <a:solidFill>
              <a:srgbClr val="FFFF00"/>
            </a:solidFill>
          </a:endParaRPr>
        </a:p>
      </dgm:t>
    </dgm:pt>
    <dgm:pt modelId="{5CDDDBDC-1DD6-4ED1-A529-0BC32605DD80}" type="parTrans" cxnId="{896CFD3C-AC5C-4F21-A762-781B6690FABB}">
      <dgm:prSet/>
      <dgm:spPr/>
      <dgm:t>
        <a:bodyPr/>
        <a:lstStyle/>
        <a:p>
          <a:endParaRPr lang="ru-RU"/>
        </a:p>
      </dgm:t>
    </dgm:pt>
    <dgm:pt modelId="{D6453EF7-9AB8-4634-A412-AB5709767BD8}" type="sibTrans" cxnId="{896CFD3C-AC5C-4F21-A762-781B6690FABB}">
      <dgm:prSet/>
      <dgm:spPr/>
      <dgm:t>
        <a:bodyPr/>
        <a:lstStyle/>
        <a:p>
          <a:endParaRPr lang="ru-RU"/>
        </a:p>
      </dgm:t>
    </dgm:pt>
    <dgm:pt modelId="{7B576FF5-68A4-4D13-91B3-D5ED29167D4F}" type="pres">
      <dgm:prSet presAssocID="{A80033DE-2E09-4D4B-9526-BFFC228182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E697841-7092-41A1-851A-900892E06F1A}" type="pres">
      <dgm:prSet presAssocID="{7B851DAB-3099-49C1-B0D6-33A41010B246}" presName="hierRoot1" presStyleCnt="0">
        <dgm:presLayoutVars>
          <dgm:hierBranch val="init"/>
        </dgm:presLayoutVars>
      </dgm:prSet>
      <dgm:spPr/>
    </dgm:pt>
    <dgm:pt modelId="{B3677DA9-1A27-43E5-9E7E-42710F050F69}" type="pres">
      <dgm:prSet presAssocID="{7B851DAB-3099-49C1-B0D6-33A41010B246}" presName="rootComposite1" presStyleCnt="0"/>
      <dgm:spPr/>
    </dgm:pt>
    <dgm:pt modelId="{DBA672D5-179B-4CCB-9BB3-505BBB9FC201}" type="pres">
      <dgm:prSet presAssocID="{7B851DAB-3099-49C1-B0D6-33A41010B246}" presName="rootText1" presStyleLbl="node0" presStyleIdx="0" presStyleCnt="1" custScaleX="197529" custScaleY="1696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27CFFE-30C6-4660-96EB-EE4EB2165253}" type="pres">
      <dgm:prSet presAssocID="{7B851DAB-3099-49C1-B0D6-33A41010B24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32383E8-FD08-4C22-8FB1-4D79FC24D5CC}" type="pres">
      <dgm:prSet presAssocID="{7B851DAB-3099-49C1-B0D6-33A41010B246}" presName="hierChild2" presStyleCnt="0"/>
      <dgm:spPr/>
    </dgm:pt>
    <dgm:pt modelId="{12B673F2-DC7F-4B53-B6F8-6BF03056DCC8}" type="pres">
      <dgm:prSet presAssocID="{34A62F1C-40D0-4A12-9043-7008FA55BAC5}" presName="Name37" presStyleLbl="parChTrans1D2" presStyleIdx="0" presStyleCnt="3"/>
      <dgm:spPr/>
      <dgm:t>
        <a:bodyPr/>
        <a:lstStyle/>
        <a:p>
          <a:endParaRPr lang="ru-RU"/>
        </a:p>
      </dgm:t>
    </dgm:pt>
    <dgm:pt modelId="{14070893-FBD1-4A45-AB6B-863E25DC7212}" type="pres">
      <dgm:prSet presAssocID="{89BBEA50-DD6D-47A8-9D5B-73A099C01247}" presName="hierRoot2" presStyleCnt="0">
        <dgm:presLayoutVars>
          <dgm:hierBranch val="init"/>
        </dgm:presLayoutVars>
      </dgm:prSet>
      <dgm:spPr/>
    </dgm:pt>
    <dgm:pt modelId="{FB041C95-9301-4CFC-85CE-188CA6CD1A2B}" type="pres">
      <dgm:prSet presAssocID="{89BBEA50-DD6D-47A8-9D5B-73A099C01247}" presName="rootComposite" presStyleCnt="0"/>
      <dgm:spPr/>
    </dgm:pt>
    <dgm:pt modelId="{D15CF048-E81B-40B7-926F-D1BE1E639863}" type="pres">
      <dgm:prSet presAssocID="{89BBEA50-DD6D-47A8-9D5B-73A099C01247}" presName="rootText" presStyleLbl="node2" presStyleIdx="0" presStyleCnt="3" custScaleX="1091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9B73A9-61EA-4A70-BB4C-5B878E9C9C28}" type="pres">
      <dgm:prSet presAssocID="{89BBEA50-DD6D-47A8-9D5B-73A099C01247}" presName="rootConnector" presStyleLbl="node2" presStyleIdx="0" presStyleCnt="3"/>
      <dgm:spPr/>
      <dgm:t>
        <a:bodyPr/>
        <a:lstStyle/>
        <a:p>
          <a:endParaRPr lang="ru-RU"/>
        </a:p>
      </dgm:t>
    </dgm:pt>
    <dgm:pt modelId="{22AB3218-1037-42F2-B37E-CB79F2D0F181}" type="pres">
      <dgm:prSet presAssocID="{89BBEA50-DD6D-47A8-9D5B-73A099C01247}" presName="hierChild4" presStyleCnt="0"/>
      <dgm:spPr/>
    </dgm:pt>
    <dgm:pt modelId="{65C36D74-CDE2-4D62-89BA-8740210E1E60}" type="pres">
      <dgm:prSet presAssocID="{89BBEA50-DD6D-47A8-9D5B-73A099C01247}" presName="hierChild5" presStyleCnt="0"/>
      <dgm:spPr/>
    </dgm:pt>
    <dgm:pt modelId="{78228BCC-9796-4998-B355-145D685DF086}" type="pres">
      <dgm:prSet presAssocID="{A5AE11A3-6332-4ADB-AFC5-027DF12F07EB}" presName="Name37" presStyleLbl="parChTrans1D2" presStyleIdx="1" presStyleCnt="3"/>
      <dgm:spPr/>
      <dgm:t>
        <a:bodyPr/>
        <a:lstStyle/>
        <a:p>
          <a:endParaRPr lang="ru-RU"/>
        </a:p>
      </dgm:t>
    </dgm:pt>
    <dgm:pt modelId="{6DD5DD02-971A-4078-9121-1E91AEAA244D}" type="pres">
      <dgm:prSet presAssocID="{0320DC0E-27AF-4BBC-B2D0-31A58A0DA3B8}" presName="hierRoot2" presStyleCnt="0">
        <dgm:presLayoutVars>
          <dgm:hierBranch val="init"/>
        </dgm:presLayoutVars>
      </dgm:prSet>
      <dgm:spPr/>
    </dgm:pt>
    <dgm:pt modelId="{2F3E6FA5-E2E0-4AC4-93BE-AE6DA32D3464}" type="pres">
      <dgm:prSet presAssocID="{0320DC0E-27AF-4BBC-B2D0-31A58A0DA3B8}" presName="rootComposite" presStyleCnt="0"/>
      <dgm:spPr/>
    </dgm:pt>
    <dgm:pt modelId="{FA095B40-BB46-4656-A99D-3FD4357A441C}" type="pres">
      <dgm:prSet presAssocID="{0320DC0E-27AF-4BBC-B2D0-31A58A0DA3B8}" presName="rootText" presStyleLbl="node2" presStyleIdx="1" presStyleCnt="3" custScaleX="1156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61FD05-48FF-4B7E-918A-92F790DE16DE}" type="pres">
      <dgm:prSet presAssocID="{0320DC0E-27AF-4BBC-B2D0-31A58A0DA3B8}" presName="rootConnector" presStyleLbl="node2" presStyleIdx="1" presStyleCnt="3"/>
      <dgm:spPr/>
      <dgm:t>
        <a:bodyPr/>
        <a:lstStyle/>
        <a:p>
          <a:endParaRPr lang="ru-RU"/>
        </a:p>
      </dgm:t>
    </dgm:pt>
    <dgm:pt modelId="{2C422FD7-FE77-4389-92C4-F4FF55208241}" type="pres">
      <dgm:prSet presAssocID="{0320DC0E-27AF-4BBC-B2D0-31A58A0DA3B8}" presName="hierChild4" presStyleCnt="0"/>
      <dgm:spPr/>
    </dgm:pt>
    <dgm:pt modelId="{DD392D88-A488-41BC-BFD9-BF074DA9AEAC}" type="pres">
      <dgm:prSet presAssocID="{0320DC0E-27AF-4BBC-B2D0-31A58A0DA3B8}" presName="hierChild5" presStyleCnt="0"/>
      <dgm:spPr/>
    </dgm:pt>
    <dgm:pt modelId="{3AF1A01D-1361-450C-B10B-9A2FB3A2622E}" type="pres">
      <dgm:prSet presAssocID="{5CDDDBDC-1DD6-4ED1-A529-0BC32605DD80}" presName="Name37" presStyleLbl="parChTrans1D2" presStyleIdx="2" presStyleCnt="3"/>
      <dgm:spPr/>
      <dgm:t>
        <a:bodyPr/>
        <a:lstStyle/>
        <a:p>
          <a:endParaRPr lang="ru-RU"/>
        </a:p>
      </dgm:t>
    </dgm:pt>
    <dgm:pt modelId="{4D5B4ED2-E85A-4323-8112-08268A4F334E}" type="pres">
      <dgm:prSet presAssocID="{D90A0D44-6989-4EA6-AD55-75BA90AB1B8F}" presName="hierRoot2" presStyleCnt="0">
        <dgm:presLayoutVars>
          <dgm:hierBranch val="init"/>
        </dgm:presLayoutVars>
      </dgm:prSet>
      <dgm:spPr/>
    </dgm:pt>
    <dgm:pt modelId="{D57BB507-C381-4A6D-8BB9-64DAD804DC94}" type="pres">
      <dgm:prSet presAssocID="{D90A0D44-6989-4EA6-AD55-75BA90AB1B8F}" presName="rootComposite" presStyleCnt="0"/>
      <dgm:spPr/>
    </dgm:pt>
    <dgm:pt modelId="{C40AA384-C40D-420A-84C0-155E26399436}" type="pres">
      <dgm:prSet presAssocID="{D90A0D44-6989-4EA6-AD55-75BA90AB1B8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7D9C11-92A1-48CE-ACA0-E3C79301F335}" type="pres">
      <dgm:prSet presAssocID="{D90A0D44-6989-4EA6-AD55-75BA90AB1B8F}" presName="rootConnector" presStyleLbl="node2" presStyleIdx="2" presStyleCnt="3"/>
      <dgm:spPr/>
      <dgm:t>
        <a:bodyPr/>
        <a:lstStyle/>
        <a:p>
          <a:endParaRPr lang="ru-RU"/>
        </a:p>
      </dgm:t>
    </dgm:pt>
    <dgm:pt modelId="{F2376CF0-3A13-49F0-A6F9-60349220C67B}" type="pres">
      <dgm:prSet presAssocID="{D90A0D44-6989-4EA6-AD55-75BA90AB1B8F}" presName="hierChild4" presStyleCnt="0"/>
      <dgm:spPr/>
    </dgm:pt>
    <dgm:pt modelId="{F61B4D82-8E5F-4066-B878-8A6423B94105}" type="pres">
      <dgm:prSet presAssocID="{D90A0D44-6989-4EA6-AD55-75BA90AB1B8F}" presName="hierChild5" presStyleCnt="0"/>
      <dgm:spPr/>
    </dgm:pt>
    <dgm:pt modelId="{47AB587A-A38F-4E2B-A287-351FCC97EEBB}" type="pres">
      <dgm:prSet presAssocID="{7B851DAB-3099-49C1-B0D6-33A41010B246}" presName="hierChild3" presStyleCnt="0"/>
      <dgm:spPr/>
    </dgm:pt>
  </dgm:ptLst>
  <dgm:cxnLst>
    <dgm:cxn modelId="{9C657405-46A9-430F-B099-62F5A9591222}" type="presOf" srcId="{D90A0D44-6989-4EA6-AD55-75BA90AB1B8F}" destId="{C40AA384-C40D-420A-84C0-155E26399436}" srcOrd="0" destOrd="0" presId="urn:microsoft.com/office/officeart/2005/8/layout/orgChart1"/>
    <dgm:cxn modelId="{D57BE818-C8AA-4037-8DA8-2E627697A29C}" type="presOf" srcId="{7B851DAB-3099-49C1-B0D6-33A41010B246}" destId="{DBA672D5-179B-4CCB-9BB3-505BBB9FC201}" srcOrd="0" destOrd="0" presId="urn:microsoft.com/office/officeart/2005/8/layout/orgChart1"/>
    <dgm:cxn modelId="{AB214CD5-EB77-4257-8F77-6492575E686A}" type="presOf" srcId="{A5AE11A3-6332-4ADB-AFC5-027DF12F07EB}" destId="{78228BCC-9796-4998-B355-145D685DF086}" srcOrd="0" destOrd="0" presId="urn:microsoft.com/office/officeart/2005/8/layout/orgChart1"/>
    <dgm:cxn modelId="{26B5122A-01A3-45FD-AFA2-F20D5696E173}" type="presOf" srcId="{7B851DAB-3099-49C1-B0D6-33A41010B246}" destId="{A427CFFE-30C6-4660-96EB-EE4EB2165253}" srcOrd="1" destOrd="0" presId="urn:microsoft.com/office/officeart/2005/8/layout/orgChart1"/>
    <dgm:cxn modelId="{29A66573-1BEA-4A2C-905E-ED716D0AF4DB}" type="presOf" srcId="{89BBEA50-DD6D-47A8-9D5B-73A099C01247}" destId="{D15CF048-E81B-40B7-926F-D1BE1E639863}" srcOrd="0" destOrd="0" presId="urn:microsoft.com/office/officeart/2005/8/layout/orgChart1"/>
    <dgm:cxn modelId="{896CFD3C-AC5C-4F21-A762-781B6690FABB}" srcId="{7B851DAB-3099-49C1-B0D6-33A41010B246}" destId="{D90A0D44-6989-4EA6-AD55-75BA90AB1B8F}" srcOrd="2" destOrd="0" parTransId="{5CDDDBDC-1DD6-4ED1-A529-0BC32605DD80}" sibTransId="{D6453EF7-9AB8-4634-A412-AB5709767BD8}"/>
    <dgm:cxn modelId="{3906A34D-1241-4AFF-ACA3-48105E5F6816}" type="presOf" srcId="{0320DC0E-27AF-4BBC-B2D0-31A58A0DA3B8}" destId="{FA095B40-BB46-4656-A99D-3FD4357A441C}" srcOrd="0" destOrd="0" presId="urn:microsoft.com/office/officeart/2005/8/layout/orgChart1"/>
    <dgm:cxn modelId="{30274C34-981B-4084-99AA-6EF7E56A3794}" type="presOf" srcId="{5CDDDBDC-1DD6-4ED1-A529-0BC32605DD80}" destId="{3AF1A01D-1361-450C-B10B-9A2FB3A2622E}" srcOrd="0" destOrd="0" presId="urn:microsoft.com/office/officeart/2005/8/layout/orgChart1"/>
    <dgm:cxn modelId="{A801E2B0-7CCC-45DB-B513-294D870B3E6A}" srcId="{7B851DAB-3099-49C1-B0D6-33A41010B246}" destId="{89BBEA50-DD6D-47A8-9D5B-73A099C01247}" srcOrd="0" destOrd="0" parTransId="{34A62F1C-40D0-4A12-9043-7008FA55BAC5}" sibTransId="{106307A9-1B06-44C2-A44E-4B1821D55BD9}"/>
    <dgm:cxn modelId="{33C60836-64A4-4917-95AB-37D8BC34D5B4}" srcId="{A80033DE-2E09-4D4B-9526-BFFC2281822E}" destId="{7B851DAB-3099-49C1-B0D6-33A41010B246}" srcOrd="0" destOrd="0" parTransId="{52D50E2C-D06A-4331-B519-F95AD61135CD}" sibTransId="{39ADD027-322C-4493-95B3-5ED836530576}"/>
    <dgm:cxn modelId="{1EFC1156-BA66-4138-81D4-3EE20701E84D}" type="presOf" srcId="{D90A0D44-6989-4EA6-AD55-75BA90AB1B8F}" destId="{767D9C11-92A1-48CE-ACA0-E3C79301F335}" srcOrd="1" destOrd="0" presId="urn:microsoft.com/office/officeart/2005/8/layout/orgChart1"/>
    <dgm:cxn modelId="{DBCE474E-A3B6-4CB7-9EEA-5014947A0C6D}" srcId="{7B851DAB-3099-49C1-B0D6-33A41010B246}" destId="{0320DC0E-27AF-4BBC-B2D0-31A58A0DA3B8}" srcOrd="1" destOrd="0" parTransId="{A5AE11A3-6332-4ADB-AFC5-027DF12F07EB}" sibTransId="{1367126F-2C90-49B6-A1E0-546BA5FB1C30}"/>
    <dgm:cxn modelId="{9956C41E-3D6F-4CEC-A930-34C9715736C7}" type="presOf" srcId="{0320DC0E-27AF-4BBC-B2D0-31A58A0DA3B8}" destId="{F761FD05-48FF-4B7E-918A-92F790DE16DE}" srcOrd="1" destOrd="0" presId="urn:microsoft.com/office/officeart/2005/8/layout/orgChart1"/>
    <dgm:cxn modelId="{351EBD7B-E699-4AA8-9631-A9907110FE92}" type="presOf" srcId="{34A62F1C-40D0-4A12-9043-7008FA55BAC5}" destId="{12B673F2-DC7F-4B53-B6F8-6BF03056DCC8}" srcOrd="0" destOrd="0" presId="urn:microsoft.com/office/officeart/2005/8/layout/orgChart1"/>
    <dgm:cxn modelId="{1E142C38-6460-4C7C-B2FA-63CFEA0BE17A}" type="presOf" srcId="{A80033DE-2E09-4D4B-9526-BFFC2281822E}" destId="{7B576FF5-68A4-4D13-91B3-D5ED29167D4F}" srcOrd="0" destOrd="0" presId="urn:microsoft.com/office/officeart/2005/8/layout/orgChart1"/>
    <dgm:cxn modelId="{2A90051C-1238-4898-9714-D81986C5797A}" type="presOf" srcId="{89BBEA50-DD6D-47A8-9D5B-73A099C01247}" destId="{8F9B73A9-61EA-4A70-BB4C-5B878E9C9C28}" srcOrd="1" destOrd="0" presId="urn:microsoft.com/office/officeart/2005/8/layout/orgChart1"/>
    <dgm:cxn modelId="{9D200336-D234-4E48-B974-FA8F4B18EE8C}" type="presParOf" srcId="{7B576FF5-68A4-4D13-91B3-D5ED29167D4F}" destId="{BE697841-7092-41A1-851A-900892E06F1A}" srcOrd="0" destOrd="0" presId="urn:microsoft.com/office/officeart/2005/8/layout/orgChart1"/>
    <dgm:cxn modelId="{D3C4D694-29A9-4775-A1D0-27B4B486A6E8}" type="presParOf" srcId="{BE697841-7092-41A1-851A-900892E06F1A}" destId="{B3677DA9-1A27-43E5-9E7E-42710F050F69}" srcOrd="0" destOrd="0" presId="urn:microsoft.com/office/officeart/2005/8/layout/orgChart1"/>
    <dgm:cxn modelId="{5847600D-B96B-43F9-BBBF-1981C730D977}" type="presParOf" srcId="{B3677DA9-1A27-43E5-9E7E-42710F050F69}" destId="{DBA672D5-179B-4CCB-9BB3-505BBB9FC201}" srcOrd="0" destOrd="0" presId="urn:microsoft.com/office/officeart/2005/8/layout/orgChart1"/>
    <dgm:cxn modelId="{480F6FE7-5EE9-4569-B188-B653199230EA}" type="presParOf" srcId="{B3677DA9-1A27-43E5-9E7E-42710F050F69}" destId="{A427CFFE-30C6-4660-96EB-EE4EB2165253}" srcOrd="1" destOrd="0" presId="urn:microsoft.com/office/officeart/2005/8/layout/orgChart1"/>
    <dgm:cxn modelId="{0520004F-3EAF-460D-8F02-B49B3CA4BC54}" type="presParOf" srcId="{BE697841-7092-41A1-851A-900892E06F1A}" destId="{C32383E8-FD08-4C22-8FB1-4D79FC24D5CC}" srcOrd="1" destOrd="0" presId="urn:microsoft.com/office/officeart/2005/8/layout/orgChart1"/>
    <dgm:cxn modelId="{E7C2CA92-90A3-4F72-8F2F-5CAAB63B5472}" type="presParOf" srcId="{C32383E8-FD08-4C22-8FB1-4D79FC24D5CC}" destId="{12B673F2-DC7F-4B53-B6F8-6BF03056DCC8}" srcOrd="0" destOrd="0" presId="urn:microsoft.com/office/officeart/2005/8/layout/orgChart1"/>
    <dgm:cxn modelId="{2CC5428C-31BC-4AFC-88E6-5B64A823C5FE}" type="presParOf" srcId="{C32383E8-FD08-4C22-8FB1-4D79FC24D5CC}" destId="{14070893-FBD1-4A45-AB6B-863E25DC7212}" srcOrd="1" destOrd="0" presId="urn:microsoft.com/office/officeart/2005/8/layout/orgChart1"/>
    <dgm:cxn modelId="{5B9944D6-F6BB-4C15-88A6-3CC03028E7A6}" type="presParOf" srcId="{14070893-FBD1-4A45-AB6B-863E25DC7212}" destId="{FB041C95-9301-4CFC-85CE-188CA6CD1A2B}" srcOrd="0" destOrd="0" presId="urn:microsoft.com/office/officeart/2005/8/layout/orgChart1"/>
    <dgm:cxn modelId="{4CF1DCA4-B3A5-4480-BEAD-EAFAE334ABAF}" type="presParOf" srcId="{FB041C95-9301-4CFC-85CE-188CA6CD1A2B}" destId="{D15CF048-E81B-40B7-926F-D1BE1E639863}" srcOrd="0" destOrd="0" presId="urn:microsoft.com/office/officeart/2005/8/layout/orgChart1"/>
    <dgm:cxn modelId="{033597DA-AE17-41D2-AF87-C7B099248CD8}" type="presParOf" srcId="{FB041C95-9301-4CFC-85CE-188CA6CD1A2B}" destId="{8F9B73A9-61EA-4A70-BB4C-5B878E9C9C28}" srcOrd="1" destOrd="0" presId="urn:microsoft.com/office/officeart/2005/8/layout/orgChart1"/>
    <dgm:cxn modelId="{4197AD1B-DD77-4EF9-94F8-71ABF35F53FB}" type="presParOf" srcId="{14070893-FBD1-4A45-AB6B-863E25DC7212}" destId="{22AB3218-1037-42F2-B37E-CB79F2D0F181}" srcOrd="1" destOrd="0" presId="urn:microsoft.com/office/officeart/2005/8/layout/orgChart1"/>
    <dgm:cxn modelId="{28B58D22-3678-401F-985A-134B474C8131}" type="presParOf" srcId="{14070893-FBD1-4A45-AB6B-863E25DC7212}" destId="{65C36D74-CDE2-4D62-89BA-8740210E1E60}" srcOrd="2" destOrd="0" presId="urn:microsoft.com/office/officeart/2005/8/layout/orgChart1"/>
    <dgm:cxn modelId="{664D423D-5D0E-4470-A2B4-0327016316A3}" type="presParOf" srcId="{C32383E8-FD08-4C22-8FB1-4D79FC24D5CC}" destId="{78228BCC-9796-4998-B355-145D685DF086}" srcOrd="2" destOrd="0" presId="urn:microsoft.com/office/officeart/2005/8/layout/orgChart1"/>
    <dgm:cxn modelId="{C3717863-B6EA-42C0-A6B5-E0738CEFDFCD}" type="presParOf" srcId="{C32383E8-FD08-4C22-8FB1-4D79FC24D5CC}" destId="{6DD5DD02-971A-4078-9121-1E91AEAA244D}" srcOrd="3" destOrd="0" presId="urn:microsoft.com/office/officeart/2005/8/layout/orgChart1"/>
    <dgm:cxn modelId="{1F3261F9-25E5-4F5F-85FB-487A3B8578B6}" type="presParOf" srcId="{6DD5DD02-971A-4078-9121-1E91AEAA244D}" destId="{2F3E6FA5-E2E0-4AC4-93BE-AE6DA32D3464}" srcOrd="0" destOrd="0" presId="urn:microsoft.com/office/officeart/2005/8/layout/orgChart1"/>
    <dgm:cxn modelId="{DE410C92-EF6D-40EF-BBCB-E5DEFDED7FF8}" type="presParOf" srcId="{2F3E6FA5-E2E0-4AC4-93BE-AE6DA32D3464}" destId="{FA095B40-BB46-4656-A99D-3FD4357A441C}" srcOrd="0" destOrd="0" presId="urn:microsoft.com/office/officeart/2005/8/layout/orgChart1"/>
    <dgm:cxn modelId="{A1FBBA7A-2B7A-4A05-A07E-D1464CBB1D4A}" type="presParOf" srcId="{2F3E6FA5-E2E0-4AC4-93BE-AE6DA32D3464}" destId="{F761FD05-48FF-4B7E-918A-92F790DE16DE}" srcOrd="1" destOrd="0" presId="urn:microsoft.com/office/officeart/2005/8/layout/orgChart1"/>
    <dgm:cxn modelId="{0639540B-6359-4E96-8D8A-DFDD513FFBF6}" type="presParOf" srcId="{6DD5DD02-971A-4078-9121-1E91AEAA244D}" destId="{2C422FD7-FE77-4389-92C4-F4FF55208241}" srcOrd="1" destOrd="0" presId="urn:microsoft.com/office/officeart/2005/8/layout/orgChart1"/>
    <dgm:cxn modelId="{261BA26F-A942-4B7B-AAF7-4C269EF13313}" type="presParOf" srcId="{6DD5DD02-971A-4078-9121-1E91AEAA244D}" destId="{DD392D88-A488-41BC-BFD9-BF074DA9AEAC}" srcOrd="2" destOrd="0" presId="urn:microsoft.com/office/officeart/2005/8/layout/orgChart1"/>
    <dgm:cxn modelId="{C2CD5888-4D0B-432A-8783-B86816028F1B}" type="presParOf" srcId="{C32383E8-FD08-4C22-8FB1-4D79FC24D5CC}" destId="{3AF1A01D-1361-450C-B10B-9A2FB3A2622E}" srcOrd="4" destOrd="0" presId="urn:microsoft.com/office/officeart/2005/8/layout/orgChart1"/>
    <dgm:cxn modelId="{B53C1ABB-6AA7-41EB-B648-55763D688271}" type="presParOf" srcId="{C32383E8-FD08-4C22-8FB1-4D79FC24D5CC}" destId="{4D5B4ED2-E85A-4323-8112-08268A4F334E}" srcOrd="5" destOrd="0" presId="urn:microsoft.com/office/officeart/2005/8/layout/orgChart1"/>
    <dgm:cxn modelId="{5837C947-D119-4304-9130-A584E3211056}" type="presParOf" srcId="{4D5B4ED2-E85A-4323-8112-08268A4F334E}" destId="{D57BB507-C381-4A6D-8BB9-64DAD804DC94}" srcOrd="0" destOrd="0" presId="urn:microsoft.com/office/officeart/2005/8/layout/orgChart1"/>
    <dgm:cxn modelId="{28E60D31-A032-4FDB-83AF-692E90550024}" type="presParOf" srcId="{D57BB507-C381-4A6D-8BB9-64DAD804DC94}" destId="{C40AA384-C40D-420A-84C0-155E26399436}" srcOrd="0" destOrd="0" presId="urn:microsoft.com/office/officeart/2005/8/layout/orgChart1"/>
    <dgm:cxn modelId="{CA6C4E27-463F-47A6-8D0A-04DCDC337D5B}" type="presParOf" srcId="{D57BB507-C381-4A6D-8BB9-64DAD804DC94}" destId="{767D9C11-92A1-48CE-ACA0-E3C79301F335}" srcOrd="1" destOrd="0" presId="urn:microsoft.com/office/officeart/2005/8/layout/orgChart1"/>
    <dgm:cxn modelId="{07F04D6C-5594-4C9A-A564-5085EDDF40EA}" type="presParOf" srcId="{4D5B4ED2-E85A-4323-8112-08268A4F334E}" destId="{F2376CF0-3A13-49F0-A6F9-60349220C67B}" srcOrd="1" destOrd="0" presId="urn:microsoft.com/office/officeart/2005/8/layout/orgChart1"/>
    <dgm:cxn modelId="{3D243E38-A2F1-4A17-8976-D4C085016958}" type="presParOf" srcId="{4D5B4ED2-E85A-4323-8112-08268A4F334E}" destId="{F61B4D82-8E5F-4066-B878-8A6423B94105}" srcOrd="2" destOrd="0" presId="urn:microsoft.com/office/officeart/2005/8/layout/orgChart1"/>
    <dgm:cxn modelId="{23B1AB8F-AC39-47E8-87E9-536B3CA86081}" type="presParOf" srcId="{BE697841-7092-41A1-851A-900892E06F1A}" destId="{47AB587A-A38F-4E2B-A287-351FCC97EEB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BA0E6A-BF93-44AD-BC36-99C6E3B281B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115674-0E22-4E85-A712-8F7D8F7C45C7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F72A02C-8224-4CA6-A1C0-165372AF3685}" type="parTrans" cxnId="{074324DD-9978-449C-A674-1022FD431FBC}">
      <dgm:prSet/>
      <dgm:spPr/>
      <dgm:t>
        <a:bodyPr/>
        <a:lstStyle/>
        <a:p>
          <a:endParaRPr lang="ru-RU"/>
        </a:p>
      </dgm:t>
    </dgm:pt>
    <dgm:pt modelId="{A67421F6-BA5D-4357-991B-2212572E4D3E}" type="sibTrans" cxnId="{074324DD-9978-449C-A674-1022FD431FBC}">
      <dgm:prSet/>
      <dgm:spPr/>
      <dgm:t>
        <a:bodyPr/>
        <a:lstStyle/>
        <a:p>
          <a:endParaRPr lang="ru-RU"/>
        </a:p>
      </dgm:t>
    </dgm:pt>
    <dgm:pt modelId="{364E74E3-A18E-4F5D-9E5B-E86E05837910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6B18E0B5-7233-4EFD-B6DD-F0EEA0F83ACC}" type="parTrans" cxnId="{B076AD63-36CB-49B4-9C80-D2457DDD86FC}">
      <dgm:prSet/>
      <dgm:spPr/>
      <dgm:t>
        <a:bodyPr/>
        <a:lstStyle/>
        <a:p>
          <a:endParaRPr lang="ru-RU"/>
        </a:p>
      </dgm:t>
    </dgm:pt>
    <dgm:pt modelId="{3FAB1253-8A0F-4206-840D-4B7E196EEC44}" type="sibTrans" cxnId="{B076AD63-36CB-49B4-9C80-D2457DDD86FC}">
      <dgm:prSet/>
      <dgm:spPr/>
      <dgm:t>
        <a:bodyPr/>
        <a:lstStyle/>
        <a:p>
          <a:endParaRPr lang="ru-RU"/>
        </a:p>
      </dgm:t>
    </dgm:pt>
    <dgm:pt modelId="{25321EBE-1898-4F05-93D4-D3EA8885B168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B3B56E73-8D8C-4D42-8254-CB97039B4122}" type="parTrans" cxnId="{D1515C12-F22D-44B3-974C-D74B18C33AB2}">
      <dgm:prSet/>
      <dgm:spPr/>
      <dgm:t>
        <a:bodyPr/>
        <a:lstStyle/>
        <a:p>
          <a:endParaRPr lang="ru-RU"/>
        </a:p>
      </dgm:t>
    </dgm:pt>
    <dgm:pt modelId="{4930DA5A-DAAD-4B3B-986D-61DEC91333AE}" type="sibTrans" cxnId="{D1515C12-F22D-44B3-974C-D74B18C33AB2}">
      <dgm:prSet/>
      <dgm:spPr/>
      <dgm:t>
        <a:bodyPr/>
        <a:lstStyle/>
        <a:p>
          <a:endParaRPr lang="ru-RU"/>
        </a:p>
      </dgm:t>
    </dgm:pt>
    <dgm:pt modelId="{7BAE6889-47F4-44E6-A628-A9262DAF2B8D}">
      <dgm:prSet/>
      <dgm:spPr/>
      <dgm:t>
        <a:bodyPr/>
        <a:lstStyle/>
        <a:p>
          <a:r>
            <a:rPr lang="ru-RU" smtClean="0"/>
            <a:t>На социальную политику – 195,2 тыс. руб.</a:t>
          </a:r>
          <a:endParaRPr lang="ru-RU"/>
        </a:p>
      </dgm:t>
    </dgm:pt>
    <dgm:pt modelId="{1402D0E2-30EE-44A5-8459-FFA6D3010BAD}" type="parTrans" cxnId="{9E4E3FB9-A650-4ABA-837E-3BFEE47207E2}">
      <dgm:prSet/>
      <dgm:spPr/>
      <dgm:t>
        <a:bodyPr/>
        <a:lstStyle/>
        <a:p>
          <a:endParaRPr lang="ru-RU"/>
        </a:p>
      </dgm:t>
    </dgm:pt>
    <dgm:pt modelId="{E7B0A3DA-58C3-46F8-BD53-892897EFD165}" type="sibTrans" cxnId="{9E4E3FB9-A650-4ABA-837E-3BFEE47207E2}">
      <dgm:prSet/>
      <dgm:spPr/>
      <dgm:t>
        <a:bodyPr/>
        <a:lstStyle/>
        <a:p>
          <a:endParaRPr lang="ru-RU"/>
        </a:p>
      </dgm:t>
    </dgm:pt>
    <dgm:pt modelId="{495B2B49-2EC2-4589-B565-18279840CB46}">
      <dgm:prSet/>
      <dgm:spPr/>
      <dgm:t>
        <a:bodyPr/>
        <a:lstStyle/>
        <a:p>
          <a:endParaRPr lang="ru-RU"/>
        </a:p>
      </dgm:t>
    </dgm:pt>
    <dgm:pt modelId="{4650DF4F-B213-4020-960F-35E54674D8AC}" type="parTrans" cxnId="{440B4F96-94EB-46EC-A71B-9B56A78B6C3C}">
      <dgm:prSet/>
      <dgm:spPr/>
      <dgm:t>
        <a:bodyPr/>
        <a:lstStyle/>
        <a:p>
          <a:endParaRPr lang="ru-RU"/>
        </a:p>
      </dgm:t>
    </dgm:pt>
    <dgm:pt modelId="{59372C03-5B7E-4404-9E33-BE8134737930}" type="sibTrans" cxnId="{440B4F96-94EB-46EC-A71B-9B56A78B6C3C}">
      <dgm:prSet/>
      <dgm:spPr/>
      <dgm:t>
        <a:bodyPr/>
        <a:lstStyle/>
        <a:p>
          <a:endParaRPr lang="ru-RU"/>
        </a:p>
      </dgm:t>
    </dgm:pt>
    <dgm:pt modelId="{48832E52-0AB0-4033-A586-A7E755C8FB31}">
      <dgm:prSet/>
      <dgm:spPr/>
      <dgm:t>
        <a:bodyPr/>
        <a:lstStyle/>
        <a:p>
          <a:r>
            <a:rPr lang="ru-RU" smtClean="0"/>
            <a:t>На культуру – 5474,9 тыс. руб.</a:t>
          </a:r>
          <a:endParaRPr lang="ru-RU"/>
        </a:p>
      </dgm:t>
    </dgm:pt>
    <dgm:pt modelId="{8642CF88-2A2E-4D9E-B3AC-38DD23310DC0}" type="parTrans" cxnId="{FF968450-4818-4CFE-A02B-BDE723D4D20E}">
      <dgm:prSet/>
      <dgm:spPr/>
      <dgm:t>
        <a:bodyPr/>
        <a:lstStyle/>
        <a:p>
          <a:endParaRPr lang="ru-RU"/>
        </a:p>
      </dgm:t>
    </dgm:pt>
    <dgm:pt modelId="{C0CD378C-1F4D-4CAC-9056-8557631F1A0C}" type="sibTrans" cxnId="{FF968450-4818-4CFE-A02B-BDE723D4D20E}">
      <dgm:prSet/>
      <dgm:spPr/>
      <dgm:t>
        <a:bodyPr/>
        <a:lstStyle/>
        <a:p>
          <a:endParaRPr lang="ru-RU"/>
        </a:p>
      </dgm:t>
    </dgm:pt>
    <dgm:pt modelId="{D96A829B-29FB-4710-83F5-11189D7A2C4A}">
      <dgm:prSet/>
      <dgm:spPr/>
      <dgm:t>
        <a:bodyPr/>
        <a:lstStyle/>
        <a:p>
          <a:endParaRPr lang="ru-RU"/>
        </a:p>
      </dgm:t>
    </dgm:pt>
    <dgm:pt modelId="{6C986511-6B47-4740-9A01-8B555912CCBA}" type="parTrans" cxnId="{2FBDB183-1E16-4AEB-BA03-DA12EF24317F}">
      <dgm:prSet/>
      <dgm:spPr/>
      <dgm:t>
        <a:bodyPr/>
        <a:lstStyle/>
        <a:p>
          <a:endParaRPr lang="ru-RU"/>
        </a:p>
      </dgm:t>
    </dgm:pt>
    <dgm:pt modelId="{9DB65D79-9E30-49D9-B1DB-E4D068363EA0}" type="sibTrans" cxnId="{2FBDB183-1E16-4AEB-BA03-DA12EF24317F}">
      <dgm:prSet/>
      <dgm:spPr/>
      <dgm:t>
        <a:bodyPr/>
        <a:lstStyle/>
        <a:p>
          <a:endParaRPr lang="ru-RU"/>
        </a:p>
      </dgm:t>
    </dgm:pt>
    <dgm:pt modelId="{FE559264-4501-441E-830F-DD005642DA9B}">
      <dgm:prSet/>
      <dgm:spPr/>
      <dgm:t>
        <a:bodyPr/>
        <a:lstStyle/>
        <a:p>
          <a:r>
            <a:rPr lang="ru-RU" smtClean="0"/>
            <a:t>На образование – 10,2 тыс. руб.</a:t>
          </a:r>
          <a:endParaRPr lang="ru-RU"/>
        </a:p>
      </dgm:t>
    </dgm:pt>
    <dgm:pt modelId="{591C8D1F-7DA2-4BF0-904E-68541161EA60}" type="parTrans" cxnId="{2C7CC930-3270-4003-808C-9AE216501DAF}">
      <dgm:prSet/>
      <dgm:spPr/>
      <dgm:t>
        <a:bodyPr/>
        <a:lstStyle/>
        <a:p>
          <a:endParaRPr lang="ru-RU"/>
        </a:p>
      </dgm:t>
    </dgm:pt>
    <dgm:pt modelId="{3B8222F6-ECA4-46F6-8544-52DA0A4FB7EA}" type="sibTrans" cxnId="{2C7CC930-3270-4003-808C-9AE216501DAF}">
      <dgm:prSet/>
      <dgm:spPr/>
      <dgm:t>
        <a:bodyPr/>
        <a:lstStyle/>
        <a:p>
          <a:endParaRPr lang="ru-RU"/>
        </a:p>
      </dgm:t>
    </dgm:pt>
    <dgm:pt modelId="{854D6673-2D85-4193-89D3-A1D80D2B4A89}">
      <dgm:prSet/>
      <dgm:spPr/>
      <dgm:t>
        <a:bodyPr/>
        <a:lstStyle/>
        <a:p>
          <a:endParaRPr lang="ru-RU" dirty="0"/>
        </a:p>
      </dgm:t>
    </dgm:pt>
    <dgm:pt modelId="{9E26441A-063F-4761-BF92-8858DD7756F4}" type="parTrans" cxnId="{1FFBD0C9-4B24-4D85-9B40-89CF4DA9410B}">
      <dgm:prSet/>
      <dgm:spPr/>
      <dgm:t>
        <a:bodyPr/>
        <a:lstStyle/>
        <a:p>
          <a:endParaRPr lang="ru-RU"/>
        </a:p>
      </dgm:t>
    </dgm:pt>
    <dgm:pt modelId="{D9F140A8-6802-416E-95B0-514664CEBE65}" type="sibTrans" cxnId="{1FFBD0C9-4B24-4D85-9B40-89CF4DA9410B}">
      <dgm:prSet/>
      <dgm:spPr/>
      <dgm:t>
        <a:bodyPr/>
        <a:lstStyle/>
        <a:p>
          <a:endParaRPr lang="ru-RU"/>
        </a:p>
      </dgm:t>
    </dgm:pt>
    <dgm:pt modelId="{D0B46E36-1716-4137-8599-66AC27105F94}" type="pres">
      <dgm:prSet presAssocID="{19BA0E6A-BF93-44AD-BC36-99C6E3B281B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48A07E-8F7F-4002-9A1B-B45C37E4581B}" type="pres">
      <dgm:prSet presAssocID="{03115674-0E22-4E85-A712-8F7D8F7C45C7}" presName="composite" presStyleCnt="0"/>
      <dgm:spPr/>
    </dgm:pt>
    <dgm:pt modelId="{7A30A962-C47A-41F4-BCF0-ADEAEE12934C}" type="pres">
      <dgm:prSet presAssocID="{03115674-0E22-4E85-A712-8F7D8F7C45C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3CF4F-7416-4810-8044-A592FF5ACF2E}" type="pres">
      <dgm:prSet presAssocID="{03115674-0E22-4E85-A712-8F7D8F7C45C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04ABC-2369-4F73-A8A1-0A9910D4AD52}" type="pres">
      <dgm:prSet presAssocID="{A67421F6-BA5D-4357-991B-2212572E4D3E}" presName="sp" presStyleCnt="0"/>
      <dgm:spPr/>
    </dgm:pt>
    <dgm:pt modelId="{248219F2-7015-4DD7-AA88-51833E69C84D}" type="pres">
      <dgm:prSet presAssocID="{364E74E3-A18E-4F5D-9E5B-E86E05837910}" presName="composite" presStyleCnt="0"/>
      <dgm:spPr/>
    </dgm:pt>
    <dgm:pt modelId="{A1D4572E-C6BF-43EC-99E1-363079E79DE1}" type="pres">
      <dgm:prSet presAssocID="{364E74E3-A18E-4F5D-9E5B-E86E0583791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FD2DB-2640-471F-96C1-085868CA7BC1}" type="pres">
      <dgm:prSet presAssocID="{364E74E3-A18E-4F5D-9E5B-E86E0583791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9DB04-DFF3-45BA-A003-BA0E497D5BF4}" type="pres">
      <dgm:prSet presAssocID="{3FAB1253-8A0F-4206-840D-4B7E196EEC44}" presName="sp" presStyleCnt="0"/>
      <dgm:spPr/>
    </dgm:pt>
    <dgm:pt modelId="{E589DE4B-5AB1-4D88-9AA7-335183DB5159}" type="pres">
      <dgm:prSet presAssocID="{25321EBE-1898-4F05-93D4-D3EA8885B168}" presName="composite" presStyleCnt="0"/>
      <dgm:spPr/>
    </dgm:pt>
    <dgm:pt modelId="{7C433858-9E6B-4FAE-8E6C-69D06B8CB041}" type="pres">
      <dgm:prSet presAssocID="{25321EBE-1898-4F05-93D4-D3EA8885B16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74066-0157-4F5A-B362-73A580810589}" type="pres">
      <dgm:prSet presAssocID="{25321EBE-1898-4F05-93D4-D3EA8885B16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7CC930-3270-4003-808C-9AE216501DAF}" srcId="{25321EBE-1898-4F05-93D4-D3EA8885B168}" destId="{FE559264-4501-441E-830F-DD005642DA9B}" srcOrd="0" destOrd="0" parTransId="{591C8D1F-7DA2-4BF0-904E-68541161EA60}" sibTransId="{3B8222F6-ECA4-46F6-8544-52DA0A4FB7EA}"/>
    <dgm:cxn modelId="{440B4F96-94EB-46EC-A71B-9B56A78B6C3C}" srcId="{03115674-0E22-4E85-A712-8F7D8F7C45C7}" destId="{495B2B49-2EC2-4589-B565-18279840CB46}" srcOrd="1" destOrd="0" parTransId="{4650DF4F-B213-4020-960F-35E54674D8AC}" sibTransId="{59372C03-5B7E-4404-9E33-BE8134737930}"/>
    <dgm:cxn modelId="{FF968450-4818-4CFE-A02B-BDE723D4D20E}" srcId="{364E74E3-A18E-4F5D-9E5B-E86E05837910}" destId="{48832E52-0AB0-4033-A586-A7E755C8FB31}" srcOrd="0" destOrd="0" parTransId="{8642CF88-2A2E-4D9E-B3AC-38DD23310DC0}" sibTransId="{C0CD378C-1F4D-4CAC-9056-8557631F1A0C}"/>
    <dgm:cxn modelId="{9E4E3FB9-A650-4ABA-837E-3BFEE47207E2}" srcId="{03115674-0E22-4E85-A712-8F7D8F7C45C7}" destId="{7BAE6889-47F4-44E6-A628-A9262DAF2B8D}" srcOrd="0" destOrd="0" parTransId="{1402D0E2-30EE-44A5-8459-FFA6D3010BAD}" sibTransId="{E7B0A3DA-58C3-46F8-BD53-892897EFD165}"/>
    <dgm:cxn modelId="{8DD650E4-FEF0-4971-8A20-07860B7466AE}" type="presOf" srcId="{7BAE6889-47F4-44E6-A628-A9262DAF2B8D}" destId="{3143CF4F-7416-4810-8044-A592FF5ACF2E}" srcOrd="0" destOrd="0" presId="urn:microsoft.com/office/officeart/2005/8/layout/chevron2"/>
    <dgm:cxn modelId="{EED1D023-F58A-4CCE-878F-44E62FB4C832}" type="presOf" srcId="{495B2B49-2EC2-4589-B565-18279840CB46}" destId="{3143CF4F-7416-4810-8044-A592FF5ACF2E}" srcOrd="0" destOrd="1" presId="urn:microsoft.com/office/officeart/2005/8/layout/chevron2"/>
    <dgm:cxn modelId="{074324DD-9978-449C-A674-1022FD431FBC}" srcId="{19BA0E6A-BF93-44AD-BC36-99C6E3B281B2}" destId="{03115674-0E22-4E85-A712-8F7D8F7C45C7}" srcOrd="0" destOrd="0" parTransId="{5F72A02C-8224-4CA6-A1C0-165372AF3685}" sibTransId="{A67421F6-BA5D-4357-991B-2212572E4D3E}"/>
    <dgm:cxn modelId="{2FEC9FF1-3CFF-432C-B60A-59D184D73861}" type="presOf" srcId="{48832E52-0AB0-4033-A586-A7E755C8FB31}" destId="{EFBFD2DB-2640-471F-96C1-085868CA7BC1}" srcOrd="0" destOrd="0" presId="urn:microsoft.com/office/officeart/2005/8/layout/chevron2"/>
    <dgm:cxn modelId="{7A958FD4-6541-4AC0-A1E8-C9D6E36B016E}" type="presOf" srcId="{03115674-0E22-4E85-A712-8F7D8F7C45C7}" destId="{7A30A962-C47A-41F4-BCF0-ADEAEE12934C}" srcOrd="0" destOrd="0" presId="urn:microsoft.com/office/officeart/2005/8/layout/chevron2"/>
    <dgm:cxn modelId="{B076AD63-36CB-49B4-9C80-D2457DDD86FC}" srcId="{19BA0E6A-BF93-44AD-BC36-99C6E3B281B2}" destId="{364E74E3-A18E-4F5D-9E5B-E86E05837910}" srcOrd="1" destOrd="0" parTransId="{6B18E0B5-7233-4EFD-B6DD-F0EEA0F83ACC}" sibTransId="{3FAB1253-8A0F-4206-840D-4B7E196EEC44}"/>
    <dgm:cxn modelId="{E437C1F8-3395-4E0F-AF5D-EA8E13ECC5FF}" type="presOf" srcId="{854D6673-2D85-4193-89D3-A1D80D2B4A89}" destId="{DCC74066-0157-4F5A-B362-73A580810589}" srcOrd="0" destOrd="1" presId="urn:microsoft.com/office/officeart/2005/8/layout/chevron2"/>
    <dgm:cxn modelId="{1FFBD0C9-4B24-4D85-9B40-89CF4DA9410B}" srcId="{25321EBE-1898-4F05-93D4-D3EA8885B168}" destId="{854D6673-2D85-4193-89D3-A1D80D2B4A89}" srcOrd="1" destOrd="0" parTransId="{9E26441A-063F-4761-BF92-8858DD7756F4}" sibTransId="{D9F140A8-6802-416E-95B0-514664CEBE65}"/>
    <dgm:cxn modelId="{1C759A85-EBF0-4411-BDB4-02DACB72B9D5}" type="presOf" srcId="{25321EBE-1898-4F05-93D4-D3EA8885B168}" destId="{7C433858-9E6B-4FAE-8E6C-69D06B8CB041}" srcOrd="0" destOrd="0" presId="urn:microsoft.com/office/officeart/2005/8/layout/chevron2"/>
    <dgm:cxn modelId="{2FBDB183-1E16-4AEB-BA03-DA12EF24317F}" srcId="{364E74E3-A18E-4F5D-9E5B-E86E05837910}" destId="{D96A829B-29FB-4710-83F5-11189D7A2C4A}" srcOrd="1" destOrd="0" parTransId="{6C986511-6B47-4740-9A01-8B555912CCBA}" sibTransId="{9DB65D79-9E30-49D9-B1DB-E4D068363EA0}"/>
    <dgm:cxn modelId="{4D7BC8FD-D4AC-4EB4-806D-A9AEAF44FD00}" type="presOf" srcId="{D96A829B-29FB-4710-83F5-11189D7A2C4A}" destId="{EFBFD2DB-2640-471F-96C1-085868CA7BC1}" srcOrd="0" destOrd="1" presId="urn:microsoft.com/office/officeart/2005/8/layout/chevron2"/>
    <dgm:cxn modelId="{5D3A7DEA-B123-453D-B4BE-4F3E4CD936D8}" type="presOf" srcId="{364E74E3-A18E-4F5D-9E5B-E86E05837910}" destId="{A1D4572E-C6BF-43EC-99E1-363079E79DE1}" srcOrd="0" destOrd="0" presId="urn:microsoft.com/office/officeart/2005/8/layout/chevron2"/>
    <dgm:cxn modelId="{4D59EB20-A656-47C6-8E18-6B97B90E2206}" type="presOf" srcId="{FE559264-4501-441E-830F-DD005642DA9B}" destId="{DCC74066-0157-4F5A-B362-73A580810589}" srcOrd="0" destOrd="0" presId="urn:microsoft.com/office/officeart/2005/8/layout/chevron2"/>
    <dgm:cxn modelId="{D1515C12-F22D-44B3-974C-D74B18C33AB2}" srcId="{19BA0E6A-BF93-44AD-BC36-99C6E3B281B2}" destId="{25321EBE-1898-4F05-93D4-D3EA8885B168}" srcOrd="2" destOrd="0" parTransId="{B3B56E73-8D8C-4D42-8254-CB97039B4122}" sibTransId="{4930DA5A-DAAD-4B3B-986D-61DEC91333AE}"/>
    <dgm:cxn modelId="{E6D00547-B08C-426E-A9CB-EA692DF8A544}" type="presOf" srcId="{19BA0E6A-BF93-44AD-BC36-99C6E3B281B2}" destId="{D0B46E36-1716-4137-8599-66AC27105F94}" srcOrd="0" destOrd="0" presId="urn:microsoft.com/office/officeart/2005/8/layout/chevron2"/>
    <dgm:cxn modelId="{7C9CA26C-8F1B-44D6-99BB-FACA382B5EA9}" type="presParOf" srcId="{D0B46E36-1716-4137-8599-66AC27105F94}" destId="{A448A07E-8F7F-4002-9A1B-B45C37E4581B}" srcOrd="0" destOrd="0" presId="urn:microsoft.com/office/officeart/2005/8/layout/chevron2"/>
    <dgm:cxn modelId="{FC6E9108-CE81-40D3-B298-BD5FC3FD2E60}" type="presParOf" srcId="{A448A07E-8F7F-4002-9A1B-B45C37E4581B}" destId="{7A30A962-C47A-41F4-BCF0-ADEAEE12934C}" srcOrd="0" destOrd="0" presId="urn:microsoft.com/office/officeart/2005/8/layout/chevron2"/>
    <dgm:cxn modelId="{5A76F0E9-FDF2-4B88-8414-8BF195974066}" type="presParOf" srcId="{A448A07E-8F7F-4002-9A1B-B45C37E4581B}" destId="{3143CF4F-7416-4810-8044-A592FF5ACF2E}" srcOrd="1" destOrd="0" presId="urn:microsoft.com/office/officeart/2005/8/layout/chevron2"/>
    <dgm:cxn modelId="{789A3734-2BDC-492F-AD8E-7600C51E0628}" type="presParOf" srcId="{D0B46E36-1716-4137-8599-66AC27105F94}" destId="{B4504ABC-2369-4F73-A8A1-0A9910D4AD52}" srcOrd="1" destOrd="0" presId="urn:microsoft.com/office/officeart/2005/8/layout/chevron2"/>
    <dgm:cxn modelId="{A26D7273-50C9-4FFC-8FF3-D6225D29CF41}" type="presParOf" srcId="{D0B46E36-1716-4137-8599-66AC27105F94}" destId="{248219F2-7015-4DD7-AA88-51833E69C84D}" srcOrd="2" destOrd="0" presId="urn:microsoft.com/office/officeart/2005/8/layout/chevron2"/>
    <dgm:cxn modelId="{C6482253-FAA5-4C99-8A51-BBD97D0F3111}" type="presParOf" srcId="{248219F2-7015-4DD7-AA88-51833E69C84D}" destId="{A1D4572E-C6BF-43EC-99E1-363079E79DE1}" srcOrd="0" destOrd="0" presId="urn:microsoft.com/office/officeart/2005/8/layout/chevron2"/>
    <dgm:cxn modelId="{562FFB10-BCB5-45C5-B6B5-C10C53F867CD}" type="presParOf" srcId="{248219F2-7015-4DD7-AA88-51833E69C84D}" destId="{EFBFD2DB-2640-471F-96C1-085868CA7BC1}" srcOrd="1" destOrd="0" presId="urn:microsoft.com/office/officeart/2005/8/layout/chevron2"/>
    <dgm:cxn modelId="{DE3B20B2-92AE-44E9-9E91-49C236F59F16}" type="presParOf" srcId="{D0B46E36-1716-4137-8599-66AC27105F94}" destId="{2E59DB04-DFF3-45BA-A003-BA0E497D5BF4}" srcOrd="3" destOrd="0" presId="urn:microsoft.com/office/officeart/2005/8/layout/chevron2"/>
    <dgm:cxn modelId="{757C53D7-4A71-4185-85D9-A0E1E19358DD}" type="presParOf" srcId="{D0B46E36-1716-4137-8599-66AC27105F94}" destId="{E589DE4B-5AB1-4D88-9AA7-335183DB5159}" srcOrd="4" destOrd="0" presId="urn:microsoft.com/office/officeart/2005/8/layout/chevron2"/>
    <dgm:cxn modelId="{E5CE0D89-E50A-4D1D-B2C2-CDA40964AB84}" type="presParOf" srcId="{E589DE4B-5AB1-4D88-9AA7-335183DB5159}" destId="{7C433858-9E6B-4FAE-8E6C-69D06B8CB041}" srcOrd="0" destOrd="0" presId="urn:microsoft.com/office/officeart/2005/8/layout/chevron2"/>
    <dgm:cxn modelId="{5776FED0-8C49-470C-B432-02221E5C8BC3}" type="presParOf" srcId="{E589DE4B-5AB1-4D88-9AA7-335183DB5159}" destId="{DCC74066-0157-4F5A-B362-73A58081058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9B8EA-2A0D-4CFD-8A52-912111C2A994}">
      <dsp:nvSpPr>
        <dsp:cNvPr id="0" name=""/>
        <dsp:cNvSpPr/>
      </dsp:nvSpPr>
      <dsp:spPr>
        <a:xfrm>
          <a:off x="6469" y="485491"/>
          <a:ext cx="4593322" cy="18373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Послания Президента Российской Федерации Федеральному Собранию, определяющего приоритеты бюджетной политики</a:t>
          </a:r>
          <a:endParaRPr lang="ru-RU" sz="1800" kern="1200" dirty="0"/>
        </a:p>
      </dsp:txBody>
      <dsp:txXfrm>
        <a:off x="6469" y="485491"/>
        <a:ext cx="4133990" cy="1837329"/>
      </dsp:txXfrm>
    </dsp:sp>
    <dsp:sp modelId="{EC54DE13-CFB4-49E4-9351-737BFB46A521}">
      <dsp:nvSpPr>
        <dsp:cNvPr id="0" name=""/>
        <dsp:cNvSpPr/>
      </dsp:nvSpPr>
      <dsp:spPr>
        <a:xfrm>
          <a:off x="3681127" y="485491"/>
          <a:ext cx="4593322" cy="18373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Основных направлений бюджетной и налоговой политики Туриловского сельского поселения на 2024 год и на плановый период 2025 и 2026 годов</a:t>
          </a:r>
          <a:endParaRPr lang="ru-RU" sz="1800" kern="1200" dirty="0"/>
        </a:p>
      </dsp:txBody>
      <dsp:txXfrm>
        <a:off x="4599792" y="485491"/>
        <a:ext cx="2755993" cy="18373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1A01D-1361-450C-B10B-9A2FB3A2622E}">
      <dsp:nvSpPr>
        <dsp:cNvPr id="0" name=""/>
        <dsp:cNvSpPr/>
      </dsp:nvSpPr>
      <dsp:spPr>
        <a:xfrm>
          <a:off x="4356484" y="2426891"/>
          <a:ext cx="3167680" cy="498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319"/>
              </a:lnTo>
              <a:lnTo>
                <a:pt x="3167680" y="249319"/>
              </a:lnTo>
              <a:lnTo>
                <a:pt x="3167680" y="49863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228BCC-9796-4998-B355-145D685DF086}">
      <dsp:nvSpPr>
        <dsp:cNvPr id="0" name=""/>
        <dsp:cNvSpPr/>
      </dsp:nvSpPr>
      <dsp:spPr>
        <a:xfrm>
          <a:off x="4356484" y="2426891"/>
          <a:ext cx="108501" cy="498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319"/>
              </a:lnTo>
              <a:lnTo>
                <a:pt x="108501" y="249319"/>
              </a:lnTo>
              <a:lnTo>
                <a:pt x="108501" y="49863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673F2-DC7F-4B53-B6F8-6BF03056DCC8}">
      <dsp:nvSpPr>
        <dsp:cNvPr id="0" name=""/>
        <dsp:cNvSpPr/>
      </dsp:nvSpPr>
      <dsp:spPr>
        <a:xfrm>
          <a:off x="1297305" y="2426891"/>
          <a:ext cx="3059178" cy="498639"/>
        </a:xfrm>
        <a:custGeom>
          <a:avLst/>
          <a:gdLst/>
          <a:ahLst/>
          <a:cxnLst/>
          <a:rect l="0" t="0" r="0" b="0"/>
          <a:pathLst>
            <a:path>
              <a:moveTo>
                <a:pt x="3059178" y="0"/>
              </a:moveTo>
              <a:lnTo>
                <a:pt x="3059178" y="249319"/>
              </a:lnTo>
              <a:lnTo>
                <a:pt x="0" y="249319"/>
              </a:lnTo>
              <a:lnTo>
                <a:pt x="0" y="49863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672D5-179B-4CCB-9BB3-505BBB9FC201}">
      <dsp:nvSpPr>
        <dsp:cNvPr id="0" name=""/>
        <dsp:cNvSpPr/>
      </dsp:nvSpPr>
      <dsp:spPr>
        <a:xfrm>
          <a:off x="2011345" y="413194"/>
          <a:ext cx="4690277" cy="2013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rgbClr val="FFFF00"/>
              </a:solidFill>
            </a:rPr>
            <a:t>Основные характеристики исполнения бюджета Туриловского сельского поселения Миллеровского района за 2024 год</a:t>
          </a:r>
          <a:endParaRPr lang="ru-RU" sz="2700" kern="1200" dirty="0">
            <a:solidFill>
              <a:srgbClr val="FFFF00"/>
            </a:solidFill>
          </a:endParaRPr>
        </a:p>
      </dsp:txBody>
      <dsp:txXfrm>
        <a:off x="2011345" y="413194"/>
        <a:ext cx="4690277" cy="2013697"/>
      </dsp:txXfrm>
    </dsp:sp>
    <dsp:sp modelId="{D15CF048-E81B-40B7-926F-D1BE1E639863}">
      <dsp:nvSpPr>
        <dsp:cNvPr id="0" name=""/>
        <dsp:cNvSpPr/>
      </dsp:nvSpPr>
      <dsp:spPr>
        <a:xfrm>
          <a:off x="1565" y="2925531"/>
          <a:ext cx="2591478" cy="1187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rgbClr val="FFFF00"/>
              </a:solidFill>
            </a:rPr>
            <a:t>Доходы –           13 623,1 тыс. руб.</a:t>
          </a:r>
          <a:endParaRPr lang="ru-RU" sz="2700" kern="1200" dirty="0">
            <a:solidFill>
              <a:srgbClr val="FFFF00"/>
            </a:solidFill>
          </a:endParaRPr>
        </a:p>
      </dsp:txBody>
      <dsp:txXfrm>
        <a:off x="1565" y="2925531"/>
        <a:ext cx="2591478" cy="1187237"/>
      </dsp:txXfrm>
    </dsp:sp>
    <dsp:sp modelId="{FA095B40-BB46-4656-A99D-3FD4357A441C}">
      <dsp:nvSpPr>
        <dsp:cNvPr id="0" name=""/>
        <dsp:cNvSpPr/>
      </dsp:nvSpPr>
      <dsp:spPr>
        <a:xfrm>
          <a:off x="3091684" y="2925531"/>
          <a:ext cx="2746602" cy="1187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rgbClr val="FFFF00"/>
              </a:solidFill>
            </a:rPr>
            <a:t>Расходы –            13 633,5 тыс. руб.</a:t>
          </a:r>
          <a:endParaRPr lang="ru-RU" sz="2700" kern="1200" dirty="0">
            <a:solidFill>
              <a:srgbClr val="FFFF00"/>
            </a:solidFill>
          </a:endParaRPr>
        </a:p>
      </dsp:txBody>
      <dsp:txXfrm>
        <a:off x="3091684" y="2925531"/>
        <a:ext cx="2746602" cy="1187237"/>
      </dsp:txXfrm>
    </dsp:sp>
    <dsp:sp modelId="{C40AA384-C40D-420A-84C0-155E26399436}">
      <dsp:nvSpPr>
        <dsp:cNvPr id="0" name=""/>
        <dsp:cNvSpPr/>
      </dsp:nvSpPr>
      <dsp:spPr>
        <a:xfrm>
          <a:off x="6336926" y="2925531"/>
          <a:ext cx="2374475" cy="1187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rgbClr val="FFFF00"/>
              </a:solidFill>
            </a:rPr>
            <a:t>Дефицит – 10,4 тыс. руб.</a:t>
          </a:r>
          <a:endParaRPr lang="ru-RU" sz="2700" kern="1200" dirty="0">
            <a:solidFill>
              <a:srgbClr val="FFFF00"/>
            </a:solidFill>
          </a:endParaRPr>
        </a:p>
      </dsp:txBody>
      <dsp:txXfrm>
        <a:off x="6336926" y="2925531"/>
        <a:ext cx="2374475" cy="11872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0A962-C47A-41F4-BCF0-ADEAEE12934C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 rot="-5400000">
        <a:off x="1" y="573596"/>
        <a:ext cx="1146297" cy="491270"/>
      </dsp:txXfrm>
    </dsp:sp>
    <dsp:sp modelId="{3143CF4F-7416-4810-8044-A592FF5ACF2E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smtClean="0"/>
            <a:t>На социальную политику – 195,2 тыс. руб.</a:t>
          </a:r>
          <a:endParaRPr lang="ru-RU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/>
        </a:p>
      </dsp:txBody>
      <dsp:txXfrm rot="-5400000">
        <a:off x="1146298" y="52408"/>
        <a:ext cx="7031341" cy="960496"/>
      </dsp:txXfrm>
    </dsp:sp>
    <dsp:sp modelId="{A1D4572E-C6BF-43EC-99E1-363079E79DE1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 rot="-5400000">
        <a:off x="1" y="2017346"/>
        <a:ext cx="1146297" cy="491270"/>
      </dsp:txXfrm>
    </dsp:sp>
    <dsp:sp modelId="{EFBFD2DB-2640-471F-96C1-085868CA7BC1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smtClean="0"/>
            <a:t>На культуру – 5474,9 тыс. руб.</a:t>
          </a:r>
          <a:endParaRPr lang="ru-RU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/>
        </a:p>
      </dsp:txBody>
      <dsp:txXfrm rot="-5400000">
        <a:off x="1146298" y="1496158"/>
        <a:ext cx="7031341" cy="960496"/>
      </dsp:txXfrm>
    </dsp:sp>
    <dsp:sp modelId="{7C433858-9E6B-4FAE-8E6C-69D06B8CB041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 rot="-5400000">
        <a:off x="1" y="3461096"/>
        <a:ext cx="1146297" cy="491270"/>
      </dsp:txXfrm>
    </dsp:sp>
    <dsp:sp modelId="{DCC74066-0157-4F5A-B362-73A580810589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smtClean="0"/>
            <a:t>На образование – 10,2 тыс. руб.</a:t>
          </a:r>
          <a:endParaRPr lang="ru-RU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/>
        </a:p>
      </dsp:txBody>
      <dsp:txXfrm rot="-5400000">
        <a:off x="1146298" y="2939908"/>
        <a:ext cx="7031341" cy="960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7258-8A2C-4372-A03F-9BA6EA27B88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9166-910B-4BB9-B63C-F41102F44FED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7258-8A2C-4372-A03F-9BA6EA27B88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9166-910B-4BB9-B63C-F41102F44F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7258-8A2C-4372-A03F-9BA6EA27B88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9166-910B-4BB9-B63C-F41102F44F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7258-8A2C-4372-A03F-9BA6EA27B88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9166-910B-4BB9-B63C-F41102F44F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7258-8A2C-4372-A03F-9BA6EA27B88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9166-910B-4BB9-B63C-F41102F44FE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7258-8A2C-4372-A03F-9BA6EA27B88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9166-910B-4BB9-B63C-F41102F44F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7258-8A2C-4372-A03F-9BA6EA27B88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9166-910B-4BB9-B63C-F41102F44F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7258-8A2C-4372-A03F-9BA6EA27B88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9166-910B-4BB9-B63C-F41102F44F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7258-8A2C-4372-A03F-9BA6EA27B88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9166-910B-4BB9-B63C-F41102F44F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7258-8A2C-4372-A03F-9BA6EA27B88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9166-910B-4BB9-B63C-F41102F44FED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7258-8A2C-4372-A03F-9BA6EA27B88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9166-910B-4BB9-B63C-F41102F44FED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4A07258-8A2C-4372-A03F-9BA6EA27B88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BE09166-910B-4BB9-B63C-F41102F44FE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49"/>
            <a:ext cx="9144000" cy="683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276872"/>
            <a:ext cx="8287776" cy="26734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 ТУРИЛОВСКОГО СЕЛЬСКОГО ПОСЕЛЕНИЯ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ОТЧЕТ ОБ ИСПОЛНЕНИИ БЮДЖЕТА ТУРИЛОВСКОГО СЕЛЬСКОГО ПОСЕЛЕНИЯ МИЛЛЕРОВСКОГО РАЙОНА ЗА 2024 ГОД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680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6878" y="116632"/>
            <a:ext cx="5940152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ИСПОЛНЕНИЕ БЮДЖЕТА В 2024 ГОДУ ОСУЩЕСТВЛЯЛОСЬ НА ОСНОВАНИИ НОРМАТИВНЫХ ДОКУМЕНТОВ </a:t>
            </a:r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526270463"/>
              </p:ext>
            </p:extLst>
          </p:nvPr>
        </p:nvGraphicFramePr>
        <p:xfrm>
          <a:off x="539552" y="2780928"/>
          <a:ext cx="828092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5240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890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653851"/>
              </p:ext>
            </p:extLst>
          </p:nvPr>
        </p:nvGraphicFramePr>
        <p:xfrm>
          <a:off x="107504" y="476672"/>
          <a:ext cx="871296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7825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ИСПОЛНЕНИЕ БЮДЖЕТА ПО ДОХОДАМ      ЗА 2024 ГОД, ТЫС. РУБ.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4893328"/>
              </p:ext>
            </p:extLst>
          </p:nvPr>
        </p:nvGraphicFramePr>
        <p:xfrm>
          <a:off x="467544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09120"/>
            <a:ext cx="405643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469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БЕЗВОЗМЕЗДНЫЕ ПОСТУПЛЕНИЯ, ТЫС.РУБ.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4506123"/>
              </p:ext>
            </p:extLst>
          </p:nvPr>
        </p:nvGraphicFramePr>
        <p:xfrm>
          <a:off x="457200" y="1600200"/>
          <a:ext cx="8229600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4 546,3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5 423,3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5 932,8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Дотации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4 311,6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4 817,4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5 452,4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Субвенции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102,4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119,9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144,8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Иные</a:t>
                      </a:r>
                      <a:r>
                        <a:rPr lang="ru-RU" baseline="0" dirty="0" smtClean="0"/>
                        <a:t> межбюджетные трансферты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132,3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486,0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335,6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37112"/>
            <a:ext cx="792088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469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/>
              <a:t>ИСПОЛНЕНИЕ БЮДЖЕТА ПО РАСХОДАМ ЗА 2024 ГОД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41850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7184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Уважаемые жители                            </a:t>
            </a:r>
            <a:r>
              <a:rPr lang="ru-RU" sz="4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Туриловского сельского поселения,                   </a:t>
            </a:r>
            <a:r>
              <a:rPr lang="ru-RU" sz="4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 Вас, за ознакомление                                                             с отчетом об исполнении бюджета </a:t>
            </a:r>
            <a:r>
              <a:rPr lang="ru-RU" sz="4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Туриловского сельского поселения Миллеровского </a:t>
            </a:r>
            <a:r>
              <a:rPr lang="ru-RU" sz="4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 за 2024 год</a:t>
            </a:r>
          </a:p>
        </p:txBody>
      </p:sp>
    </p:spTree>
    <p:extLst>
      <p:ext uri="{BB962C8B-B14F-4D97-AF65-F5344CB8AC3E}">
        <p14:creationId xmlns:p14="http://schemas.microsoft.com/office/powerpoint/2010/main" val="3030374403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71</TotalTime>
  <Words>189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Паркет</vt:lpstr>
      <vt:lpstr>БЮДЖЕТ ДЛЯ ГРАЖДАН ТУРИЛОВСКОГО СЕЛЬСКОГО ПОСЕЛЕНИЯ  ОТЧЕТ ОБ ИСПОЛНЕНИИ БЮДЖЕТА ТУРИЛОВСКОГО СЕЛЬСКОГО ПОСЕЛЕНИЯ МИЛЛЕРОВСКОГО РАЙОНА ЗА 2024 ГОД </vt:lpstr>
      <vt:lpstr>ИСПОЛНЕНИЕ БЮДЖЕТА В 2024 ГОДУ ОСУЩЕСТВЛЯЛОСЬ НА ОСНОВАНИИ НОРМАТИВНЫХ ДОКУМЕНТОВ </vt:lpstr>
      <vt:lpstr>Презентация PowerPoint</vt:lpstr>
      <vt:lpstr>Презентация PowerPoint</vt:lpstr>
      <vt:lpstr>ИСПОЛНЕНИЕ БЮДЖЕТА ПО ДОХОДАМ      ЗА 2024 ГОД, ТЫС. РУБ.</vt:lpstr>
      <vt:lpstr>БЕЗВОЗМЕЗДНЫЕ ПОСТУПЛЕНИЯ, ТЫС.РУБ.</vt:lpstr>
      <vt:lpstr>ИСПОЛНЕНИЕ БЮДЖЕТА ПО РАСХОДАМ ЗА 2024 ГОД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ТУРИЛОВСКОГО СЕЛЬСКОГО ПОСЕЛЕНИЯ  ОТЧЕТ ОБ ИСПОЛНЕНИИ БЮДЖЕТА ТУРИЛОВСКОГО СЕЛЬСКОГО ПОСЕЛЕНИЯ МИЛЛЕРОВСКОГО РАЙОНА ЗА 2024 ГОД</dc:title>
  <dc:creator>Пользователь</dc:creator>
  <cp:lastModifiedBy>Пользователь</cp:lastModifiedBy>
  <cp:revision>8</cp:revision>
  <dcterms:created xsi:type="dcterms:W3CDTF">2025-02-13T06:04:53Z</dcterms:created>
  <dcterms:modified xsi:type="dcterms:W3CDTF">2025-02-13T07:18:15Z</dcterms:modified>
</cp:coreProperties>
</file>