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19A7F-E827-4CAB-8B60-EE96CBD4C98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15FD96-23DB-4A5E-AF6A-ECE29E8F1082}">
      <dgm:prSet phldrT="[Текст]"/>
      <dgm:spPr/>
      <dgm:t>
        <a:bodyPr/>
        <a:lstStyle/>
        <a:p>
          <a:r>
            <a:rPr lang="ru-RU" b="1" i="0" dirty="0" smtClean="0"/>
            <a:t>Процент софинансирования</a:t>
          </a:r>
          <a:r>
            <a:rPr lang="ru-RU" dirty="0" smtClean="0"/>
            <a:t/>
          </a:r>
          <a:br>
            <a:rPr lang="ru-RU" dirty="0" smtClean="0"/>
          </a:br>
          <a:r>
            <a:rPr lang="ru-RU" b="0" i="0" dirty="0" smtClean="0"/>
            <a:t>со стороны муниципалитета в соответствии с действующим законодательством</a:t>
          </a:r>
          <a:endParaRPr lang="ru-RU" dirty="0"/>
        </a:p>
      </dgm:t>
    </dgm:pt>
    <dgm:pt modelId="{814DD16A-D24C-4D06-BD6D-CEF73FB68C0E}" type="parTrans" cxnId="{FBC174D5-1800-4C5F-BD9B-6B50B12E59A8}">
      <dgm:prSet/>
      <dgm:spPr/>
      <dgm:t>
        <a:bodyPr/>
        <a:lstStyle/>
        <a:p>
          <a:endParaRPr lang="ru-RU"/>
        </a:p>
      </dgm:t>
    </dgm:pt>
    <dgm:pt modelId="{77AB54CB-98DA-48D1-94C2-9C5A8F19D38A}" type="sibTrans" cxnId="{FBC174D5-1800-4C5F-BD9B-6B50B12E59A8}">
      <dgm:prSet/>
      <dgm:spPr/>
      <dgm:t>
        <a:bodyPr/>
        <a:lstStyle/>
        <a:p>
          <a:endParaRPr lang="ru-RU"/>
        </a:p>
      </dgm:t>
    </dgm:pt>
    <dgm:pt modelId="{B1B76394-C8A4-4EB5-BA31-C09B50DF1601}">
      <dgm:prSet/>
      <dgm:spPr/>
      <dgm:t>
        <a:bodyPr/>
        <a:lstStyle/>
        <a:p>
          <a:r>
            <a:rPr lang="ru-RU" dirty="0" smtClean="0"/>
            <a:t>3 млн рублей – предельный размер субсидии из областного бюджета на реализацию одного инициативного проекта</a:t>
          </a:r>
          <a:endParaRPr lang="ru-RU" dirty="0"/>
        </a:p>
      </dgm:t>
    </dgm:pt>
    <dgm:pt modelId="{0819A388-7C98-42FA-8F8E-FFCC08AB6E2B}" type="parTrans" cxnId="{4909F71C-7D04-4A0B-B0EC-D33D11F2A0F5}">
      <dgm:prSet/>
      <dgm:spPr/>
      <dgm:t>
        <a:bodyPr/>
        <a:lstStyle/>
        <a:p>
          <a:endParaRPr lang="ru-RU"/>
        </a:p>
      </dgm:t>
    </dgm:pt>
    <dgm:pt modelId="{9DCC38A9-2FDF-4809-BFD9-6E8E0F86CB3F}" type="sibTrans" cxnId="{4909F71C-7D04-4A0B-B0EC-D33D11F2A0F5}">
      <dgm:prSet/>
      <dgm:spPr/>
      <dgm:t>
        <a:bodyPr/>
        <a:lstStyle/>
        <a:p>
          <a:endParaRPr lang="ru-RU"/>
        </a:p>
      </dgm:t>
    </dgm:pt>
    <dgm:pt modelId="{0E6CCA32-825C-40E5-8FAA-53CEDF2CFE8E}">
      <dgm:prSet/>
      <dgm:spPr/>
      <dgm:t>
        <a:bodyPr/>
        <a:lstStyle/>
        <a:p>
          <a:r>
            <a:rPr lang="ru-RU" dirty="0" smtClean="0"/>
            <a:t>Не менее 5% от стоимости проекта – финансовое участие юридических и/или физических лиц в реализации инициативного проекта</a:t>
          </a:r>
          <a:endParaRPr lang="ru-RU" dirty="0"/>
        </a:p>
      </dgm:t>
    </dgm:pt>
    <dgm:pt modelId="{C101F2BE-5648-48B9-B649-F651A1480179}" type="parTrans" cxnId="{AD36BD53-7ED2-4EBF-9247-881F79DE34AD}">
      <dgm:prSet/>
      <dgm:spPr/>
      <dgm:t>
        <a:bodyPr/>
        <a:lstStyle/>
        <a:p>
          <a:endParaRPr lang="ru-RU"/>
        </a:p>
      </dgm:t>
    </dgm:pt>
    <dgm:pt modelId="{FEBA4BF3-6EF0-4A7C-8C12-F25FB5DFA85F}" type="sibTrans" cxnId="{AD36BD53-7ED2-4EBF-9247-881F79DE34AD}">
      <dgm:prSet/>
      <dgm:spPr/>
      <dgm:t>
        <a:bodyPr/>
        <a:lstStyle/>
        <a:p>
          <a:endParaRPr lang="ru-RU"/>
        </a:p>
      </dgm:t>
    </dgm:pt>
    <dgm:pt modelId="{2652C804-0B0E-498E-925C-0A88BB932789}" type="pres">
      <dgm:prSet presAssocID="{CB019A7F-E827-4CAB-8B60-EE96CBD4C983}" presName="Name0" presStyleCnt="0">
        <dgm:presLayoutVars>
          <dgm:dir/>
          <dgm:animLvl val="lvl"/>
          <dgm:resizeHandles val="exact"/>
        </dgm:presLayoutVars>
      </dgm:prSet>
      <dgm:spPr/>
    </dgm:pt>
    <dgm:pt modelId="{5492FD5E-9457-4BAF-950D-F2C45B3CD58D}" type="pres">
      <dgm:prSet presAssocID="{B015FD96-23DB-4A5E-AF6A-ECE29E8F1082}" presName="boxAndChildren" presStyleCnt="0"/>
      <dgm:spPr/>
    </dgm:pt>
    <dgm:pt modelId="{3AEE5CE2-10E3-4468-A3C3-893C5CFE1D18}" type="pres">
      <dgm:prSet presAssocID="{B015FD96-23DB-4A5E-AF6A-ECE29E8F1082}" presName="parentTextBox" presStyleLbl="node1" presStyleIdx="0" presStyleCnt="3"/>
      <dgm:spPr/>
      <dgm:t>
        <a:bodyPr/>
        <a:lstStyle/>
        <a:p>
          <a:endParaRPr lang="ru-RU"/>
        </a:p>
      </dgm:t>
    </dgm:pt>
    <dgm:pt modelId="{7A74EFB9-8A7C-4686-B5CD-DC246E39987F}" type="pres">
      <dgm:prSet presAssocID="{FEBA4BF3-6EF0-4A7C-8C12-F25FB5DFA85F}" presName="sp" presStyleCnt="0"/>
      <dgm:spPr/>
    </dgm:pt>
    <dgm:pt modelId="{9C198D66-A3A2-44B7-A969-107FF3896125}" type="pres">
      <dgm:prSet presAssocID="{0E6CCA32-825C-40E5-8FAA-53CEDF2CFE8E}" presName="arrowAndChildren" presStyleCnt="0"/>
      <dgm:spPr/>
    </dgm:pt>
    <dgm:pt modelId="{3047B853-D128-4B03-9547-E59B129B5849}" type="pres">
      <dgm:prSet presAssocID="{0E6CCA32-825C-40E5-8FAA-53CEDF2CFE8E}" presName="parentTextArrow" presStyleLbl="node1" presStyleIdx="1" presStyleCnt="3"/>
      <dgm:spPr/>
    </dgm:pt>
    <dgm:pt modelId="{FDB58544-4E61-4894-9007-DD6FAE346989}" type="pres">
      <dgm:prSet presAssocID="{9DCC38A9-2FDF-4809-BFD9-6E8E0F86CB3F}" presName="sp" presStyleCnt="0"/>
      <dgm:spPr/>
    </dgm:pt>
    <dgm:pt modelId="{A7BEA5E3-9FCA-49DF-9D19-EE5870E2BD1A}" type="pres">
      <dgm:prSet presAssocID="{B1B76394-C8A4-4EB5-BA31-C09B50DF1601}" presName="arrowAndChildren" presStyleCnt="0"/>
      <dgm:spPr/>
    </dgm:pt>
    <dgm:pt modelId="{729A18D3-1EEE-4956-B3AC-766CC131BEA8}" type="pres">
      <dgm:prSet presAssocID="{B1B76394-C8A4-4EB5-BA31-C09B50DF1601}" presName="parentTextArrow" presStyleLbl="node1" presStyleIdx="2" presStyleCnt="3"/>
      <dgm:spPr/>
    </dgm:pt>
  </dgm:ptLst>
  <dgm:cxnLst>
    <dgm:cxn modelId="{FEF6AC77-D22A-430B-A6D9-46A60DE0BB35}" type="presOf" srcId="{B015FD96-23DB-4A5E-AF6A-ECE29E8F1082}" destId="{3AEE5CE2-10E3-4468-A3C3-893C5CFE1D18}" srcOrd="0" destOrd="0" presId="urn:microsoft.com/office/officeart/2005/8/layout/process4"/>
    <dgm:cxn modelId="{8D8D8DDA-0C0A-4E5D-B467-CD4D003F3B2D}" type="presOf" srcId="{CB019A7F-E827-4CAB-8B60-EE96CBD4C983}" destId="{2652C804-0B0E-498E-925C-0A88BB932789}" srcOrd="0" destOrd="0" presId="urn:microsoft.com/office/officeart/2005/8/layout/process4"/>
    <dgm:cxn modelId="{FBC174D5-1800-4C5F-BD9B-6B50B12E59A8}" srcId="{CB019A7F-E827-4CAB-8B60-EE96CBD4C983}" destId="{B015FD96-23DB-4A5E-AF6A-ECE29E8F1082}" srcOrd="2" destOrd="0" parTransId="{814DD16A-D24C-4D06-BD6D-CEF73FB68C0E}" sibTransId="{77AB54CB-98DA-48D1-94C2-9C5A8F19D38A}"/>
    <dgm:cxn modelId="{C3BB6804-3E4E-499F-ABF6-2AA503583929}" type="presOf" srcId="{B1B76394-C8A4-4EB5-BA31-C09B50DF1601}" destId="{729A18D3-1EEE-4956-B3AC-766CC131BEA8}" srcOrd="0" destOrd="0" presId="urn:microsoft.com/office/officeart/2005/8/layout/process4"/>
    <dgm:cxn modelId="{4909F71C-7D04-4A0B-B0EC-D33D11F2A0F5}" srcId="{CB019A7F-E827-4CAB-8B60-EE96CBD4C983}" destId="{B1B76394-C8A4-4EB5-BA31-C09B50DF1601}" srcOrd="0" destOrd="0" parTransId="{0819A388-7C98-42FA-8F8E-FFCC08AB6E2B}" sibTransId="{9DCC38A9-2FDF-4809-BFD9-6E8E0F86CB3F}"/>
    <dgm:cxn modelId="{A7E0FD7B-22E3-4E00-8FBD-94481574345E}" type="presOf" srcId="{0E6CCA32-825C-40E5-8FAA-53CEDF2CFE8E}" destId="{3047B853-D128-4B03-9547-E59B129B5849}" srcOrd="0" destOrd="0" presId="urn:microsoft.com/office/officeart/2005/8/layout/process4"/>
    <dgm:cxn modelId="{AD36BD53-7ED2-4EBF-9247-881F79DE34AD}" srcId="{CB019A7F-E827-4CAB-8B60-EE96CBD4C983}" destId="{0E6CCA32-825C-40E5-8FAA-53CEDF2CFE8E}" srcOrd="1" destOrd="0" parTransId="{C101F2BE-5648-48B9-B649-F651A1480179}" sibTransId="{FEBA4BF3-6EF0-4A7C-8C12-F25FB5DFA85F}"/>
    <dgm:cxn modelId="{BCB1A797-18A4-434E-A9A2-A8AD73184A1D}" type="presParOf" srcId="{2652C804-0B0E-498E-925C-0A88BB932789}" destId="{5492FD5E-9457-4BAF-950D-F2C45B3CD58D}" srcOrd="0" destOrd="0" presId="urn:microsoft.com/office/officeart/2005/8/layout/process4"/>
    <dgm:cxn modelId="{71CE74A0-7FB6-441E-9C82-8B87C011D07F}" type="presParOf" srcId="{5492FD5E-9457-4BAF-950D-F2C45B3CD58D}" destId="{3AEE5CE2-10E3-4468-A3C3-893C5CFE1D18}" srcOrd="0" destOrd="0" presId="urn:microsoft.com/office/officeart/2005/8/layout/process4"/>
    <dgm:cxn modelId="{A54C8BB3-8A1A-4B76-93B6-7D51303529B6}" type="presParOf" srcId="{2652C804-0B0E-498E-925C-0A88BB932789}" destId="{7A74EFB9-8A7C-4686-B5CD-DC246E39987F}" srcOrd="1" destOrd="0" presId="urn:microsoft.com/office/officeart/2005/8/layout/process4"/>
    <dgm:cxn modelId="{A6333D84-06D8-4F67-8B6B-FA9270776A95}" type="presParOf" srcId="{2652C804-0B0E-498E-925C-0A88BB932789}" destId="{9C198D66-A3A2-44B7-A969-107FF3896125}" srcOrd="2" destOrd="0" presId="urn:microsoft.com/office/officeart/2005/8/layout/process4"/>
    <dgm:cxn modelId="{4C480D1B-F385-4DB8-BA73-B718565892DF}" type="presParOf" srcId="{9C198D66-A3A2-44B7-A969-107FF3896125}" destId="{3047B853-D128-4B03-9547-E59B129B5849}" srcOrd="0" destOrd="0" presId="urn:microsoft.com/office/officeart/2005/8/layout/process4"/>
    <dgm:cxn modelId="{0046349F-D287-4A00-A155-8A9474F0205A}" type="presParOf" srcId="{2652C804-0B0E-498E-925C-0A88BB932789}" destId="{FDB58544-4E61-4894-9007-DD6FAE346989}" srcOrd="3" destOrd="0" presId="urn:microsoft.com/office/officeart/2005/8/layout/process4"/>
    <dgm:cxn modelId="{A4EBBB78-2777-477C-9384-0D403683E0FE}" type="presParOf" srcId="{2652C804-0B0E-498E-925C-0A88BB932789}" destId="{A7BEA5E3-9FCA-49DF-9D19-EE5870E2BD1A}" srcOrd="4" destOrd="0" presId="urn:microsoft.com/office/officeart/2005/8/layout/process4"/>
    <dgm:cxn modelId="{2A7D86F4-9D64-4E25-8809-813F9399C711}" type="presParOf" srcId="{A7BEA5E3-9FCA-49DF-9D19-EE5870E2BD1A}" destId="{729A18D3-1EEE-4956-B3AC-766CC131BEA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ED21F3-2AFE-4A29-837C-909935208FD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60B174-6665-4E8A-8790-C2BFBDD342A3}">
      <dgm:prSet phldrT="[Текст]" custT="1"/>
      <dgm:spPr/>
      <dgm:t>
        <a:bodyPr/>
        <a:lstStyle/>
        <a:p>
          <a:endParaRPr lang="ru-RU" sz="1200" dirty="0" smtClean="0"/>
        </a:p>
        <a:p>
          <a:r>
            <a:rPr lang="ru-RU" sz="1200" b="1" i="1" dirty="0" smtClean="0"/>
            <a:t>До 31 августа</a:t>
          </a:r>
        </a:p>
        <a:p>
          <a:endParaRPr lang="ru-RU" sz="1200" dirty="0"/>
        </a:p>
      </dgm:t>
    </dgm:pt>
    <dgm:pt modelId="{03C25939-084A-43A0-8B4F-0390B061448F}" type="parTrans" cxnId="{0D10ABB9-2393-414E-A849-8DC6711ADFF2}">
      <dgm:prSet/>
      <dgm:spPr/>
      <dgm:t>
        <a:bodyPr/>
        <a:lstStyle/>
        <a:p>
          <a:endParaRPr lang="ru-RU"/>
        </a:p>
      </dgm:t>
    </dgm:pt>
    <dgm:pt modelId="{4A43EBCC-FF77-4B87-BE2D-246E1F79A878}" type="sibTrans" cxnId="{0D10ABB9-2393-414E-A849-8DC6711ADFF2}">
      <dgm:prSet/>
      <dgm:spPr/>
      <dgm:t>
        <a:bodyPr/>
        <a:lstStyle/>
        <a:p>
          <a:endParaRPr lang="ru-RU"/>
        </a:p>
      </dgm:t>
    </dgm:pt>
    <dgm:pt modelId="{E4434D3C-BB52-4650-AD74-5E7A56411090}">
      <dgm:prSet phldrT="[Текст]"/>
      <dgm:spPr/>
      <dgm:t>
        <a:bodyPr/>
        <a:lstStyle/>
        <a:p>
          <a:r>
            <a:rPr lang="ru-RU" dirty="0" smtClean="0"/>
            <a:t>проведение собраний жителей, сбор подписей в поддержку проектов, подача проектных документов в муниципальные образования</a:t>
          </a:r>
          <a:endParaRPr lang="ru-RU" dirty="0"/>
        </a:p>
      </dgm:t>
    </dgm:pt>
    <dgm:pt modelId="{3C581A45-9AC5-4D93-8717-4B9CC1C5CC69}" type="parTrans" cxnId="{952954A7-FFEC-445D-A578-B85F896B3378}">
      <dgm:prSet/>
      <dgm:spPr/>
      <dgm:t>
        <a:bodyPr/>
        <a:lstStyle/>
        <a:p>
          <a:endParaRPr lang="ru-RU"/>
        </a:p>
      </dgm:t>
    </dgm:pt>
    <dgm:pt modelId="{C7E84656-0460-4721-9D00-EB5B36232B08}" type="sibTrans" cxnId="{952954A7-FFEC-445D-A578-B85F896B3378}">
      <dgm:prSet/>
      <dgm:spPr/>
      <dgm:t>
        <a:bodyPr/>
        <a:lstStyle/>
        <a:p>
          <a:endParaRPr lang="ru-RU"/>
        </a:p>
      </dgm:t>
    </dgm:pt>
    <dgm:pt modelId="{C1742DAA-FBD0-4B0E-9466-783E74EBC233}">
      <dgm:prSet phldrT="[Текст]"/>
      <dgm:spPr/>
      <dgm:t>
        <a:bodyPr/>
        <a:lstStyle/>
        <a:p>
          <a:r>
            <a:rPr lang="ru-RU" b="1" i="0" dirty="0" smtClean="0"/>
            <a:t>2026 год</a:t>
          </a:r>
          <a:endParaRPr lang="ru-RU" dirty="0"/>
        </a:p>
      </dgm:t>
    </dgm:pt>
    <dgm:pt modelId="{626D2C3F-C8CD-46AC-BC48-BD419AA2DD98}" type="parTrans" cxnId="{41574DB6-9BDA-40D4-B892-1271A6E0D00C}">
      <dgm:prSet/>
      <dgm:spPr/>
      <dgm:t>
        <a:bodyPr/>
        <a:lstStyle/>
        <a:p>
          <a:endParaRPr lang="ru-RU"/>
        </a:p>
      </dgm:t>
    </dgm:pt>
    <dgm:pt modelId="{B19DDF61-2ABD-4407-99AD-67A113DE963C}" type="sibTrans" cxnId="{41574DB6-9BDA-40D4-B892-1271A6E0D00C}">
      <dgm:prSet/>
      <dgm:spPr/>
      <dgm:t>
        <a:bodyPr/>
        <a:lstStyle/>
        <a:p>
          <a:endParaRPr lang="ru-RU"/>
        </a:p>
      </dgm:t>
    </dgm:pt>
    <dgm:pt modelId="{DB2A2AA2-F8F2-41CD-8735-A0B8BE3DDC00}">
      <dgm:prSet phldrT="[Текст]"/>
      <dgm:spPr/>
      <dgm:t>
        <a:bodyPr/>
        <a:lstStyle/>
        <a:p>
          <a:r>
            <a:rPr lang="ru-RU" dirty="0" smtClean="0"/>
            <a:t>реализация победивших инициативных проектов</a:t>
          </a:r>
          <a:endParaRPr lang="ru-RU" dirty="0"/>
        </a:p>
      </dgm:t>
    </dgm:pt>
    <dgm:pt modelId="{0210DDCA-3618-4038-8F42-907B4A203F08}" type="parTrans" cxnId="{D6B9CCA4-E2AF-4BEE-B673-1D65EAA92175}">
      <dgm:prSet/>
      <dgm:spPr/>
      <dgm:t>
        <a:bodyPr/>
        <a:lstStyle/>
        <a:p>
          <a:endParaRPr lang="ru-RU"/>
        </a:p>
      </dgm:t>
    </dgm:pt>
    <dgm:pt modelId="{A6D951E3-455B-428F-BD45-61E2E9B128A9}" type="sibTrans" cxnId="{D6B9CCA4-E2AF-4BEE-B673-1D65EAA92175}">
      <dgm:prSet/>
      <dgm:spPr/>
      <dgm:t>
        <a:bodyPr/>
        <a:lstStyle/>
        <a:p>
          <a:endParaRPr lang="ru-RU"/>
        </a:p>
      </dgm:t>
    </dgm:pt>
    <dgm:pt modelId="{7669FB1D-01B5-4F29-B99B-47154960485E}">
      <dgm:prSet/>
      <dgm:spPr/>
      <dgm:t>
        <a:bodyPr/>
        <a:lstStyle/>
        <a:p>
          <a:r>
            <a:rPr lang="ru-RU" b="1" i="1" dirty="0" smtClean="0"/>
            <a:t>До 17 октября</a:t>
          </a:r>
          <a:endParaRPr lang="ru-RU" i="1" dirty="0"/>
        </a:p>
      </dgm:t>
    </dgm:pt>
    <dgm:pt modelId="{0258D556-22BF-4119-879F-630F1D3A56A4}" type="parTrans" cxnId="{B4116B1E-913F-4AD2-9FE9-5FCBFB514381}">
      <dgm:prSet/>
      <dgm:spPr/>
      <dgm:t>
        <a:bodyPr/>
        <a:lstStyle/>
        <a:p>
          <a:endParaRPr lang="ru-RU"/>
        </a:p>
      </dgm:t>
    </dgm:pt>
    <dgm:pt modelId="{20F66043-0BBA-4D2A-8045-C6B7283FB412}" type="sibTrans" cxnId="{B4116B1E-913F-4AD2-9FE9-5FCBFB514381}">
      <dgm:prSet/>
      <dgm:spPr/>
      <dgm:t>
        <a:bodyPr/>
        <a:lstStyle/>
        <a:p>
          <a:endParaRPr lang="ru-RU"/>
        </a:p>
      </dgm:t>
    </dgm:pt>
    <dgm:pt modelId="{71413FA6-8250-4480-8D16-6C885F549B7B}">
      <dgm:prSet/>
      <dgm:spPr/>
      <dgm:t>
        <a:bodyPr/>
        <a:lstStyle/>
        <a:p>
          <a:endParaRPr lang="ru-RU" dirty="0"/>
        </a:p>
      </dgm:t>
    </dgm:pt>
    <dgm:pt modelId="{2F30BF37-8956-4FCD-A857-3EE55F7BA8B3}" type="parTrans" cxnId="{B757A51E-F898-412A-A3F7-799E3DD16E66}">
      <dgm:prSet/>
      <dgm:spPr/>
      <dgm:t>
        <a:bodyPr/>
        <a:lstStyle/>
        <a:p>
          <a:endParaRPr lang="ru-RU"/>
        </a:p>
      </dgm:t>
    </dgm:pt>
    <dgm:pt modelId="{163385B3-49EB-43A1-8069-82C71253B400}" type="sibTrans" cxnId="{B757A51E-F898-412A-A3F7-799E3DD16E66}">
      <dgm:prSet/>
      <dgm:spPr/>
      <dgm:t>
        <a:bodyPr/>
        <a:lstStyle/>
        <a:p>
          <a:endParaRPr lang="ru-RU"/>
        </a:p>
      </dgm:t>
    </dgm:pt>
    <dgm:pt modelId="{2352A6EE-4B16-47BC-9FFE-6D055045779B}">
      <dgm:prSet/>
      <dgm:spPr/>
      <dgm:t>
        <a:bodyPr/>
        <a:lstStyle/>
        <a:p>
          <a:r>
            <a:rPr lang="ru-RU" b="1" i="1" dirty="0" smtClean="0"/>
            <a:t>До 1 октября</a:t>
          </a:r>
          <a:endParaRPr lang="ru-RU" b="1" i="1" dirty="0"/>
        </a:p>
      </dgm:t>
    </dgm:pt>
    <dgm:pt modelId="{B30C2BC1-CCFF-412A-AA35-4DA52886A91A}" type="parTrans" cxnId="{B5C4E025-CA6C-4C90-B4FD-996695D633A5}">
      <dgm:prSet/>
      <dgm:spPr/>
      <dgm:t>
        <a:bodyPr/>
        <a:lstStyle/>
        <a:p>
          <a:endParaRPr lang="ru-RU"/>
        </a:p>
      </dgm:t>
    </dgm:pt>
    <dgm:pt modelId="{ABA94CC3-598C-4FB5-BE06-F208F808D3B1}" type="sibTrans" cxnId="{B5C4E025-CA6C-4C90-B4FD-996695D633A5}">
      <dgm:prSet/>
      <dgm:spPr/>
      <dgm:t>
        <a:bodyPr/>
        <a:lstStyle/>
        <a:p>
          <a:endParaRPr lang="ru-RU"/>
        </a:p>
      </dgm:t>
    </dgm:pt>
    <dgm:pt modelId="{AA6E158C-50BE-4955-B81A-675EE8CC8E87}">
      <dgm:prSet/>
      <dgm:spPr/>
      <dgm:t>
        <a:bodyPr/>
        <a:lstStyle/>
        <a:p>
          <a:r>
            <a:rPr lang="ru-RU" smtClean="0"/>
            <a:t>обсуждение и отбор инициативных проектов на уровне муниципального образования</a:t>
          </a:r>
          <a:endParaRPr lang="ru-RU"/>
        </a:p>
      </dgm:t>
    </dgm:pt>
    <dgm:pt modelId="{1F735D02-5F6E-498C-9659-8E47D0D855A6}" type="parTrans" cxnId="{95EF6A2B-C5F1-4180-A87B-8FB41B67C749}">
      <dgm:prSet/>
      <dgm:spPr/>
      <dgm:t>
        <a:bodyPr/>
        <a:lstStyle/>
        <a:p>
          <a:endParaRPr lang="ru-RU"/>
        </a:p>
      </dgm:t>
    </dgm:pt>
    <dgm:pt modelId="{1B8DB875-2AAE-403A-AC30-00FCF7B5CC4C}" type="sibTrans" cxnId="{95EF6A2B-C5F1-4180-A87B-8FB41B67C749}">
      <dgm:prSet/>
      <dgm:spPr/>
      <dgm:t>
        <a:bodyPr/>
        <a:lstStyle/>
        <a:p>
          <a:endParaRPr lang="ru-RU"/>
        </a:p>
      </dgm:t>
    </dgm:pt>
    <dgm:pt modelId="{7030339A-4174-4607-A228-914CA5C698BB}">
      <dgm:prSet/>
      <dgm:spPr/>
      <dgm:t>
        <a:bodyPr/>
        <a:lstStyle/>
        <a:p>
          <a:r>
            <a:rPr lang="ru-RU" dirty="0" smtClean="0"/>
            <a:t>передача итогового перечня проектов, прошедших муниципальный отбор, на областной уровень</a:t>
          </a:r>
          <a:endParaRPr lang="ru-RU" dirty="0"/>
        </a:p>
      </dgm:t>
    </dgm:pt>
    <dgm:pt modelId="{3C44A0CC-B992-4FCC-9C8C-6BD0954CBA5A}" type="parTrans" cxnId="{9B6967E9-8DD7-4EA7-B98D-E0523B24C78E}">
      <dgm:prSet/>
      <dgm:spPr/>
      <dgm:t>
        <a:bodyPr/>
        <a:lstStyle/>
        <a:p>
          <a:endParaRPr lang="ru-RU"/>
        </a:p>
      </dgm:t>
    </dgm:pt>
    <dgm:pt modelId="{A421A071-5148-4D1F-9CF8-075A5B238039}" type="sibTrans" cxnId="{9B6967E9-8DD7-4EA7-B98D-E0523B24C78E}">
      <dgm:prSet/>
      <dgm:spPr/>
      <dgm:t>
        <a:bodyPr/>
        <a:lstStyle/>
        <a:p>
          <a:endParaRPr lang="ru-RU"/>
        </a:p>
      </dgm:t>
    </dgm:pt>
    <dgm:pt modelId="{CD6EB59A-CBFB-4E02-8C03-5BD3A2B74439}">
      <dgm:prSet/>
      <dgm:spPr/>
      <dgm:t>
        <a:bodyPr/>
        <a:lstStyle/>
        <a:p>
          <a:r>
            <a:rPr lang="ru-RU" b="1" i="1" dirty="0" smtClean="0"/>
            <a:t>До 14 ноября</a:t>
          </a:r>
          <a:endParaRPr lang="ru-RU" b="1" i="1" dirty="0"/>
        </a:p>
      </dgm:t>
    </dgm:pt>
    <dgm:pt modelId="{4CAF70E3-1B0A-47B6-89B1-DEE590C7E189}" type="parTrans" cxnId="{D30BBA34-574D-48A3-AC03-D04F2EC9A6E9}">
      <dgm:prSet/>
      <dgm:spPr/>
      <dgm:t>
        <a:bodyPr/>
        <a:lstStyle/>
        <a:p>
          <a:endParaRPr lang="ru-RU"/>
        </a:p>
      </dgm:t>
    </dgm:pt>
    <dgm:pt modelId="{AB93B14C-49F1-4DBA-AABB-024E7BDB878E}" type="sibTrans" cxnId="{D30BBA34-574D-48A3-AC03-D04F2EC9A6E9}">
      <dgm:prSet/>
      <dgm:spPr/>
      <dgm:t>
        <a:bodyPr/>
        <a:lstStyle/>
        <a:p>
          <a:endParaRPr lang="ru-RU"/>
        </a:p>
      </dgm:t>
    </dgm:pt>
    <dgm:pt modelId="{E64AC18E-35F7-433B-85C4-61613481B2A4}">
      <dgm:prSet/>
      <dgm:spPr/>
      <dgm:t>
        <a:bodyPr/>
        <a:lstStyle/>
        <a:p>
          <a:r>
            <a:rPr lang="ru-RU" dirty="0" smtClean="0"/>
            <a:t>оценка инициативных проектов на областном уровне, объявление проектов-победителей</a:t>
          </a:r>
          <a:endParaRPr lang="ru-RU" dirty="0"/>
        </a:p>
      </dgm:t>
    </dgm:pt>
    <dgm:pt modelId="{E4649EA1-F89B-4097-A08B-FC92FB19B420}" type="parTrans" cxnId="{49248CA0-8D55-4D6E-ACC7-A1911C549DA9}">
      <dgm:prSet/>
      <dgm:spPr/>
      <dgm:t>
        <a:bodyPr/>
        <a:lstStyle/>
        <a:p>
          <a:endParaRPr lang="ru-RU"/>
        </a:p>
      </dgm:t>
    </dgm:pt>
    <dgm:pt modelId="{717DC8AA-A2AB-477C-A922-E56949AA7ABB}" type="sibTrans" cxnId="{49248CA0-8D55-4D6E-ACC7-A1911C549DA9}">
      <dgm:prSet/>
      <dgm:spPr/>
      <dgm:t>
        <a:bodyPr/>
        <a:lstStyle/>
        <a:p>
          <a:endParaRPr lang="ru-RU"/>
        </a:p>
      </dgm:t>
    </dgm:pt>
    <dgm:pt modelId="{7774CA6D-6786-405C-9D00-30645DC752C6}" type="pres">
      <dgm:prSet presAssocID="{F8ED21F3-2AFE-4A29-837C-909935208FD8}" presName="linearFlow" presStyleCnt="0">
        <dgm:presLayoutVars>
          <dgm:dir/>
          <dgm:animLvl val="lvl"/>
          <dgm:resizeHandles val="exact"/>
        </dgm:presLayoutVars>
      </dgm:prSet>
      <dgm:spPr/>
    </dgm:pt>
    <dgm:pt modelId="{ED1E5B5E-3F69-4313-860A-21839BAF4555}" type="pres">
      <dgm:prSet presAssocID="{EB60B174-6665-4E8A-8790-C2BFBDD342A3}" presName="composite" presStyleCnt="0"/>
      <dgm:spPr/>
    </dgm:pt>
    <dgm:pt modelId="{D07DF39C-9BC0-4E91-B97B-278B05E58821}" type="pres">
      <dgm:prSet presAssocID="{EB60B174-6665-4E8A-8790-C2BFBDD342A3}" presName="parentText" presStyleLbl="alignNode1" presStyleIdx="0" presStyleCnt="5" custLinFactNeighborX="0" custLinFactNeighborY="-176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8B1F5-F019-4750-A08E-65B3F6C99536}" type="pres">
      <dgm:prSet presAssocID="{EB60B174-6665-4E8A-8790-C2BFBDD342A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244C5-6C59-41A8-916F-EF6074C49C79}" type="pres">
      <dgm:prSet presAssocID="{4A43EBCC-FF77-4B87-BE2D-246E1F79A878}" presName="sp" presStyleCnt="0"/>
      <dgm:spPr/>
    </dgm:pt>
    <dgm:pt modelId="{AB186006-0C50-476C-BAEC-83288DAFE184}" type="pres">
      <dgm:prSet presAssocID="{2352A6EE-4B16-47BC-9FFE-6D055045779B}" presName="composite" presStyleCnt="0"/>
      <dgm:spPr/>
    </dgm:pt>
    <dgm:pt modelId="{99363FA0-FA2B-4573-8F3C-2798FBFB6168}" type="pres">
      <dgm:prSet presAssocID="{2352A6EE-4B16-47BC-9FFE-6D055045779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DB3E2-8A11-4C9A-A683-01B4BF2513DA}" type="pres">
      <dgm:prSet presAssocID="{2352A6EE-4B16-47BC-9FFE-6D055045779B}" presName="descendantText" presStyleLbl="alignAcc1" presStyleIdx="1" presStyleCnt="5">
        <dgm:presLayoutVars>
          <dgm:bulletEnabled val="1"/>
        </dgm:presLayoutVars>
      </dgm:prSet>
      <dgm:spPr/>
    </dgm:pt>
    <dgm:pt modelId="{882C5988-32AC-448F-B45C-9BC298E81336}" type="pres">
      <dgm:prSet presAssocID="{ABA94CC3-598C-4FB5-BE06-F208F808D3B1}" presName="sp" presStyleCnt="0"/>
      <dgm:spPr/>
    </dgm:pt>
    <dgm:pt modelId="{12DAF08E-85D6-4987-8604-156A02687CDC}" type="pres">
      <dgm:prSet presAssocID="{7669FB1D-01B5-4F29-B99B-47154960485E}" presName="composite" presStyleCnt="0"/>
      <dgm:spPr/>
    </dgm:pt>
    <dgm:pt modelId="{30A92FCE-1DD3-49C2-AA1B-B376A5E47BEF}" type="pres">
      <dgm:prSet presAssocID="{7669FB1D-01B5-4F29-B99B-47154960485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832E2-DFFE-45C2-94DD-A34BFF8CB08E}" type="pres">
      <dgm:prSet presAssocID="{7669FB1D-01B5-4F29-B99B-47154960485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BBD31-4BD5-4CA3-910E-FB6668728A45}" type="pres">
      <dgm:prSet presAssocID="{20F66043-0BBA-4D2A-8045-C6B7283FB412}" presName="sp" presStyleCnt="0"/>
      <dgm:spPr/>
    </dgm:pt>
    <dgm:pt modelId="{F2318A8F-A76B-48D2-A8C0-FE8E19593B2E}" type="pres">
      <dgm:prSet presAssocID="{CD6EB59A-CBFB-4E02-8C03-5BD3A2B74439}" presName="composite" presStyleCnt="0"/>
      <dgm:spPr/>
    </dgm:pt>
    <dgm:pt modelId="{94E14AC6-AF64-4C3A-ADB4-E7FBE1A987EC}" type="pres">
      <dgm:prSet presAssocID="{CD6EB59A-CBFB-4E02-8C03-5BD3A2B74439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1DD40CBF-ACA7-433A-A17F-9CABFE14333D}" type="pres">
      <dgm:prSet presAssocID="{CD6EB59A-CBFB-4E02-8C03-5BD3A2B74439}" presName="descendantText" presStyleLbl="alignAcc1" presStyleIdx="3" presStyleCnt="5">
        <dgm:presLayoutVars>
          <dgm:bulletEnabled val="1"/>
        </dgm:presLayoutVars>
      </dgm:prSet>
      <dgm:spPr/>
    </dgm:pt>
    <dgm:pt modelId="{EE135B9B-2224-4749-853C-E99D5D2447D2}" type="pres">
      <dgm:prSet presAssocID="{AB93B14C-49F1-4DBA-AABB-024E7BDB878E}" presName="sp" presStyleCnt="0"/>
      <dgm:spPr/>
    </dgm:pt>
    <dgm:pt modelId="{2FB3454B-7157-4111-AD15-E7862714893B}" type="pres">
      <dgm:prSet presAssocID="{C1742DAA-FBD0-4B0E-9466-783E74EBC233}" presName="composite" presStyleCnt="0"/>
      <dgm:spPr/>
    </dgm:pt>
    <dgm:pt modelId="{E7777171-189A-44A0-BDD1-95C43A51CBB0}" type="pres">
      <dgm:prSet presAssocID="{C1742DAA-FBD0-4B0E-9466-783E74EBC233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DE9CF-7C51-41F4-B7B7-9938D757EEB0}" type="pres">
      <dgm:prSet presAssocID="{C1742DAA-FBD0-4B0E-9466-783E74EBC233}" presName="descendantText" presStyleLbl="alignAcc1" presStyleIdx="4" presStyleCnt="5" custLinFactNeighborX="1328" custLinFactNeighborY="18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6967E9-8DD7-4EA7-B98D-E0523B24C78E}" srcId="{7669FB1D-01B5-4F29-B99B-47154960485E}" destId="{7030339A-4174-4607-A228-914CA5C698BB}" srcOrd="1" destOrd="0" parTransId="{3C44A0CC-B992-4FCC-9C8C-6BD0954CBA5A}" sibTransId="{A421A071-5148-4D1F-9CF8-075A5B238039}"/>
    <dgm:cxn modelId="{781281A2-BEF0-4FE0-A7AA-1ECEB513C16B}" type="presOf" srcId="{2352A6EE-4B16-47BC-9FFE-6D055045779B}" destId="{99363FA0-FA2B-4573-8F3C-2798FBFB6168}" srcOrd="0" destOrd="0" presId="urn:microsoft.com/office/officeart/2005/8/layout/chevron2"/>
    <dgm:cxn modelId="{86598EED-B980-46D2-B927-D4C3A31D8863}" type="presOf" srcId="{E4434D3C-BB52-4650-AD74-5E7A56411090}" destId="{44E8B1F5-F019-4750-A08E-65B3F6C99536}" srcOrd="0" destOrd="0" presId="urn:microsoft.com/office/officeart/2005/8/layout/chevron2"/>
    <dgm:cxn modelId="{8C63678D-3235-4184-9E7D-6FAE29B39067}" type="presOf" srcId="{71413FA6-8250-4480-8D16-6C885F549B7B}" destId="{5FC832E2-DFFE-45C2-94DD-A34BFF8CB08E}" srcOrd="0" destOrd="0" presId="urn:microsoft.com/office/officeart/2005/8/layout/chevron2"/>
    <dgm:cxn modelId="{B757A51E-F898-412A-A3F7-799E3DD16E66}" srcId="{7669FB1D-01B5-4F29-B99B-47154960485E}" destId="{71413FA6-8250-4480-8D16-6C885F549B7B}" srcOrd="0" destOrd="0" parTransId="{2F30BF37-8956-4FCD-A857-3EE55F7BA8B3}" sibTransId="{163385B3-49EB-43A1-8069-82C71253B400}"/>
    <dgm:cxn modelId="{B45DBA72-6FEB-41CD-B455-16D10A6D5D33}" type="presOf" srcId="{DB2A2AA2-F8F2-41CD-8735-A0B8BE3DDC00}" destId="{16FDE9CF-7C51-41F4-B7B7-9938D757EEB0}" srcOrd="0" destOrd="0" presId="urn:microsoft.com/office/officeart/2005/8/layout/chevron2"/>
    <dgm:cxn modelId="{952954A7-FFEC-445D-A578-B85F896B3378}" srcId="{EB60B174-6665-4E8A-8790-C2BFBDD342A3}" destId="{E4434D3C-BB52-4650-AD74-5E7A56411090}" srcOrd="0" destOrd="0" parTransId="{3C581A45-9AC5-4D93-8717-4B9CC1C5CC69}" sibTransId="{C7E84656-0460-4721-9D00-EB5B36232B08}"/>
    <dgm:cxn modelId="{49248CA0-8D55-4D6E-ACC7-A1911C549DA9}" srcId="{CD6EB59A-CBFB-4E02-8C03-5BD3A2B74439}" destId="{E64AC18E-35F7-433B-85C4-61613481B2A4}" srcOrd="0" destOrd="0" parTransId="{E4649EA1-F89B-4097-A08B-FC92FB19B420}" sibTransId="{717DC8AA-A2AB-477C-A922-E56949AA7ABB}"/>
    <dgm:cxn modelId="{D30BBA34-574D-48A3-AC03-D04F2EC9A6E9}" srcId="{F8ED21F3-2AFE-4A29-837C-909935208FD8}" destId="{CD6EB59A-CBFB-4E02-8C03-5BD3A2B74439}" srcOrd="3" destOrd="0" parTransId="{4CAF70E3-1B0A-47B6-89B1-DEE590C7E189}" sibTransId="{AB93B14C-49F1-4DBA-AABB-024E7BDB878E}"/>
    <dgm:cxn modelId="{0D10ABB9-2393-414E-A849-8DC6711ADFF2}" srcId="{F8ED21F3-2AFE-4A29-837C-909935208FD8}" destId="{EB60B174-6665-4E8A-8790-C2BFBDD342A3}" srcOrd="0" destOrd="0" parTransId="{03C25939-084A-43A0-8B4F-0390B061448F}" sibTransId="{4A43EBCC-FF77-4B87-BE2D-246E1F79A878}"/>
    <dgm:cxn modelId="{6C5CCC01-9F33-4806-BC55-908B08FD7167}" type="presOf" srcId="{EB60B174-6665-4E8A-8790-C2BFBDD342A3}" destId="{D07DF39C-9BC0-4E91-B97B-278B05E58821}" srcOrd="0" destOrd="0" presId="urn:microsoft.com/office/officeart/2005/8/layout/chevron2"/>
    <dgm:cxn modelId="{4FBFB9F1-1D1A-4277-94CD-C788719DF5A9}" type="presOf" srcId="{AA6E158C-50BE-4955-B81A-675EE8CC8E87}" destId="{343DB3E2-8A11-4C9A-A683-01B4BF2513DA}" srcOrd="0" destOrd="0" presId="urn:microsoft.com/office/officeart/2005/8/layout/chevron2"/>
    <dgm:cxn modelId="{C5FE3237-512A-411F-8752-987240CBB056}" type="presOf" srcId="{7030339A-4174-4607-A228-914CA5C698BB}" destId="{5FC832E2-DFFE-45C2-94DD-A34BFF8CB08E}" srcOrd="0" destOrd="1" presId="urn:microsoft.com/office/officeart/2005/8/layout/chevron2"/>
    <dgm:cxn modelId="{6A3BF2C9-15EF-4DEF-996C-1D0AA198734D}" type="presOf" srcId="{E64AC18E-35F7-433B-85C4-61613481B2A4}" destId="{1DD40CBF-ACA7-433A-A17F-9CABFE14333D}" srcOrd="0" destOrd="0" presId="urn:microsoft.com/office/officeart/2005/8/layout/chevron2"/>
    <dgm:cxn modelId="{D6B9CCA4-E2AF-4BEE-B673-1D65EAA92175}" srcId="{C1742DAA-FBD0-4B0E-9466-783E74EBC233}" destId="{DB2A2AA2-F8F2-41CD-8735-A0B8BE3DDC00}" srcOrd="0" destOrd="0" parTransId="{0210DDCA-3618-4038-8F42-907B4A203F08}" sibTransId="{A6D951E3-455B-428F-BD45-61E2E9B128A9}"/>
    <dgm:cxn modelId="{98F9818A-CC03-4979-9A79-EC55F0C09211}" type="presOf" srcId="{F8ED21F3-2AFE-4A29-837C-909935208FD8}" destId="{7774CA6D-6786-405C-9D00-30645DC752C6}" srcOrd="0" destOrd="0" presId="urn:microsoft.com/office/officeart/2005/8/layout/chevron2"/>
    <dgm:cxn modelId="{D495CD05-C3BD-4AE6-98F7-237F69BBB497}" type="presOf" srcId="{CD6EB59A-CBFB-4E02-8C03-5BD3A2B74439}" destId="{94E14AC6-AF64-4C3A-ADB4-E7FBE1A987EC}" srcOrd="0" destOrd="0" presId="urn:microsoft.com/office/officeart/2005/8/layout/chevron2"/>
    <dgm:cxn modelId="{1E5F5701-363C-4543-A8FC-C24F2E11DEE7}" type="presOf" srcId="{7669FB1D-01B5-4F29-B99B-47154960485E}" destId="{30A92FCE-1DD3-49C2-AA1B-B376A5E47BEF}" srcOrd="0" destOrd="0" presId="urn:microsoft.com/office/officeart/2005/8/layout/chevron2"/>
    <dgm:cxn modelId="{95EF6A2B-C5F1-4180-A87B-8FB41B67C749}" srcId="{2352A6EE-4B16-47BC-9FFE-6D055045779B}" destId="{AA6E158C-50BE-4955-B81A-675EE8CC8E87}" srcOrd="0" destOrd="0" parTransId="{1F735D02-5F6E-498C-9659-8E47D0D855A6}" sibTransId="{1B8DB875-2AAE-403A-AC30-00FCF7B5CC4C}"/>
    <dgm:cxn modelId="{35517A39-EBAE-4DFF-B534-D549117CDE93}" type="presOf" srcId="{C1742DAA-FBD0-4B0E-9466-783E74EBC233}" destId="{E7777171-189A-44A0-BDD1-95C43A51CBB0}" srcOrd="0" destOrd="0" presId="urn:microsoft.com/office/officeart/2005/8/layout/chevron2"/>
    <dgm:cxn modelId="{41574DB6-9BDA-40D4-B892-1271A6E0D00C}" srcId="{F8ED21F3-2AFE-4A29-837C-909935208FD8}" destId="{C1742DAA-FBD0-4B0E-9466-783E74EBC233}" srcOrd="4" destOrd="0" parTransId="{626D2C3F-C8CD-46AC-BC48-BD419AA2DD98}" sibTransId="{B19DDF61-2ABD-4407-99AD-67A113DE963C}"/>
    <dgm:cxn modelId="{B4116B1E-913F-4AD2-9FE9-5FCBFB514381}" srcId="{F8ED21F3-2AFE-4A29-837C-909935208FD8}" destId="{7669FB1D-01B5-4F29-B99B-47154960485E}" srcOrd="2" destOrd="0" parTransId="{0258D556-22BF-4119-879F-630F1D3A56A4}" sibTransId="{20F66043-0BBA-4D2A-8045-C6B7283FB412}"/>
    <dgm:cxn modelId="{B5C4E025-CA6C-4C90-B4FD-996695D633A5}" srcId="{F8ED21F3-2AFE-4A29-837C-909935208FD8}" destId="{2352A6EE-4B16-47BC-9FFE-6D055045779B}" srcOrd="1" destOrd="0" parTransId="{B30C2BC1-CCFF-412A-AA35-4DA52886A91A}" sibTransId="{ABA94CC3-598C-4FB5-BE06-F208F808D3B1}"/>
    <dgm:cxn modelId="{EB48E864-0080-4997-89A8-4D664C9CEE19}" type="presParOf" srcId="{7774CA6D-6786-405C-9D00-30645DC752C6}" destId="{ED1E5B5E-3F69-4313-860A-21839BAF4555}" srcOrd="0" destOrd="0" presId="urn:microsoft.com/office/officeart/2005/8/layout/chevron2"/>
    <dgm:cxn modelId="{BEC87420-889C-47DE-80F3-DF615CDD797C}" type="presParOf" srcId="{ED1E5B5E-3F69-4313-860A-21839BAF4555}" destId="{D07DF39C-9BC0-4E91-B97B-278B05E58821}" srcOrd="0" destOrd="0" presId="urn:microsoft.com/office/officeart/2005/8/layout/chevron2"/>
    <dgm:cxn modelId="{90EF5F2F-B85C-4EED-9681-CBC8C2220F5E}" type="presParOf" srcId="{ED1E5B5E-3F69-4313-860A-21839BAF4555}" destId="{44E8B1F5-F019-4750-A08E-65B3F6C99536}" srcOrd="1" destOrd="0" presId="urn:microsoft.com/office/officeart/2005/8/layout/chevron2"/>
    <dgm:cxn modelId="{9430FF39-CC4C-4639-A1A0-ABE6C6B88FDC}" type="presParOf" srcId="{7774CA6D-6786-405C-9D00-30645DC752C6}" destId="{988244C5-6C59-41A8-916F-EF6074C49C79}" srcOrd="1" destOrd="0" presId="urn:microsoft.com/office/officeart/2005/8/layout/chevron2"/>
    <dgm:cxn modelId="{94B4EB1C-BF8E-41D6-A005-2A1BF831238E}" type="presParOf" srcId="{7774CA6D-6786-405C-9D00-30645DC752C6}" destId="{AB186006-0C50-476C-BAEC-83288DAFE184}" srcOrd="2" destOrd="0" presId="urn:microsoft.com/office/officeart/2005/8/layout/chevron2"/>
    <dgm:cxn modelId="{92CDA99D-5A78-4508-81AF-7C85752C26A4}" type="presParOf" srcId="{AB186006-0C50-476C-BAEC-83288DAFE184}" destId="{99363FA0-FA2B-4573-8F3C-2798FBFB6168}" srcOrd="0" destOrd="0" presId="urn:microsoft.com/office/officeart/2005/8/layout/chevron2"/>
    <dgm:cxn modelId="{B867FB5D-4C11-4B8E-BCB1-9B9B2FCB9213}" type="presParOf" srcId="{AB186006-0C50-476C-BAEC-83288DAFE184}" destId="{343DB3E2-8A11-4C9A-A683-01B4BF2513DA}" srcOrd="1" destOrd="0" presId="urn:microsoft.com/office/officeart/2005/8/layout/chevron2"/>
    <dgm:cxn modelId="{DD5B944D-D801-40A7-860D-02F74D4BDA85}" type="presParOf" srcId="{7774CA6D-6786-405C-9D00-30645DC752C6}" destId="{882C5988-32AC-448F-B45C-9BC298E81336}" srcOrd="3" destOrd="0" presId="urn:microsoft.com/office/officeart/2005/8/layout/chevron2"/>
    <dgm:cxn modelId="{6E34CA44-6BA4-4E89-BBD0-FE8687ECF027}" type="presParOf" srcId="{7774CA6D-6786-405C-9D00-30645DC752C6}" destId="{12DAF08E-85D6-4987-8604-156A02687CDC}" srcOrd="4" destOrd="0" presId="urn:microsoft.com/office/officeart/2005/8/layout/chevron2"/>
    <dgm:cxn modelId="{715B1BB6-016B-4292-9E50-299F86722D5F}" type="presParOf" srcId="{12DAF08E-85D6-4987-8604-156A02687CDC}" destId="{30A92FCE-1DD3-49C2-AA1B-B376A5E47BEF}" srcOrd="0" destOrd="0" presId="urn:microsoft.com/office/officeart/2005/8/layout/chevron2"/>
    <dgm:cxn modelId="{FB4550B1-8985-485A-8893-8FDC76A5E171}" type="presParOf" srcId="{12DAF08E-85D6-4987-8604-156A02687CDC}" destId="{5FC832E2-DFFE-45C2-94DD-A34BFF8CB08E}" srcOrd="1" destOrd="0" presId="urn:microsoft.com/office/officeart/2005/8/layout/chevron2"/>
    <dgm:cxn modelId="{024EFB9E-38C4-4423-848D-F3A5055FC5A6}" type="presParOf" srcId="{7774CA6D-6786-405C-9D00-30645DC752C6}" destId="{2F9BBD31-4BD5-4CA3-910E-FB6668728A45}" srcOrd="5" destOrd="0" presId="urn:microsoft.com/office/officeart/2005/8/layout/chevron2"/>
    <dgm:cxn modelId="{C35433CA-644B-41D1-948E-4BDE2AE57F51}" type="presParOf" srcId="{7774CA6D-6786-405C-9D00-30645DC752C6}" destId="{F2318A8F-A76B-48D2-A8C0-FE8E19593B2E}" srcOrd="6" destOrd="0" presId="urn:microsoft.com/office/officeart/2005/8/layout/chevron2"/>
    <dgm:cxn modelId="{C37EF6FB-A067-4112-AC89-AA0C961B3E7E}" type="presParOf" srcId="{F2318A8F-A76B-48D2-A8C0-FE8E19593B2E}" destId="{94E14AC6-AF64-4C3A-ADB4-E7FBE1A987EC}" srcOrd="0" destOrd="0" presId="urn:microsoft.com/office/officeart/2005/8/layout/chevron2"/>
    <dgm:cxn modelId="{2EF98B16-3C83-4948-8162-967D46ECA1F1}" type="presParOf" srcId="{F2318A8F-A76B-48D2-A8C0-FE8E19593B2E}" destId="{1DD40CBF-ACA7-433A-A17F-9CABFE14333D}" srcOrd="1" destOrd="0" presId="urn:microsoft.com/office/officeart/2005/8/layout/chevron2"/>
    <dgm:cxn modelId="{15EE7584-3293-4DD0-9F86-FA3B41C0E21A}" type="presParOf" srcId="{7774CA6D-6786-405C-9D00-30645DC752C6}" destId="{EE135B9B-2224-4749-853C-E99D5D2447D2}" srcOrd="7" destOrd="0" presId="urn:microsoft.com/office/officeart/2005/8/layout/chevron2"/>
    <dgm:cxn modelId="{B41246CF-CE39-4CB4-B722-B84EE4CF6B66}" type="presParOf" srcId="{7774CA6D-6786-405C-9D00-30645DC752C6}" destId="{2FB3454B-7157-4111-AD15-E7862714893B}" srcOrd="8" destOrd="0" presId="urn:microsoft.com/office/officeart/2005/8/layout/chevron2"/>
    <dgm:cxn modelId="{3384BD43-4F76-46D0-92D0-7F29F2A0E3E1}" type="presParOf" srcId="{2FB3454B-7157-4111-AD15-E7862714893B}" destId="{E7777171-189A-44A0-BDD1-95C43A51CBB0}" srcOrd="0" destOrd="0" presId="urn:microsoft.com/office/officeart/2005/8/layout/chevron2"/>
    <dgm:cxn modelId="{3BEB6F27-9888-417C-9923-41BE34CF3A05}" type="presParOf" srcId="{2FB3454B-7157-4111-AD15-E7862714893B}" destId="{16FDE9CF-7C51-41F4-B7B7-9938D757EE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E5CE2-10E3-4468-A3C3-893C5CFE1D18}">
      <dsp:nvSpPr>
        <dsp:cNvPr id="0" name=""/>
        <dsp:cNvSpPr/>
      </dsp:nvSpPr>
      <dsp:spPr>
        <a:xfrm>
          <a:off x="0" y="3668635"/>
          <a:ext cx="7467600" cy="1204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0" kern="1200" dirty="0" smtClean="0"/>
            <a:t>Процент софинансирования</a:t>
          </a:r>
          <a:r>
            <a:rPr lang="ru-RU" sz="2100" kern="1200" dirty="0" smtClean="0"/>
            <a:t/>
          </a:r>
          <a:br>
            <a:rPr lang="ru-RU" sz="2100" kern="1200" dirty="0" smtClean="0"/>
          </a:br>
          <a:r>
            <a:rPr lang="ru-RU" sz="2100" b="0" i="0" kern="1200" dirty="0" smtClean="0"/>
            <a:t>со стороны муниципалитета в соответствии с действующим законодательством</a:t>
          </a:r>
          <a:endParaRPr lang="ru-RU" sz="2100" kern="1200" dirty="0"/>
        </a:p>
      </dsp:txBody>
      <dsp:txXfrm>
        <a:off x="0" y="3668635"/>
        <a:ext cx="7467600" cy="1204128"/>
      </dsp:txXfrm>
    </dsp:sp>
    <dsp:sp modelId="{3047B853-D128-4B03-9547-E59B129B5849}">
      <dsp:nvSpPr>
        <dsp:cNvPr id="0" name=""/>
        <dsp:cNvSpPr/>
      </dsp:nvSpPr>
      <dsp:spPr>
        <a:xfrm rot="10800000">
          <a:off x="0" y="1834748"/>
          <a:ext cx="7467600" cy="185194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 менее 5% от стоимости проекта – финансовое участие юридических и/или физических лиц в реализации инициативного проекта</a:t>
          </a:r>
          <a:endParaRPr lang="ru-RU" sz="2100" kern="1200" dirty="0"/>
        </a:p>
      </dsp:txBody>
      <dsp:txXfrm rot="10800000">
        <a:off x="0" y="1834748"/>
        <a:ext cx="7467600" cy="1203340"/>
      </dsp:txXfrm>
    </dsp:sp>
    <dsp:sp modelId="{729A18D3-1EEE-4956-B3AC-766CC131BEA8}">
      <dsp:nvSpPr>
        <dsp:cNvPr id="0" name=""/>
        <dsp:cNvSpPr/>
      </dsp:nvSpPr>
      <dsp:spPr>
        <a:xfrm rot="10800000">
          <a:off x="0" y="861"/>
          <a:ext cx="7467600" cy="185194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 млн рублей – предельный размер субсидии из областного бюджета на реализацию одного инициативного проекта</a:t>
          </a:r>
          <a:endParaRPr lang="ru-RU" sz="2100" kern="1200" dirty="0"/>
        </a:p>
      </dsp:txBody>
      <dsp:txXfrm rot="10800000">
        <a:off x="0" y="861"/>
        <a:ext cx="7467600" cy="1203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DF39C-9BC0-4E91-B97B-278B05E58821}">
      <dsp:nvSpPr>
        <dsp:cNvPr id="0" name=""/>
        <dsp:cNvSpPr/>
      </dsp:nvSpPr>
      <dsp:spPr>
        <a:xfrm rot="5400000">
          <a:off x="-179929" y="179929"/>
          <a:ext cx="1199529" cy="8396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До 31 августа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1" y="419834"/>
        <a:ext cx="839670" cy="359859"/>
      </dsp:txXfrm>
    </dsp:sp>
    <dsp:sp modelId="{44E8B1F5-F019-4750-A08E-65B3F6C99536}">
      <dsp:nvSpPr>
        <dsp:cNvPr id="0" name=""/>
        <dsp:cNvSpPr/>
      </dsp:nvSpPr>
      <dsp:spPr>
        <a:xfrm rot="5400000">
          <a:off x="3342151" y="-2497216"/>
          <a:ext cx="780103" cy="5785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проведение собраний жителей, сбор подписей в поддержку проектов, подача проектных документов в муниципальные образования</a:t>
          </a:r>
          <a:endParaRPr lang="ru-RU" sz="1500" kern="1200" dirty="0"/>
        </a:p>
      </dsp:txBody>
      <dsp:txXfrm rot="-5400000">
        <a:off x="839671" y="43345"/>
        <a:ext cx="5746984" cy="703941"/>
      </dsp:txXfrm>
    </dsp:sp>
    <dsp:sp modelId="{99363FA0-FA2B-4573-8F3C-2798FBFB6168}">
      <dsp:nvSpPr>
        <dsp:cNvPr id="0" name=""/>
        <dsp:cNvSpPr/>
      </dsp:nvSpPr>
      <dsp:spPr>
        <a:xfrm rot="5400000">
          <a:off x="-179929" y="1268833"/>
          <a:ext cx="1199529" cy="8396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До 1 октября</a:t>
          </a:r>
          <a:endParaRPr lang="ru-RU" sz="1200" b="1" i="1" kern="1200" dirty="0"/>
        </a:p>
      </dsp:txBody>
      <dsp:txXfrm rot="-5400000">
        <a:off x="1" y="1508738"/>
        <a:ext cx="839670" cy="359859"/>
      </dsp:txXfrm>
    </dsp:sp>
    <dsp:sp modelId="{343DB3E2-8A11-4C9A-A683-01B4BF2513DA}">
      <dsp:nvSpPr>
        <dsp:cNvPr id="0" name=""/>
        <dsp:cNvSpPr/>
      </dsp:nvSpPr>
      <dsp:spPr>
        <a:xfrm rot="5400000">
          <a:off x="3342356" y="-1413781"/>
          <a:ext cx="779693" cy="5785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/>
            <a:t>обсуждение и отбор инициативных проектов на уровне муниципального образования</a:t>
          </a:r>
          <a:endParaRPr lang="ru-RU" sz="1500" kern="1200"/>
        </a:p>
      </dsp:txBody>
      <dsp:txXfrm rot="-5400000">
        <a:off x="839671" y="1126965"/>
        <a:ext cx="5747004" cy="703571"/>
      </dsp:txXfrm>
    </dsp:sp>
    <dsp:sp modelId="{30A92FCE-1DD3-49C2-AA1B-B376A5E47BEF}">
      <dsp:nvSpPr>
        <dsp:cNvPr id="0" name=""/>
        <dsp:cNvSpPr/>
      </dsp:nvSpPr>
      <dsp:spPr>
        <a:xfrm rot="5400000">
          <a:off x="-179929" y="2352472"/>
          <a:ext cx="1199529" cy="8396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До 17 октября</a:t>
          </a:r>
          <a:endParaRPr lang="ru-RU" sz="1200" i="1" kern="1200" dirty="0"/>
        </a:p>
      </dsp:txBody>
      <dsp:txXfrm rot="-5400000">
        <a:off x="1" y="2592377"/>
        <a:ext cx="839670" cy="359859"/>
      </dsp:txXfrm>
    </dsp:sp>
    <dsp:sp modelId="{5FC832E2-DFFE-45C2-94DD-A34BFF8CB08E}">
      <dsp:nvSpPr>
        <dsp:cNvPr id="0" name=""/>
        <dsp:cNvSpPr/>
      </dsp:nvSpPr>
      <dsp:spPr>
        <a:xfrm rot="5400000">
          <a:off x="3342356" y="-330142"/>
          <a:ext cx="779693" cy="5785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передача итогового перечня проектов, прошедших муниципальный отбор, на областной уровень</a:t>
          </a:r>
          <a:endParaRPr lang="ru-RU" sz="1500" kern="1200" dirty="0"/>
        </a:p>
      </dsp:txBody>
      <dsp:txXfrm rot="-5400000">
        <a:off x="839671" y="2210604"/>
        <a:ext cx="5747004" cy="703571"/>
      </dsp:txXfrm>
    </dsp:sp>
    <dsp:sp modelId="{94E14AC6-AF64-4C3A-ADB4-E7FBE1A987EC}">
      <dsp:nvSpPr>
        <dsp:cNvPr id="0" name=""/>
        <dsp:cNvSpPr/>
      </dsp:nvSpPr>
      <dsp:spPr>
        <a:xfrm rot="5400000">
          <a:off x="-179929" y="3436112"/>
          <a:ext cx="1199529" cy="8396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До 14 ноября</a:t>
          </a:r>
          <a:endParaRPr lang="ru-RU" sz="1200" b="1" i="1" kern="1200" dirty="0"/>
        </a:p>
      </dsp:txBody>
      <dsp:txXfrm rot="-5400000">
        <a:off x="1" y="3676017"/>
        <a:ext cx="839670" cy="359859"/>
      </dsp:txXfrm>
    </dsp:sp>
    <dsp:sp modelId="{1DD40CBF-ACA7-433A-A17F-9CABFE14333D}">
      <dsp:nvSpPr>
        <dsp:cNvPr id="0" name=""/>
        <dsp:cNvSpPr/>
      </dsp:nvSpPr>
      <dsp:spPr>
        <a:xfrm rot="5400000">
          <a:off x="3342356" y="753497"/>
          <a:ext cx="779693" cy="5785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оценка инициативных проектов на областном уровне, объявление проектов-победителей</a:t>
          </a:r>
          <a:endParaRPr lang="ru-RU" sz="1500" kern="1200" dirty="0"/>
        </a:p>
      </dsp:txBody>
      <dsp:txXfrm rot="-5400000">
        <a:off x="839671" y="3294244"/>
        <a:ext cx="5747004" cy="703571"/>
      </dsp:txXfrm>
    </dsp:sp>
    <dsp:sp modelId="{E7777171-189A-44A0-BDD1-95C43A51CBB0}">
      <dsp:nvSpPr>
        <dsp:cNvPr id="0" name=""/>
        <dsp:cNvSpPr/>
      </dsp:nvSpPr>
      <dsp:spPr>
        <a:xfrm rot="5400000">
          <a:off x="-179929" y="4519751"/>
          <a:ext cx="1199529" cy="8396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/>
            <a:t>2026 год</a:t>
          </a:r>
          <a:endParaRPr lang="ru-RU" sz="1200" kern="1200" dirty="0"/>
        </a:p>
      </dsp:txBody>
      <dsp:txXfrm rot="-5400000">
        <a:off x="1" y="4759656"/>
        <a:ext cx="839670" cy="359859"/>
      </dsp:txXfrm>
    </dsp:sp>
    <dsp:sp modelId="{16FDE9CF-7C51-41F4-B7B7-9938D757EEB0}">
      <dsp:nvSpPr>
        <dsp:cNvPr id="0" name=""/>
        <dsp:cNvSpPr/>
      </dsp:nvSpPr>
      <dsp:spPr>
        <a:xfrm rot="5400000">
          <a:off x="3342356" y="1979009"/>
          <a:ext cx="779693" cy="57850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реализация победивших инициативных проектов</a:t>
          </a:r>
          <a:endParaRPr lang="ru-RU" sz="1500" kern="1200" dirty="0"/>
        </a:p>
      </dsp:txBody>
      <dsp:txXfrm rot="-5400000">
        <a:off x="839671" y="4519756"/>
        <a:ext cx="5747004" cy="703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156F0-4FEF-45D2-8B59-67D9ADECD392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F2963-0C28-488A-85C4-5133F1BF2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8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F2963-0C28-488A-85C4-5133F1BF26D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66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0BE319-56E1-4AB1-A02D-D8AF9EBE8701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EA8383-8D44-4B1D-ADB7-BFC9C42751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2735"/>
            <a:ext cx="6696744" cy="331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41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907704" y="2348880"/>
            <a:ext cx="6984776" cy="4265240"/>
          </a:xfrm>
        </p:spPr>
        <p:txBody>
          <a:bodyPr>
            <a:noAutofit/>
          </a:bodyPr>
          <a:lstStyle/>
          <a:p>
            <a:pPr algn="ctr"/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1000</a:t>
            </a:r>
            <a:b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 ЖИТЕЛЕЙ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реализовано на территории муниципальных образований Ростовской области за 5 лет существования проекта «Сделаем вместе». Ещё более 200 инициатив будет реализовано в этом году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Стоимость </a:t>
            </a:r>
            <a:r>
              <a:rPr lang="ru-RU" sz="1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инициативного проекта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– </a:t>
            </a:r>
            <a:r>
              <a:rPr lang="ru-RU" sz="1400" dirty="0"/>
              <a:t>это общий объём средств областного бюджета, местного бюджета, инициативных платежей, необходимых для реализации проекта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Выдвижение инициативного проекта и сбор подписей не гарантируют победу.</a:t>
            </a:r>
            <a:br>
              <a:rPr lang="ru-RU" sz="1400" dirty="0"/>
            </a:br>
            <a:r>
              <a:rPr lang="ru-RU" sz="1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проекты проходят конкурсный отбор на муниципальном и областном уровнях.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04664"/>
            <a:ext cx="6676256" cy="1728192"/>
          </a:xfrm>
        </p:spPr>
        <p:txBody>
          <a:bodyPr>
            <a:noAutofit/>
          </a:bodyPr>
          <a:lstStyle/>
          <a:p>
            <a:pPr algn="ctr"/>
            <a:r>
              <a:rPr lang="ru-RU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</a:p>
          <a:p>
            <a:pPr algn="ctr"/>
            <a:r>
              <a:rPr lang="ru-RU" sz="1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«СДЕЛАЕМ ВМЕСТЕ»</a:t>
            </a:r>
          </a:p>
          <a:p>
            <a:pPr algn="ctr"/>
            <a:r>
              <a:rPr lang="ru-RU" sz="1600" i="1" dirty="0" smtClean="0"/>
              <a:t>даёт возможность жителям самостоятельно выдвигать и отбирать важные для своей территории инициативные проекты, направленные на решение наиболее актуальных вопросов местного значения.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338032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548680"/>
            <a:ext cx="6172200" cy="1894362"/>
          </a:xfrm>
        </p:spPr>
        <p:txBody>
          <a:bodyPr/>
          <a:lstStyle/>
          <a:p>
            <a:r>
              <a:rPr lang="ru-RU" b="0" dirty="0">
                <a:solidFill>
                  <a:srgbClr val="000000"/>
                </a:solidFill>
                <a:latin typeface="Montserrat"/>
              </a:rPr>
              <a:t/>
            </a:r>
            <a:br>
              <a:rPr lang="ru-RU" b="0" dirty="0">
                <a:solidFill>
                  <a:srgbClr val="000000"/>
                </a:solidFill>
                <a:latin typeface="Montserrat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14567"/>
              </p:ext>
            </p:extLst>
          </p:nvPr>
        </p:nvGraphicFramePr>
        <p:xfrm>
          <a:off x="2339752" y="116632"/>
          <a:ext cx="6552728" cy="662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/>
              </a:tblGrid>
              <a:tr h="845446">
                <a:tc>
                  <a:txBody>
                    <a:bodyPr/>
                    <a:lstStyle/>
                    <a:p>
                      <a:pPr algn="ctr"/>
                      <a:r>
                        <a:rPr lang="ru-RU" sz="2400" i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КАКИЕ ИНИЦИАТИВЫ</a:t>
                      </a:r>
                      <a:br>
                        <a:rPr lang="ru-RU" sz="2400" i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2400" i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МОГУТ БЫТЬ РЕАЛИЗОВАНЫ?</a:t>
                      </a:r>
                      <a:endParaRPr lang="ru-RU" sz="2400" i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9803">
                <a:tc>
                  <a:txBody>
                    <a:bodyPr/>
                    <a:lstStyle/>
                    <a:p>
                      <a:r>
                        <a:rPr lang="ru-RU" dirty="0" smtClean="0"/>
                        <a:t>- Благоустройство общественных пространств, зон отдыха</a:t>
                      </a:r>
                      <a:endParaRPr lang="ru-RU" dirty="0"/>
                    </a:p>
                  </a:txBody>
                  <a:tcPr/>
                </a:tc>
              </a:tr>
              <a:tr h="629654">
                <a:tc>
                  <a:txBody>
                    <a:bodyPr/>
                    <a:lstStyle/>
                    <a:p>
                      <a:r>
                        <a:rPr lang="ru-RU" dirty="0" smtClean="0"/>
                        <a:t>- Благоустройство детских игровых площадок, приобретение оборудования</a:t>
                      </a:r>
                      <a:endParaRPr lang="ru-RU" dirty="0"/>
                    </a:p>
                  </a:txBody>
                  <a:tcPr/>
                </a:tc>
              </a:tr>
              <a:tr h="629654">
                <a:tc>
                  <a:txBody>
                    <a:bodyPr/>
                    <a:lstStyle/>
                    <a:p>
                      <a:r>
                        <a:rPr lang="ru-RU" dirty="0" smtClean="0"/>
                        <a:t>- Обустройство спортивных площадок и объектов молодёжной инфраструктуры</a:t>
                      </a:r>
                      <a:endParaRPr lang="ru-RU" dirty="0"/>
                    </a:p>
                  </a:txBody>
                  <a:tcPr/>
                </a:tc>
              </a:tr>
              <a:tr h="368848">
                <a:tc>
                  <a:txBody>
                    <a:bodyPr/>
                    <a:lstStyle/>
                    <a:p>
                      <a:r>
                        <a:rPr lang="ru-RU" dirty="0" smtClean="0"/>
                        <a:t>- Обустройство мемориалов, памятников, музеев</a:t>
                      </a:r>
                      <a:endParaRPr lang="ru-RU" dirty="0"/>
                    </a:p>
                  </a:txBody>
                  <a:tcPr/>
                </a:tc>
              </a:tr>
              <a:tr h="629654">
                <a:tc>
                  <a:txBody>
                    <a:bodyPr/>
                    <a:lstStyle/>
                    <a:p>
                      <a:r>
                        <a:rPr lang="ru-RU" dirty="0" smtClean="0"/>
                        <a:t>- Ремонт объектов культуры и обустройство прилегающих территорий</a:t>
                      </a:r>
                      <a:endParaRPr lang="ru-RU" dirty="0"/>
                    </a:p>
                  </a:txBody>
                  <a:tcPr/>
                </a:tc>
              </a:tr>
              <a:tr h="629654">
                <a:tc>
                  <a:txBody>
                    <a:bodyPr/>
                    <a:lstStyle/>
                    <a:p>
                      <a:r>
                        <a:rPr lang="ru-RU" dirty="0" smtClean="0"/>
                        <a:t>- Ремонт объектов образования и обустройство прилегающих территорий</a:t>
                      </a:r>
                      <a:endParaRPr lang="ru-RU" dirty="0"/>
                    </a:p>
                  </a:txBody>
                  <a:tcPr/>
                </a:tc>
              </a:tr>
              <a:tr h="629654">
                <a:tc>
                  <a:txBody>
                    <a:bodyPr/>
                    <a:lstStyle/>
                    <a:p>
                      <a:r>
                        <a:rPr lang="ru-RU" dirty="0" smtClean="0"/>
                        <a:t>- Ремонт автомобильных дорог и тротуаров</a:t>
                      </a:r>
                    </a:p>
                    <a:p>
                      <a:r>
                        <a:rPr lang="ru-RU" dirty="0" smtClean="0"/>
                        <a:t>(только дорог местного значения)</a:t>
                      </a:r>
                      <a:endParaRPr lang="ru-RU" dirty="0"/>
                    </a:p>
                  </a:txBody>
                  <a:tcPr/>
                </a:tc>
              </a:tr>
              <a:tr h="377761">
                <a:tc>
                  <a:txBody>
                    <a:bodyPr/>
                    <a:lstStyle/>
                    <a:p>
                      <a:r>
                        <a:rPr lang="ru-RU" dirty="0" smtClean="0"/>
                        <a:t>- Решение вопросов жилищно-коммунального хозяйства</a:t>
                      </a:r>
                      <a:endParaRPr lang="ru-RU" dirty="0"/>
                    </a:p>
                  </a:txBody>
                  <a:tcPr/>
                </a:tc>
              </a:tr>
              <a:tr h="359803">
                <a:tc>
                  <a:txBody>
                    <a:bodyPr/>
                    <a:lstStyle/>
                    <a:p>
                      <a:r>
                        <a:rPr lang="ru-RU" dirty="0" smtClean="0"/>
                        <a:t>- Организация уличного освещения</a:t>
                      </a:r>
                      <a:endParaRPr lang="ru-RU" dirty="0"/>
                    </a:p>
                  </a:txBody>
                  <a:tcPr/>
                </a:tc>
              </a:tr>
              <a:tr h="359803">
                <a:tc>
                  <a:txBody>
                    <a:bodyPr/>
                    <a:lstStyle/>
                    <a:p>
                      <a:r>
                        <a:rPr lang="ru-RU" dirty="0" smtClean="0"/>
                        <a:t>- Закупка оборудования</a:t>
                      </a:r>
                      <a:endParaRPr lang="ru-RU" dirty="0"/>
                    </a:p>
                  </a:txBody>
                  <a:tcPr/>
                </a:tc>
              </a:tr>
              <a:tr h="359803">
                <a:tc>
                  <a:txBody>
                    <a:bodyPr/>
                    <a:lstStyle/>
                    <a:p>
                      <a:r>
                        <a:rPr lang="ru-RU" dirty="0" smtClean="0"/>
                        <a:t>- Экологические проекты</a:t>
                      </a:r>
                      <a:endParaRPr lang="ru-RU" dirty="0"/>
                    </a:p>
                  </a:txBody>
                  <a:tcPr/>
                </a:tc>
              </a:tr>
              <a:tr h="369240">
                <a:tc>
                  <a:txBody>
                    <a:bodyPr/>
                    <a:lstStyle/>
                    <a:p>
                      <a:r>
                        <a:rPr lang="ru-RU" dirty="0" smtClean="0"/>
                        <a:t>- Иные социально значимые инициативы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21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6816456"/>
              </p:ext>
            </p:extLst>
          </p:nvPr>
        </p:nvGraphicFramePr>
        <p:xfrm>
          <a:off x="179512" y="116632"/>
          <a:ext cx="7920880" cy="6558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</a:tblGrid>
              <a:tr h="591698">
                <a:tc>
                  <a:txBody>
                    <a:bodyPr/>
                    <a:lstStyle/>
                    <a:p>
                      <a:pPr algn="ctr"/>
                      <a:r>
                        <a:rPr lang="ru-RU" sz="2400" i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 СТАТЬ УЧАСТНИКОМ ПРОЕКТА?</a:t>
                      </a:r>
                      <a:endParaRPr lang="ru-RU" sz="2400" i="1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44406">
                <a:tc>
                  <a:txBody>
                    <a:bodyPr/>
                    <a:lstStyle/>
                    <a:p>
                      <a:r>
                        <a:rPr lang="ru-RU" dirty="0" smtClean="0"/>
                        <a:t>1. Определить социально значимый проект</a:t>
                      </a:r>
                      <a:endParaRPr lang="ru-RU" dirty="0"/>
                    </a:p>
                  </a:txBody>
                  <a:tcPr/>
                </a:tc>
              </a:tr>
              <a:tr h="338686">
                <a:tc>
                  <a:txBody>
                    <a:bodyPr/>
                    <a:lstStyle/>
                    <a:p>
                      <a:r>
                        <a:rPr lang="ru-RU" dirty="0" smtClean="0"/>
                        <a:t>2. Собрать инициативную группу </a:t>
                      </a:r>
                      <a:r>
                        <a:rPr lang="ru-RU" dirty="0" smtClean="0"/>
                        <a:t>проекта (</a:t>
                      </a:r>
                      <a:r>
                        <a:rPr lang="ru-RU" dirty="0" smtClean="0"/>
                        <a:t>не менее 10 человек)</a:t>
                      </a:r>
                      <a:endParaRPr lang="ru-RU" dirty="0"/>
                    </a:p>
                  </a:txBody>
                  <a:tcPr/>
                </a:tc>
              </a:tr>
              <a:tr h="332966">
                <a:tc>
                  <a:txBody>
                    <a:bodyPr/>
                    <a:lstStyle/>
                    <a:p>
                      <a:r>
                        <a:rPr lang="ru-RU" dirty="0" smtClean="0"/>
                        <a:t>3. Подготовить формы проектных документов</a:t>
                      </a:r>
                      <a:endParaRPr lang="ru-RU" dirty="0"/>
                    </a:p>
                  </a:txBody>
                  <a:tcPr/>
                </a:tc>
              </a:tr>
              <a:tr h="831302">
                <a:tc>
                  <a:txBody>
                    <a:bodyPr/>
                    <a:lstStyle/>
                    <a:p>
                      <a:r>
                        <a:rPr lang="ru-RU" dirty="0" smtClean="0"/>
                        <a:t>4. </a:t>
                      </a:r>
                      <a:r>
                        <a:rPr lang="ru-RU" dirty="0" smtClean="0"/>
                        <a:t>Рассмотреть проект на сходе, собрании граждан с участием представителя администрации муниципального образования; оформить протокол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5. Обеспечить общественную поддержку инициативного проекта, собрав подписи жителей по форме подписного листа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6. Собрать пакет документов</a:t>
                      </a:r>
                    </a:p>
                    <a:p>
                      <a:r>
                        <a:rPr lang="ru-RU" dirty="0" smtClean="0"/>
                        <a:t>(протокол собрания граждан, подписные листы, расчёт расходов, описание проекта)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7. Подать пакет документов в своё муниципальное образование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8. Принять участие в общественном обсуждении инициативных проектов на уровне муниципального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9. Следить за рассмотрением инициативных проектов на областном уровне</a:t>
                      </a:r>
                      <a:endParaRPr lang="ru-RU" dirty="0"/>
                    </a:p>
                  </a:txBody>
                  <a:tcPr/>
                </a:tc>
              </a:tr>
              <a:tr h="479933">
                <a:tc>
                  <a:txBody>
                    <a:bodyPr/>
                    <a:lstStyle/>
                    <a:p>
                      <a:r>
                        <a:rPr lang="ru-RU" dirty="0" smtClean="0"/>
                        <a:t>10. Контролировать реализацию проектов победителей в своём муниципальном образовании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01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2346926"/>
              </p:ext>
            </p:extLst>
          </p:nvPr>
        </p:nvGraphicFramePr>
        <p:xfrm>
          <a:off x="251520" y="116632"/>
          <a:ext cx="7776864" cy="640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КАКИЕ КРИТЕРИИ ОЦЕНКИ </a:t>
                      </a:r>
                    </a:p>
                    <a:p>
                      <a:pPr algn="ctr"/>
                      <a:r>
                        <a:rPr lang="ru-RU" i="1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ИНИЦИАТИВНЫХ ПРОЕКТОВ?</a:t>
                      </a:r>
                      <a:endParaRPr lang="ru-RU" i="1" u="sng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Проект должен быть направлен на решение вопросов, имеющих приоритетное значение и относящихся к компетенции органов местного самоуправления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Уровень общественной поддержки инициативного проекта</a:t>
                      </a:r>
                    </a:p>
                    <a:p>
                      <a:r>
                        <a:rPr lang="ru-RU" dirty="0" smtClean="0"/>
                        <a:t>(количество подписей в листах поддержки)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Количество </a:t>
                      </a:r>
                      <a:r>
                        <a:rPr lang="ru-RU" dirty="0" err="1" smtClean="0"/>
                        <a:t>благополучателей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Уровень софинансирования проекта со стороны физических/юридических лиц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Количество граждан, изъявивших желание принять трудовое участие в реализации инициативного проекта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Наличие проектно-сметной документации/локальной сметы/расчётов расходов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Инициативный проект является продолжением ранее реализованного инициативного проекта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Дополнительное обсуждение инициативного проекта в сети Интернет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u="sng" dirty="0" smtClean="0"/>
                        <a:t>ВАЖНО: По каждому из пунктов инициативный проект получает баллы при оценке на областном уровне</a:t>
                      </a:r>
                      <a:endParaRPr lang="ru-RU" b="1" i="1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56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  <a:t>КАК ФИНАНСИРУЮТСЯ</a:t>
            </a:r>
            <a:b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  <a:t>ИНИЦИАТИВНЫЕ ПРОЕКТЫ?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6504697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89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60648"/>
            <a:ext cx="6172200" cy="792088"/>
          </a:xfrm>
        </p:spPr>
        <p:txBody>
          <a:bodyPr/>
          <a:lstStyle/>
          <a:p>
            <a:r>
              <a:rPr lang="ru-RU" dirty="0" smtClean="0"/>
              <a:t>ЭТАПЫ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55412895"/>
              </p:ext>
            </p:extLst>
          </p:nvPr>
        </p:nvGraphicFramePr>
        <p:xfrm>
          <a:off x="2123728" y="1052736"/>
          <a:ext cx="662473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5634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436</Words>
  <Application>Microsoft Office PowerPoint</Application>
  <PresentationFormat>Экран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БОЛЕЕ 1000 ИНИЦИАТИВ ЖИТЕЛЕЙ реализовано на территории муниципальных образований Ростовской области за 5 лет существования проекта «Сделаем вместе». Ещё более 200 инициатив будет реализовано в этом году.     Стоимость инициативного проекта  – это общий объём средств областного бюджета, местного бюджета, инициативных платежей, необходимых для реализации проекта.  Выдвижение инициативного проекта и сбор подписей не гарантируют победу. Все проекты проходят конкурсный отбор на муниципальном и областном уровнях.</vt:lpstr>
      <vt:lpstr> </vt:lpstr>
      <vt:lpstr>Презентация PowerPoint</vt:lpstr>
      <vt:lpstr>Презентация PowerPoint</vt:lpstr>
      <vt:lpstr>КАК ФИНАНСИРУЮТСЯ ИНИЦИАТИВНЫЕ ПРОЕКТЫ?</vt:lpstr>
      <vt:lpstr>ЭТАПЫ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2025-07-17T05:19:53Z</dcterms:created>
  <dcterms:modified xsi:type="dcterms:W3CDTF">2025-07-17T06:05:10Z</dcterms:modified>
</cp:coreProperties>
</file>