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4DDA19-2707-4D23-9D7E-0D9717ACE0DA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E99807-C38B-41FA-B5C8-6EDEF3E3F047}">
      <dgm:prSet phldrT="[Текст]"/>
      <dgm:spPr/>
      <dgm:t>
        <a:bodyPr/>
        <a:lstStyle/>
        <a:p>
          <a:r>
            <a:rPr lang="ru-RU" dirty="0" smtClean="0"/>
            <a:t>Увеличение уровня доходов граждан</a:t>
          </a:r>
          <a:endParaRPr lang="ru-RU" dirty="0"/>
        </a:p>
      </dgm:t>
    </dgm:pt>
    <dgm:pt modelId="{D65F8381-ADAC-4932-B795-4809D573292D}" type="parTrans" cxnId="{4E4BD0C6-2CDB-45DE-BDB6-D5C93F32F0A7}">
      <dgm:prSet/>
      <dgm:spPr/>
      <dgm:t>
        <a:bodyPr/>
        <a:lstStyle/>
        <a:p>
          <a:endParaRPr lang="ru-RU"/>
        </a:p>
      </dgm:t>
    </dgm:pt>
    <dgm:pt modelId="{2500B3E9-E83C-4415-9AC7-71403FCC4E35}" type="sibTrans" cxnId="{4E4BD0C6-2CDB-45DE-BDB6-D5C93F32F0A7}">
      <dgm:prSet/>
      <dgm:spPr/>
      <dgm:t>
        <a:bodyPr/>
        <a:lstStyle/>
        <a:p>
          <a:endParaRPr lang="ru-RU"/>
        </a:p>
      </dgm:t>
    </dgm:pt>
    <dgm:pt modelId="{3302CD1A-BCEA-4F92-AFF5-D8365A8F3ABF}">
      <dgm:prSet phldrT="[Текст]"/>
      <dgm:spPr/>
      <dgm:t>
        <a:bodyPr/>
        <a:lstStyle/>
        <a:p>
          <a:r>
            <a:rPr lang="ru-RU" dirty="0" smtClean="0"/>
            <a:t>Повышение качества услуг в отраслях социальной сферы</a:t>
          </a:r>
          <a:endParaRPr lang="ru-RU" dirty="0"/>
        </a:p>
      </dgm:t>
    </dgm:pt>
    <dgm:pt modelId="{BD30F652-0068-4EB1-9B22-6491D642F538}" type="parTrans" cxnId="{FA1F70B7-CDDF-4437-B2A4-09E21B97E6F5}">
      <dgm:prSet/>
      <dgm:spPr/>
      <dgm:t>
        <a:bodyPr/>
        <a:lstStyle/>
        <a:p>
          <a:endParaRPr lang="ru-RU"/>
        </a:p>
      </dgm:t>
    </dgm:pt>
    <dgm:pt modelId="{83750A2C-2022-44FA-A586-C085365493CC}" type="sibTrans" cxnId="{FA1F70B7-CDDF-4437-B2A4-09E21B97E6F5}">
      <dgm:prSet/>
      <dgm:spPr/>
      <dgm:t>
        <a:bodyPr/>
        <a:lstStyle/>
        <a:p>
          <a:endParaRPr lang="ru-RU"/>
        </a:p>
      </dgm:t>
    </dgm:pt>
    <dgm:pt modelId="{E0327A6C-3CB1-403B-95C2-4DAA61035519}">
      <dgm:prSet phldrT="[Текст]"/>
      <dgm:spPr/>
      <dgm:t>
        <a:bodyPr/>
        <a:lstStyle/>
        <a:p>
          <a:r>
            <a:rPr lang="ru-RU" dirty="0" smtClean="0"/>
            <a:t>Безусловное исполнение действующих расходных обязательств</a:t>
          </a:r>
          <a:endParaRPr lang="ru-RU" dirty="0"/>
        </a:p>
      </dgm:t>
    </dgm:pt>
    <dgm:pt modelId="{641CCDB7-3D01-4728-A6C0-11882F215C78}" type="parTrans" cxnId="{193B226B-C0E7-4867-9F6D-38EB3757C957}">
      <dgm:prSet/>
      <dgm:spPr/>
      <dgm:t>
        <a:bodyPr/>
        <a:lstStyle/>
        <a:p>
          <a:endParaRPr lang="ru-RU"/>
        </a:p>
      </dgm:t>
    </dgm:pt>
    <dgm:pt modelId="{120BDD3F-53B6-48F9-8C92-F54BBE878FD2}" type="sibTrans" cxnId="{193B226B-C0E7-4867-9F6D-38EB3757C957}">
      <dgm:prSet/>
      <dgm:spPr/>
      <dgm:t>
        <a:bodyPr/>
        <a:lstStyle/>
        <a:p>
          <a:endParaRPr lang="ru-RU"/>
        </a:p>
      </dgm:t>
    </dgm:pt>
    <dgm:pt modelId="{9613A827-FBC0-457F-A58A-8D61F9720BAF}">
      <dgm:prSet phldrT="[Текст]"/>
      <dgm:spPr/>
      <dgm:t>
        <a:bodyPr/>
        <a:lstStyle/>
        <a:p>
          <a:r>
            <a:rPr lang="ru-RU" dirty="0" smtClean="0"/>
            <a:t>Недопущение образования кредиторской задолженности</a:t>
          </a:r>
          <a:endParaRPr lang="ru-RU" dirty="0"/>
        </a:p>
      </dgm:t>
    </dgm:pt>
    <dgm:pt modelId="{DA2E3891-F355-46E8-8615-E51C4914EA51}" type="parTrans" cxnId="{AC29AB2A-C970-4114-A706-812B1E5B1F34}">
      <dgm:prSet/>
      <dgm:spPr/>
      <dgm:t>
        <a:bodyPr/>
        <a:lstStyle/>
        <a:p>
          <a:endParaRPr lang="ru-RU"/>
        </a:p>
      </dgm:t>
    </dgm:pt>
    <dgm:pt modelId="{FEDB6A5E-AEDE-4025-AD37-EFBFD488E250}" type="sibTrans" cxnId="{AC29AB2A-C970-4114-A706-812B1E5B1F34}">
      <dgm:prSet/>
      <dgm:spPr/>
      <dgm:t>
        <a:bodyPr/>
        <a:lstStyle/>
        <a:p>
          <a:endParaRPr lang="ru-RU"/>
        </a:p>
      </dgm:t>
    </dgm:pt>
    <dgm:pt modelId="{3EB7A5A6-DA5F-4C1E-8F46-29C1194CBEAA}">
      <dgm:prSet phldrT="[Текст]"/>
      <dgm:spPr/>
      <dgm:t>
        <a:bodyPr/>
        <a:lstStyle/>
        <a:p>
          <a:r>
            <a:rPr lang="ru-RU" dirty="0" smtClean="0"/>
            <a:t>Соблюдение предельного уровня муниципального долга</a:t>
          </a:r>
          <a:endParaRPr lang="ru-RU" dirty="0"/>
        </a:p>
      </dgm:t>
    </dgm:pt>
    <dgm:pt modelId="{142B145C-5189-4FF2-A6F4-34B1C318EFD1}" type="parTrans" cxnId="{9D5F7BC3-807A-49BF-A85C-016205982F3A}">
      <dgm:prSet/>
      <dgm:spPr/>
      <dgm:t>
        <a:bodyPr/>
        <a:lstStyle/>
        <a:p>
          <a:endParaRPr lang="ru-RU"/>
        </a:p>
      </dgm:t>
    </dgm:pt>
    <dgm:pt modelId="{D0E92947-74EC-463F-B7EE-CE88FA30CFE6}" type="sibTrans" cxnId="{9D5F7BC3-807A-49BF-A85C-016205982F3A}">
      <dgm:prSet/>
      <dgm:spPr/>
      <dgm:t>
        <a:bodyPr/>
        <a:lstStyle/>
        <a:p>
          <a:endParaRPr lang="ru-RU"/>
        </a:p>
      </dgm:t>
    </dgm:pt>
    <dgm:pt modelId="{2670E86D-83BD-483D-9EEE-A57E34546468}" type="pres">
      <dgm:prSet presAssocID="{304DDA19-2707-4D23-9D7E-0D9717ACE0D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4715A8-66AB-44F2-8B86-F895F6F14265}" type="pres">
      <dgm:prSet presAssocID="{C1E99807-C38B-41FA-B5C8-6EDEF3E3F04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29AA3A-7568-4839-ACB6-76D3D5741D75}" type="pres">
      <dgm:prSet presAssocID="{2500B3E9-E83C-4415-9AC7-71403FCC4E35}" presName="sibTrans" presStyleCnt="0"/>
      <dgm:spPr/>
    </dgm:pt>
    <dgm:pt modelId="{484B9F56-064B-49FA-9C56-1C1C5F8E037B}" type="pres">
      <dgm:prSet presAssocID="{3302CD1A-BCEA-4F92-AFF5-D8365A8F3AB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C49A49-EF6B-4790-BFA5-349CA3C9FD1B}" type="pres">
      <dgm:prSet presAssocID="{83750A2C-2022-44FA-A586-C085365493CC}" presName="sibTrans" presStyleCnt="0"/>
      <dgm:spPr/>
    </dgm:pt>
    <dgm:pt modelId="{6E0FDFB3-7999-459E-B9B5-BE009B678250}" type="pres">
      <dgm:prSet presAssocID="{E0327A6C-3CB1-403B-95C2-4DAA6103551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FFE4C5-D6FD-4696-902A-7E0BF749DAF1}" type="pres">
      <dgm:prSet presAssocID="{120BDD3F-53B6-48F9-8C92-F54BBE878FD2}" presName="sibTrans" presStyleCnt="0"/>
      <dgm:spPr/>
    </dgm:pt>
    <dgm:pt modelId="{E524F596-C0C2-46A4-8DAD-83F72ABFD3F4}" type="pres">
      <dgm:prSet presAssocID="{9613A827-FBC0-457F-A58A-8D61F9720BA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D4F95-9A98-45DC-842F-B41291922102}" type="pres">
      <dgm:prSet presAssocID="{FEDB6A5E-AEDE-4025-AD37-EFBFD488E250}" presName="sibTrans" presStyleCnt="0"/>
      <dgm:spPr/>
    </dgm:pt>
    <dgm:pt modelId="{30E712D8-1DD5-44D0-B00D-763B6C750835}" type="pres">
      <dgm:prSet presAssocID="{3EB7A5A6-DA5F-4C1E-8F46-29C1194CBEA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1F70B7-CDDF-4437-B2A4-09E21B97E6F5}" srcId="{304DDA19-2707-4D23-9D7E-0D9717ACE0DA}" destId="{3302CD1A-BCEA-4F92-AFF5-D8365A8F3ABF}" srcOrd="1" destOrd="0" parTransId="{BD30F652-0068-4EB1-9B22-6491D642F538}" sibTransId="{83750A2C-2022-44FA-A586-C085365493CC}"/>
    <dgm:cxn modelId="{3C32EDE1-E32E-4107-A0C3-BEFC5F573E26}" type="presOf" srcId="{9613A827-FBC0-457F-A58A-8D61F9720BAF}" destId="{E524F596-C0C2-46A4-8DAD-83F72ABFD3F4}" srcOrd="0" destOrd="0" presId="urn:microsoft.com/office/officeart/2005/8/layout/default"/>
    <dgm:cxn modelId="{4E4BD0C6-2CDB-45DE-BDB6-D5C93F32F0A7}" srcId="{304DDA19-2707-4D23-9D7E-0D9717ACE0DA}" destId="{C1E99807-C38B-41FA-B5C8-6EDEF3E3F047}" srcOrd="0" destOrd="0" parTransId="{D65F8381-ADAC-4932-B795-4809D573292D}" sibTransId="{2500B3E9-E83C-4415-9AC7-71403FCC4E35}"/>
    <dgm:cxn modelId="{BF2F2F08-0076-4A86-9A9B-243851FF04FF}" type="presOf" srcId="{304DDA19-2707-4D23-9D7E-0D9717ACE0DA}" destId="{2670E86D-83BD-483D-9EEE-A57E34546468}" srcOrd="0" destOrd="0" presId="urn:microsoft.com/office/officeart/2005/8/layout/default"/>
    <dgm:cxn modelId="{E177D6FF-8065-4406-8855-CC75066F6864}" type="presOf" srcId="{E0327A6C-3CB1-403B-95C2-4DAA61035519}" destId="{6E0FDFB3-7999-459E-B9B5-BE009B678250}" srcOrd="0" destOrd="0" presId="urn:microsoft.com/office/officeart/2005/8/layout/default"/>
    <dgm:cxn modelId="{9D5F7BC3-807A-49BF-A85C-016205982F3A}" srcId="{304DDA19-2707-4D23-9D7E-0D9717ACE0DA}" destId="{3EB7A5A6-DA5F-4C1E-8F46-29C1194CBEAA}" srcOrd="4" destOrd="0" parTransId="{142B145C-5189-4FF2-A6F4-34B1C318EFD1}" sibTransId="{D0E92947-74EC-463F-B7EE-CE88FA30CFE6}"/>
    <dgm:cxn modelId="{23EC2689-70E0-48DB-AD20-10C2F3689A07}" type="presOf" srcId="{3EB7A5A6-DA5F-4C1E-8F46-29C1194CBEAA}" destId="{30E712D8-1DD5-44D0-B00D-763B6C750835}" srcOrd="0" destOrd="0" presId="urn:microsoft.com/office/officeart/2005/8/layout/default"/>
    <dgm:cxn modelId="{80F5331F-C85F-4B26-A0D0-2EF1393A1363}" type="presOf" srcId="{3302CD1A-BCEA-4F92-AFF5-D8365A8F3ABF}" destId="{484B9F56-064B-49FA-9C56-1C1C5F8E037B}" srcOrd="0" destOrd="0" presId="urn:microsoft.com/office/officeart/2005/8/layout/default"/>
    <dgm:cxn modelId="{8BB94836-0C8C-4221-B2E8-018359A20FB8}" type="presOf" srcId="{C1E99807-C38B-41FA-B5C8-6EDEF3E3F047}" destId="{F54715A8-66AB-44F2-8B86-F895F6F14265}" srcOrd="0" destOrd="0" presId="urn:microsoft.com/office/officeart/2005/8/layout/default"/>
    <dgm:cxn modelId="{AC29AB2A-C970-4114-A706-812B1E5B1F34}" srcId="{304DDA19-2707-4D23-9D7E-0D9717ACE0DA}" destId="{9613A827-FBC0-457F-A58A-8D61F9720BAF}" srcOrd="3" destOrd="0" parTransId="{DA2E3891-F355-46E8-8615-E51C4914EA51}" sibTransId="{FEDB6A5E-AEDE-4025-AD37-EFBFD488E250}"/>
    <dgm:cxn modelId="{193B226B-C0E7-4867-9F6D-38EB3757C957}" srcId="{304DDA19-2707-4D23-9D7E-0D9717ACE0DA}" destId="{E0327A6C-3CB1-403B-95C2-4DAA61035519}" srcOrd="2" destOrd="0" parTransId="{641CCDB7-3D01-4728-A6C0-11882F215C78}" sibTransId="{120BDD3F-53B6-48F9-8C92-F54BBE878FD2}"/>
    <dgm:cxn modelId="{3C5D240F-D4F2-47F5-9532-A54033AC6223}" type="presParOf" srcId="{2670E86D-83BD-483D-9EEE-A57E34546468}" destId="{F54715A8-66AB-44F2-8B86-F895F6F14265}" srcOrd="0" destOrd="0" presId="urn:microsoft.com/office/officeart/2005/8/layout/default"/>
    <dgm:cxn modelId="{A06B1940-3CFC-4CD7-91AF-0EF325431FD7}" type="presParOf" srcId="{2670E86D-83BD-483D-9EEE-A57E34546468}" destId="{1029AA3A-7568-4839-ACB6-76D3D5741D75}" srcOrd="1" destOrd="0" presId="urn:microsoft.com/office/officeart/2005/8/layout/default"/>
    <dgm:cxn modelId="{8D16740A-C28B-4461-AB7D-DD04EA73B799}" type="presParOf" srcId="{2670E86D-83BD-483D-9EEE-A57E34546468}" destId="{484B9F56-064B-49FA-9C56-1C1C5F8E037B}" srcOrd="2" destOrd="0" presId="urn:microsoft.com/office/officeart/2005/8/layout/default"/>
    <dgm:cxn modelId="{2DFE7E06-70CE-4C81-8E53-237363050910}" type="presParOf" srcId="{2670E86D-83BD-483D-9EEE-A57E34546468}" destId="{B2C49A49-EF6B-4790-BFA5-349CA3C9FD1B}" srcOrd="3" destOrd="0" presId="urn:microsoft.com/office/officeart/2005/8/layout/default"/>
    <dgm:cxn modelId="{CBB4D096-7453-47FC-8433-7BC007AE1945}" type="presParOf" srcId="{2670E86D-83BD-483D-9EEE-A57E34546468}" destId="{6E0FDFB3-7999-459E-B9B5-BE009B678250}" srcOrd="4" destOrd="0" presId="urn:microsoft.com/office/officeart/2005/8/layout/default"/>
    <dgm:cxn modelId="{AB741ED5-0152-400E-AC3B-632646761EB0}" type="presParOf" srcId="{2670E86D-83BD-483D-9EEE-A57E34546468}" destId="{74FFE4C5-D6FD-4696-902A-7E0BF749DAF1}" srcOrd="5" destOrd="0" presId="urn:microsoft.com/office/officeart/2005/8/layout/default"/>
    <dgm:cxn modelId="{52FA6E3F-4035-4E78-A479-03A80421B543}" type="presParOf" srcId="{2670E86D-83BD-483D-9EEE-A57E34546468}" destId="{E524F596-C0C2-46A4-8DAD-83F72ABFD3F4}" srcOrd="6" destOrd="0" presId="urn:microsoft.com/office/officeart/2005/8/layout/default"/>
    <dgm:cxn modelId="{A8CD9E5E-31E8-4AF0-88CD-A931F5020039}" type="presParOf" srcId="{2670E86D-83BD-483D-9EEE-A57E34546468}" destId="{837D4F95-9A98-45DC-842F-B41291922102}" srcOrd="7" destOrd="0" presId="urn:microsoft.com/office/officeart/2005/8/layout/default"/>
    <dgm:cxn modelId="{D046E97E-EEF0-464A-A89E-85D06771F20F}" type="presParOf" srcId="{2670E86D-83BD-483D-9EEE-A57E34546468}" destId="{30E712D8-1DD5-44D0-B00D-763B6C75083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EDDA9D-F2F0-4F21-9087-B66480295072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D824AA1-5669-4071-B370-2C33D2388301}">
      <dgm:prSet phldrT="[Текст]"/>
      <dgm:spPr/>
      <dgm:t>
        <a:bodyPr/>
        <a:lstStyle/>
        <a:p>
          <a:r>
            <a:rPr lang="ru-RU" dirty="0" smtClean="0"/>
            <a:t>Сохранение социальной стабильности</a:t>
          </a:r>
          <a:endParaRPr lang="ru-RU" dirty="0"/>
        </a:p>
      </dgm:t>
    </dgm:pt>
    <dgm:pt modelId="{2E2FC130-F403-4D77-A37C-FB5C7E165FBE}" type="parTrans" cxnId="{E0472943-CEBA-438A-B5A2-86CE64412511}">
      <dgm:prSet/>
      <dgm:spPr/>
      <dgm:t>
        <a:bodyPr/>
        <a:lstStyle/>
        <a:p>
          <a:endParaRPr lang="ru-RU"/>
        </a:p>
      </dgm:t>
    </dgm:pt>
    <dgm:pt modelId="{B6490FED-E7A4-4C0D-A8D7-F7815CE6D0C7}" type="sibTrans" cxnId="{E0472943-CEBA-438A-B5A2-86CE64412511}">
      <dgm:prSet/>
      <dgm:spPr/>
      <dgm:t>
        <a:bodyPr/>
        <a:lstStyle/>
        <a:p>
          <a:endParaRPr lang="ru-RU"/>
        </a:p>
      </dgm:t>
    </dgm:pt>
    <dgm:pt modelId="{538CE208-1D1D-4F11-BCA6-F68CD3AA2527}">
      <dgm:prSet phldrT="[Текст]"/>
      <dgm:spPr/>
      <dgm:t>
        <a:bodyPr/>
        <a:lstStyle/>
        <a:p>
          <a:r>
            <a:rPr lang="ru-RU" dirty="0" smtClean="0"/>
            <a:t>Достижение целей социально-экономического развития Туриловского сельского поселения</a:t>
          </a:r>
        </a:p>
        <a:p>
          <a:endParaRPr lang="ru-RU" dirty="0"/>
        </a:p>
      </dgm:t>
    </dgm:pt>
    <dgm:pt modelId="{1EFA2418-0F81-4312-B589-41AEB95F1468}" type="parTrans" cxnId="{7CBDD843-D4DE-4AD0-BE44-E7C2EF2AF7E0}">
      <dgm:prSet/>
      <dgm:spPr/>
      <dgm:t>
        <a:bodyPr/>
        <a:lstStyle/>
        <a:p>
          <a:endParaRPr lang="ru-RU"/>
        </a:p>
      </dgm:t>
    </dgm:pt>
    <dgm:pt modelId="{E7AECBFB-318E-4C35-985E-942D8FC69B39}" type="sibTrans" cxnId="{7CBDD843-D4DE-4AD0-BE44-E7C2EF2AF7E0}">
      <dgm:prSet/>
      <dgm:spPr/>
      <dgm:t>
        <a:bodyPr/>
        <a:lstStyle/>
        <a:p>
          <a:endParaRPr lang="ru-RU"/>
        </a:p>
      </dgm:t>
    </dgm:pt>
    <dgm:pt modelId="{031095F8-BD23-4CB1-803B-FDD3BB6A6038}" type="pres">
      <dgm:prSet presAssocID="{18EDDA9D-F2F0-4F21-9087-B6648029507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1E4980-20D2-4731-BF56-2EC49F50772E}" type="pres">
      <dgm:prSet presAssocID="{3D824AA1-5669-4071-B370-2C33D2388301}" presName="composite" presStyleCnt="0"/>
      <dgm:spPr/>
    </dgm:pt>
    <dgm:pt modelId="{0930EC60-D377-4AC8-B033-3D5A9A84AF16}" type="pres">
      <dgm:prSet presAssocID="{3D824AA1-5669-4071-B370-2C33D2388301}" presName="rect1" presStyleLbl="tr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3E0576-B632-4D1A-B088-080A5E7879D1}" type="pres">
      <dgm:prSet presAssocID="{3D824AA1-5669-4071-B370-2C33D2388301}" presName="rect2" presStyleLbl="fgImgPlace1" presStyleIdx="0" presStyleCnt="2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1734117F-B383-41DA-9000-26D161E3BF1B}" type="pres">
      <dgm:prSet presAssocID="{B6490FED-E7A4-4C0D-A8D7-F7815CE6D0C7}" presName="sibTrans" presStyleCnt="0"/>
      <dgm:spPr/>
    </dgm:pt>
    <dgm:pt modelId="{E4DF7288-6DC1-4D7F-91AB-371B363A35DB}" type="pres">
      <dgm:prSet presAssocID="{538CE208-1D1D-4F11-BCA6-F68CD3AA2527}" presName="composite" presStyleCnt="0"/>
      <dgm:spPr/>
    </dgm:pt>
    <dgm:pt modelId="{3A987F51-C917-43B6-853C-7A32D4C9EE01}" type="pres">
      <dgm:prSet presAssocID="{538CE208-1D1D-4F11-BCA6-F68CD3AA2527}" presName="rect1" presStyleLbl="tr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E7148C-058E-416A-8E91-B4AC1E3A11EB}" type="pres">
      <dgm:prSet presAssocID="{538CE208-1D1D-4F11-BCA6-F68CD3AA2527}" presName="rect2" presStyleLbl="fgImgPlace1" presStyleIdx="1" presStyleCnt="2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</dgm:ptLst>
  <dgm:cxnLst>
    <dgm:cxn modelId="{6D045A39-0DEC-4A46-AEA9-7AB5EC52FB0C}" type="presOf" srcId="{18EDDA9D-F2F0-4F21-9087-B66480295072}" destId="{031095F8-BD23-4CB1-803B-FDD3BB6A6038}" srcOrd="0" destOrd="0" presId="urn:microsoft.com/office/officeart/2008/layout/PictureStrips"/>
    <dgm:cxn modelId="{E696A21F-A69D-4C3C-8234-F802CE22939B}" type="presOf" srcId="{3D824AA1-5669-4071-B370-2C33D2388301}" destId="{0930EC60-D377-4AC8-B033-3D5A9A84AF16}" srcOrd="0" destOrd="0" presId="urn:microsoft.com/office/officeart/2008/layout/PictureStrips"/>
    <dgm:cxn modelId="{7CBDD843-D4DE-4AD0-BE44-E7C2EF2AF7E0}" srcId="{18EDDA9D-F2F0-4F21-9087-B66480295072}" destId="{538CE208-1D1D-4F11-BCA6-F68CD3AA2527}" srcOrd="1" destOrd="0" parTransId="{1EFA2418-0F81-4312-B589-41AEB95F1468}" sibTransId="{E7AECBFB-318E-4C35-985E-942D8FC69B39}"/>
    <dgm:cxn modelId="{8A629CEA-1C22-4B6A-8C0C-BB9513EC36F4}" type="presOf" srcId="{538CE208-1D1D-4F11-BCA6-F68CD3AA2527}" destId="{3A987F51-C917-43B6-853C-7A32D4C9EE01}" srcOrd="0" destOrd="0" presId="urn:microsoft.com/office/officeart/2008/layout/PictureStrips"/>
    <dgm:cxn modelId="{E0472943-CEBA-438A-B5A2-86CE64412511}" srcId="{18EDDA9D-F2F0-4F21-9087-B66480295072}" destId="{3D824AA1-5669-4071-B370-2C33D2388301}" srcOrd="0" destOrd="0" parTransId="{2E2FC130-F403-4D77-A37C-FB5C7E165FBE}" sibTransId="{B6490FED-E7A4-4C0D-A8D7-F7815CE6D0C7}"/>
    <dgm:cxn modelId="{BD314A1B-2EFF-424C-8B32-D249B61B8A13}" type="presParOf" srcId="{031095F8-BD23-4CB1-803B-FDD3BB6A6038}" destId="{771E4980-20D2-4731-BF56-2EC49F50772E}" srcOrd="0" destOrd="0" presId="urn:microsoft.com/office/officeart/2008/layout/PictureStrips"/>
    <dgm:cxn modelId="{27CC748B-2D32-44D3-A91A-3FF4DEEEC69F}" type="presParOf" srcId="{771E4980-20D2-4731-BF56-2EC49F50772E}" destId="{0930EC60-D377-4AC8-B033-3D5A9A84AF16}" srcOrd="0" destOrd="0" presId="urn:microsoft.com/office/officeart/2008/layout/PictureStrips"/>
    <dgm:cxn modelId="{5557E820-60EC-42CA-B601-EE27DBC5A487}" type="presParOf" srcId="{771E4980-20D2-4731-BF56-2EC49F50772E}" destId="{603E0576-B632-4D1A-B088-080A5E7879D1}" srcOrd="1" destOrd="0" presId="urn:microsoft.com/office/officeart/2008/layout/PictureStrips"/>
    <dgm:cxn modelId="{6790D012-C091-423D-8D7F-BD009B7044C4}" type="presParOf" srcId="{031095F8-BD23-4CB1-803B-FDD3BB6A6038}" destId="{1734117F-B383-41DA-9000-26D161E3BF1B}" srcOrd="1" destOrd="0" presId="urn:microsoft.com/office/officeart/2008/layout/PictureStrips"/>
    <dgm:cxn modelId="{DC927BCC-4705-4E73-BC0C-736949D4091C}" type="presParOf" srcId="{031095F8-BD23-4CB1-803B-FDD3BB6A6038}" destId="{E4DF7288-6DC1-4D7F-91AB-371B363A35DB}" srcOrd="2" destOrd="0" presId="urn:microsoft.com/office/officeart/2008/layout/PictureStrips"/>
    <dgm:cxn modelId="{FF14EE40-CC6A-4E3C-B989-5F825A96B85A}" type="presParOf" srcId="{E4DF7288-6DC1-4D7F-91AB-371B363A35DB}" destId="{3A987F51-C917-43B6-853C-7A32D4C9EE01}" srcOrd="0" destOrd="0" presId="urn:microsoft.com/office/officeart/2008/layout/PictureStrips"/>
    <dgm:cxn modelId="{DF3EFCD7-E7B2-482B-A337-62CA071ACC13}" type="presParOf" srcId="{E4DF7288-6DC1-4D7F-91AB-371B363A35DB}" destId="{78E7148C-058E-416A-8E91-B4AC1E3A11EB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4715A8-66AB-44F2-8B86-F895F6F14265}">
      <dsp:nvSpPr>
        <dsp:cNvPr id="0" name=""/>
        <dsp:cNvSpPr/>
      </dsp:nvSpPr>
      <dsp:spPr>
        <a:xfrm>
          <a:off x="0" y="614362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Увеличение уровня доходов граждан</a:t>
          </a:r>
          <a:endParaRPr lang="ru-RU" sz="1900" kern="1200" dirty="0"/>
        </a:p>
      </dsp:txBody>
      <dsp:txXfrm>
        <a:off x="0" y="614362"/>
        <a:ext cx="2571749" cy="1543050"/>
      </dsp:txXfrm>
    </dsp:sp>
    <dsp:sp modelId="{484B9F56-064B-49FA-9C56-1C1C5F8E037B}">
      <dsp:nvSpPr>
        <dsp:cNvPr id="0" name=""/>
        <dsp:cNvSpPr/>
      </dsp:nvSpPr>
      <dsp:spPr>
        <a:xfrm>
          <a:off x="2828925" y="614362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Повышение качества услуг в отраслях социальной сферы</a:t>
          </a:r>
          <a:endParaRPr lang="ru-RU" sz="1900" kern="1200" dirty="0"/>
        </a:p>
      </dsp:txBody>
      <dsp:txXfrm>
        <a:off x="2828925" y="614362"/>
        <a:ext cx="2571749" cy="1543050"/>
      </dsp:txXfrm>
    </dsp:sp>
    <dsp:sp modelId="{6E0FDFB3-7999-459E-B9B5-BE009B678250}">
      <dsp:nvSpPr>
        <dsp:cNvPr id="0" name=""/>
        <dsp:cNvSpPr/>
      </dsp:nvSpPr>
      <dsp:spPr>
        <a:xfrm>
          <a:off x="5657849" y="614362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Безусловное исполнение действующих расходных обязательств</a:t>
          </a:r>
          <a:endParaRPr lang="ru-RU" sz="1900" kern="1200" dirty="0"/>
        </a:p>
      </dsp:txBody>
      <dsp:txXfrm>
        <a:off x="5657849" y="614362"/>
        <a:ext cx="2571749" cy="1543050"/>
      </dsp:txXfrm>
    </dsp:sp>
    <dsp:sp modelId="{E524F596-C0C2-46A4-8DAD-83F72ABFD3F4}">
      <dsp:nvSpPr>
        <dsp:cNvPr id="0" name=""/>
        <dsp:cNvSpPr/>
      </dsp:nvSpPr>
      <dsp:spPr>
        <a:xfrm>
          <a:off x="1414462" y="2414587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Недопущение образования кредиторской задолженности</a:t>
          </a:r>
          <a:endParaRPr lang="ru-RU" sz="1900" kern="1200" dirty="0"/>
        </a:p>
      </dsp:txBody>
      <dsp:txXfrm>
        <a:off x="1414462" y="2414587"/>
        <a:ext cx="2571749" cy="1543050"/>
      </dsp:txXfrm>
    </dsp:sp>
    <dsp:sp modelId="{30E712D8-1DD5-44D0-B00D-763B6C750835}">
      <dsp:nvSpPr>
        <dsp:cNvPr id="0" name=""/>
        <dsp:cNvSpPr/>
      </dsp:nvSpPr>
      <dsp:spPr>
        <a:xfrm>
          <a:off x="4243387" y="2414587"/>
          <a:ext cx="2571749" cy="154305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Соблюдение предельного уровня муниципального долга</a:t>
          </a:r>
          <a:endParaRPr lang="ru-RU" sz="1900" kern="1200" dirty="0"/>
        </a:p>
      </dsp:txBody>
      <dsp:txXfrm>
        <a:off x="4243387" y="2414587"/>
        <a:ext cx="2571749" cy="15430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0EC60-D377-4AC8-B033-3D5A9A84AF16}">
      <dsp:nvSpPr>
        <dsp:cNvPr id="0" name=""/>
        <dsp:cNvSpPr/>
      </dsp:nvSpPr>
      <dsp:spPr>
        <a:xfrm>
          <a:off x="1282981" y="333481"/>
          <a:ext cx="5909881" cy="184683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0925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Сохранение социальной стабильности</a:t>
          </a:r>
          <a:endParaRPr lang="ru-RU" sz="2200" kern="1200" dirty="0"/>
        </a:p>
      </dsp:txBody>
      <dsp:txXfrm>
        <a:off x="1282981" y="333481"/>
        <a:ext cx="5909881" cy="1846837"/>
      </dsp:txXfrm>
    </dsp:sp>
    <dsp:sp modelId="{603E0576-B632-4D1A-B088-080A5E7879D1}">
      <dsp:nvSpPr>
        <dsp:cNvPr id="0" name=""/>
        <dsp:cNvSpPr/>
      </dsp:nvSpPr>
      <dsp:spPr>
        <a:xfrm>
          <a:off x="1036736" y="66716"/>
          <a:ext cx="1292786" cy="193917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987F51-C917-43B6-853C-7A32D4C9EE01}">
      <dsp:nvSpPr>
        <dsp:cNvPr id="0" name=""/>
        <dsp:cNvSpPr/>
      </dsp:nvSpPr>
      <dsp:spPr>
        <a:xfrm>
          <a:off x="1282981" y="2658445"/>
          <a:ext cx="5909881" cy="184683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0925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Достижение целей социально-экономического развития Туриловского сельского поселения</a:t>
          </a:r>
        </a:p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1282981" y="2658445"/>
        <a:ext cx="5909881" cy="1846837"/>
      </dsp:txXfrm>
    </dsp:sp>
    <dsp:sp modelId="{78E7148C-058E-416A-8E91-B4AC1E3A11EB}">
      <dsp:nvSpPr>
        <dsp:cNvPr id="0" name=""/>
        <dsp:cNvSpPr/>
      </dsp:nvSpPr>
      <dsp:spPr>
        <a:xfrm>
          <a:off x="1036736" y="2391680"/>
          <a:ext cx="1292786" cy="193917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FAE74701-7734-45D9-9083-FD8B9D4D9EAC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4E6D1E9B-1488-4C93-AB08-313E6DBC7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9000">
        <p14:gallery dir="l"/>
      </p:transition>
    </mc:Choice>
    <mc:Fallback>
      <p:transition spd="slow" advClick="0" advTm="9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4701-7734-45D9-9083-FD8B9D4D9EAC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D1E9B-1488-4C93-AB08-313E6DBC7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9000">
        <p14:gallery dir="l"/>
      </p:transition>
    </mc:Choice>
    <mc:Fallback>
      <p:transition spd="slow" advClick="0" advTm="9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4701-7734-45D9-9083-FD8B9D4D9EAC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D1E9B-1488-4C93-AB08-313E6DBC7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9000">
        <p14:gallery dir="l"/>
      </p:transition>
    </mc:Choice>
    <mc:Fallback>
      <p:transition spd="slow" advClick="0" advTm="9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FAE74701-7734-45D9-9083-FD8B9D4D9EAC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D1E9B-1488-4C93-AB08-313E6DBC7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9000">
        <p14:gallery dir="l"/>
      </p:transition>
    </mc:Choice>
    <mc:Fallback>
      <p:transition spd="slow" advClick="0" advTm="9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FAE74701-7734-45D9-9083-FD8B9D4D9EAC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4E6D1E9B-1488-4C93-AB08-313E6DBC7ED2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9000">
        <p14:gallery dir="l"/>
      </p:transition>
    </mc:Choice>
    <mc:Fallback>
      <p:transition spd="slow" advClick="0" advTm="9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AE74701-7734-45D9-9083-FD8B9D4D9EAC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E6D1E9B-1488-4C93-AB08-313E6DBC7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9000">
        <p14:gallery dir="l"/>
      </p:transition>
    </mc:Choice>
    <mc:Fallback>
      <p:transition spd="slow" advClick="0" advTm="9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FAE74701-7734-45D9-9083-FD8B9D4D9EAC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4E6D1E9B-1488-4C93-AB08-313E6DBC7ED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9000">
        <p14:gallery dir="l"/>
      </p:transition>
    </mc:Choice>
    <mc:Fallback>
      <p:transition spd="slow" advClick="0" advTm="9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E74701-7734-45D9-9083-FD8B9D4D9EAC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D1E9B-1488-4C93-AB08-313E6DBC7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9000">
        <p14:gallery dir="l"/>
      </p:transition>
    </mc:Choice>
    <mc:Fallback>
      <p:transition spd="slow" advClick="0" advTm="9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FAE74701-7734-45D9-9083-FD8B9D4D9EAC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4E6D1E9B-1488-4C93-AB08-313E6DBC7ED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9000">
        <p14:gallery dir="l"/>
      </p:transition>
    </mc:Choice>
    <mc:Fallback>
      <p:transition spd="slow" advClick="0" advTm="9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FAE74701-7734-45D9-9083-FD8B9D4D9EAC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4E6D1E9B-1488-4C93-AB08-313E6DBC7ED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9000">
        <p14:gallery dir="l"/>
      </p:transition>
    </mc:Choice>
    <mc:Fallback>
      <p:transition spd="slow" advClick="0" advTm="9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FAE74701-7734-45D9-9083-FD8B9D4D9EAC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4E6D1E9B-1488-4C93-AB08-313E6DBC7ED2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9000">
        <p14:gallery dir="l"/>
      </p:transition>
    </mc:Choice>
    <mc:Fallback>
      <p:transition spd="slow" advClick="0" advTm="9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FAE74701-7734-45D9-9083-FD8B9D4D9EAC}" type="datetimeFigureOut">
              <a:rPr lang="ru-RU" smtClean="0"/>
              <a:t>28.03.2024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4E6D1E9B-1488-4C93-AB08-313E6DBC7ED2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>
    <mc:Choice xmlns:p14="http://schemas.microsoft.com/office/powerpoint/2010/main" Requires="p14">
      <p:transition spd="slow" p14:dur="1600" advClick="0" advTm="9000">
        <p14:gallery dir="l"/>
      </p:transition>
    </mc:Choice>
    <mc:Fallback>
      <p:transition spd="slow" advClick="0" advTm="9000">
        <p:fade/>
      </p:transition>
    </mc:Fallback>
  </mc:AlternateConten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42368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Основные задачи и приоритетные направления бюджетной политики на </a:t>
            </a:r>
            <a:r>
              <a:rPr lang="ru-RU" dirty="0" smtClean="0"/>
              <a:t>2024 </a:t>
            </a:r>
            <a:r>
              <a:rPr lang="ru-RU" dirty="0" smtClean="0"/>
              <a:t>год и плановый период </a:t>
            </a:r>
            <a:r>
              <a:rPr lang="ru-RU" dirty="0" smtClean="0"/>
              <a:t>2025 </a:t>
            </a:r>
            <a:r>
              <a:rPr lang="ru-RU" dirty="0" smtClean="0"/>
              <a:t>-</a:t>
            </a:r>
            <a:r>
              <a:rPr lang="ru-RU" dirty="0" smtClean="0"/>
              <a:t>2026 </a:t>
            </a:r>
            <a:r>
              <a:rPr lang="ru-RU" dirty="0" smtClean="0"/>
              <a:t>годов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2796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9000">
        <p14:gallery dir="l"/>
      </p:transition>
    </mc:Choice>
    <mc:Fallback>
      <p:transition spd="slow" advClick="0" advTm="900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992888" cy="5906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2554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9000">
        <p14:gallery dir="l"/>
      </p:transition>
    </mc:Choice>
    <mc:Fallback>
      <p:transition spd="slow" advClick="0" advTm="9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Направления бюджетной политики </a:t>
            </a:r>
            <a:r>
              <a:rPr lang="ru-RU" dirty="0"/>
              <a:t>у</a:t>
            </a:r>
            <a:r>
              <a:rPr lang="ru-RU" dirty="0" smtClean="0"/>
              <a:t>тверждены </a:t>
            </a:r>
            <a:r>
              <a:rPr lang="ru-RU" dirty="0"/>
              <a:t>постановлением Администрации Туриловского сельского поселения от </a:t>
            </a:r>
            <a:r>
              <a:rPr lang="ru-RU" dirty="0" smtClean="0"/>
              <a:t>08.11.2023 </a:t>
            </a:r>
            <a:r>
              <a:rPr lang="ru-RU" dirty="0"/>
              <a:t>№ </a:t>
            </a:r>
            <a:r>
              <a:rPr lang="ru-RU" dirty="0" smtClean="0"/>
              <a:t>119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9" y="3535607"/>
            <a:ext cx="7416824" cy="3322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5317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9000">
        <p14:gallery dir="l"/>
      </p:transition>
    </mc:Choice>
    <mc:Fallback>
      <p:transition spd="slow" advClick="0" advTm="9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НАПРАВЛЕНИЯ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7819228"/>
              </p:ext>
            </p:extLst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5086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9000">
        <p14:gallery dir="l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задачи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9999942"/>
              </p:ext>
            </p:extLst>
          </p:nvPr>
        </p:nvGraphicFramePr>
        <p:xfrm>
          <a:off x="457200" y="1882775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2755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9000">
        <p14:gallery dir="l"/>
      </p:transition>
    </mc:Choice>
    <mc:Fallback>
      <p:transition spd="slow" advClick="0" advTm="9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</TotalTime>
  <Words>39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Яркая</vt:lpstr>
      <vt:lpstr>     Основные задачи и приоритетные направления бюджетной политики на 2024 год и плановый период 2025 -2026 годов</vt:lpstr>
      <vt:lpstr>Презентация PowerPoint</vt:lpstr>
      <vt:lpstr>   Направления бюджетной политики утверждены постановлением Администрации Туриловского сельского поселения от 08.11.2023 № 119</vt:lpstr>
      <vt:lpstr>ОСНОВНЫЕ НАПРАВЛЕНИЯ</vt:lpstr>
      <vt:lpstr>Основные задачи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задачи и приоритетные направления бюджетной политики на 2023 год и плановый период 2024 -2025 годов</dc:title>
  <dc:creator>Пользователь</dc:creator>
  <cp:lastModifiedBy>Пользователь</cp:lastModifiedBy>
  <cp:revision>4</cp:revision>
  <dcterms:created xsi:type="dcterms:W3CDTF">2023-07-19T07:50:21Z</dcterms:created>
  <dcterms:modified xsi:type="dcterms:W3CDTF">2024-03-28T11:26:14Z</dcterms:modified>
</cp:coreProperties>
</file>