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8" r:id="rId1"/>
  </p:sldMasterIdLst>
  <p:notesMasterIdLst>
    <p:notesMasterId r:id="rId15"/>
  </p:notesMasterIdLst>
  <p:sldIdLst>
    <p:sldId id="256" r:id="rId2"/>
    <p:sldId id="257" r:id="rId3"/>
    <p:sldId id="258" r:id="rId4"/>
    <p:sldId id="264" r:id="rId5"/>
    <p:sldId id="259" r:id="rId6"/>
    <p:sldId id="285" r:id="rId7"/>
    <p:sldId id="372" r:id="rId8"/>
    <p:sldId id="373" r:id="rId9"/>
    <p:sldId id="374" r:id="rId10"/>
    <p:sldId id="375" r:id="rId11"/>
    <p:sldId id="365" r:id="rId12"/>
    <p:sldId id="377" r:id="rId13"/>
    <p:sldId id="385" r:id="rId14"/>
  </p:sldIdLst>
  <p:sldSz cx="9144000" cy="6858000" type="screen4x3"/>
  <p:notesSz cx="9928225" cy="6669088"/>
  <p:embeddedFontLst>
    <p:embeddedFont>
      <p:font typeface="Trebuchet MS,Bold" panose="020B0604020202020204" charset="0"/>
      <p:bold r:id="rId16"/>
    </p:embeddedFont>
    <p:embeddedFont>
      <p:font typeface="Georgia" panose="02040502050405020303" pitchFamily="18" charset="0"/>
      <p:regular r:id="rId17"/>
      <p:bold r:id="rId18"/>
      <p:italic r:id="rId19"/>
      <p:boldItalic r:id="rId20"/>
    </p:embeddedFont>
    <p:embeddedFont>
      <p:font typeface="Tw Cen MT Condensed" panose="020B0606020104020203" pitchFamily="34" charset="0"/>
      <p:regular r:id="rId21"/>
      <p:bold r:id="rId22"/>
    </p:embeddedFont>
    <p:embeddedFont>
      <p:font typeface="Tw Cen MT" panose="020B0602020104020603" pitchFamily="34" charset="0"/>
      <p:regular r:id="rId23"/>
      <p:bold r:id="rId24"/>
      <p:italic r:id="rId25"/>
      <p:boldItalic r:id="rId26"/>
    </p:embeddedFont>
    <p:embeddedFont>
      <p:font typeface="Wingdings 3" panose="05040102010807070707" pitchFamily="18" charset="2"/>
      <p:regular r:id="rId27"/>
    </p:embeddedFont>
    <p:embeddedFont>
      <p:font typeface="Arial,Bold" panose="020B0604020202020204" charset="0"/>
      <p:bold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Trebuchet MS" panose="020B0603020202020204" pitchFamily="34" charset="0"/>
      <p:regular r:id="rId33"/>
      <p:bold r:id="rId34"/>
      <p:italic r:id="rId35"/>
      <p:boldItalic r:id="rId36"/>
    </p:embeddedFont>
  </p:embeddedFontLst>
  <p:defaultTextStyle/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6F8"/>
    <a:srgbClr val="EEF8FC"/>
    <a:srgbClr val="EBE3F1"/>
    <a:srgbClr val="64042D"/>
    <a:srgbClr val="E40A67"/>
    <a:srgbClr val="FBDBB7"/>
    <a:srgbClr val="F7B771"/>
    <a:srgbClr val="4B5B2F"/>
    <a:srgbClr val="F5C9C7"/>
    <a:srgbClr val="A80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6380" autoAdjust="0"/>
  </p:normalViewPr>
  <p:slideViewPr>
    <p:cSldViewPr snapToGrid="0" snapToObjects="1">
      <p:cViewPr>
        <p:scale>
          <a:sx n="100" d="100"/>
          <a:sy n="100" d="100"/>
        </p:scale>
        <p:origin x="-1122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3" d="100"/>
          <a:sy n="113" d="100"/>
        </p:scale>
        <p:origin x="27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explosion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A46F-4064-9090-101FA8610D57}"/>
              </c:ext>
            </c:extLst>
          </c:dPt>
          <c:dLbls>
            <c:dLbl>
              <c:idx val="0"/>
              <c:layout>
                <c:manualLayout>
                  <c:x val="-0.11404479444699914"/>
                  <c:y val="2.8861335838015065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46F-4064-9090-101FA8610D5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4863692529806322E-2"/>
                  <c:y val="-4.2368111397814927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46F-4064-9090-101FA8610D5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3777777777777777E-2"/>
                  <c:y val="-1.7043832020997452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46F-4064-9090-101FA8610D5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Безвозмездные поступления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0.47199999999999998</c:v>
                </c:pt>
                <c:pt idx="1">
                  <c:v>0.51</c:v>
                </c:pt>
                <c:pt idx="2">
                  <c:v>1.7999999999999999E-2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46F-4064-9090-101FA8610D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l"/>
      <c:legendEntry>
        <c:idx val="0"/>
        <c:txPr>
          <a:bodyPr/>
          <a:lstStyle/>
          <a:p>
            <a:pPr>
              <a:defRPr sz="1100" b="1" i="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100" b="1" i="0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100" b="1" i="0" baseline="0"/>
            </a:pPr>
            <a:endParaRPr lang="ru-RU"/>
          </a:p>
        </c:txPr>
      </c:legendEntry>
      <c:layout>
        <c:manualLayout>
          <c:xMode val="edge"/>
          <c:yMode val="edge"/>
          <c:x val="0.16095550556180641"/>
          <c:y val="2.9783809918497051E-2"/>
          <c:w val="0.7719534667541561"/>
          <c:h val="0.17354170014462494"/>
        </c:manualLayout>
      </c:layout>
      <c:overlay val="0"/>
      <c:txPr>
        <a:bodyPr/>
        <a:lstStyle/>
        <a:p>
          <a:pPr>
            <a:defRPr sz="11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финансы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5865.6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ЖКХ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623.9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профилактика терроризма и экстремизма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культура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4165.3999999999996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пенсии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8383201440376166E-2"/>
                  <c:y val="-2.8125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181.6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пожарная безопасность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9.60015602143329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10.1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2238848"/>
        <c:axId val="142240384"/>
        <c:axId val="0"/>
      </c:bar3DChart>
      <c:catAx>
        <c:axId val="142238848"/>
        <c:scaling>
          <c:orientation val="minMax"/>
        </c:scaling>
        <c:delete val="0"/>
        <c:axPos val="b"/>
        <c:majorTickMark val="out"/>
        <c:minorTickMark val="none"/>
        <c:tickLblPos val="nextTo"/>
        <c:crossAx val="142240384"/>
        <c:crosses val="autoZero"/>
        <c:auto val="1"/>
        <c:lblAlgn val="ctr"/>
        <c:lblOffset val="100"/>
        <c:noMultiLvlLbl val="0"/>
      </c:catAx>
      <c:valAx>
        <c:axId val="1422403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22388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8795966573819"/>
          <c:y val="8.9208169291338582E-2"/>
          <c:w val="0.33160387740474773"/>
          <c:h val="0.9107918307086614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view3D>
      <c:rotX val="30"/>
      <c:rotY val="21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058567291679768E-2"/>
          <c:y val="0.24651849192961578"/>
          <c:w val="0.58466334335067849"/>
          <c:h val="0.5781481439768121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flat" dir="t">
                <a:rot lat="0" lon="0" rev="3600000"/>
              </a:lightRig>
            </a:scene3d>
            <a:sp3d prstMaterial="plastic">
              <a:bevelT w="1270000" h="1270000"/>
              <a:bevelB w="1270000" h="1270000"/>
              <a:contourClr>
                <a:srgbClr val="000000"/>
              </a:contourClr>
            </a:sp3d>
          </c:spPr>
          <c:explosion val="17"/>
          <c:dPt>
            <c:idx val="0"/>
            <c:bubble3D val="0"/>
            <c:spPr>
              <a:solidFill>
                <a:srgbClr val="589A00"/>
              </a:solidFill>
              <a:ln w="0">
                <a:noFill/>
              </a:ln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254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3992-425E-BA76-936EFF75ADC5}"/>
              </c:ext>
            </c:extLst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992-425E-BA76-936EFF75ADC5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3992-425E-BA76-936EFF75ADC5}"/>
              </c:ext>
            </c:extLst>
          </c:dPt>
          <c:dPt>
            <c:idx val="3"/>
            <c:bubble3D val="0"/>
            <c:spPr>
              <a:solidFill>
                <a:srgbClr val="05FF0B"/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992-425E-BA76-936EFF75ADC5}"/>
              </c:ext>
            </c:extLst>
          </c:dPt>
          <c:dPt>
            <c:idx val="4"/>
            <c:bubble3D val="0"/>
            <c:explosion val="23"/>
            <c:spPr>
              <a:solidFill>
                <a:srgbClr val="EA9CF2"/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3992-425E-BA76-936EFF75ADC5}"/>
              </c:ext>
            </c:extLst>
          </c:dPt>
          <c:dLbls>
            <c:dLbl>
              <c:idx val="0"/>
              <c:layout>
                <c:manualLayout>
                  <c:x val="-5.6415144824984352E-2"/>
                  <c:y val="-6.364045252429544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17,5</a:t>
                    </a:r>
                    <a:r>
                      <a:rPr lang="ru-RU" dirty="0" smtClean="0"/>
                      <a:t>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7.1812546409564929E-2"/>
                  <c:y val="0.2533835960487866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5,97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3.1597520420208594E-2"/>
                  <c:y val="0.186809415975681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73,1</a:t>
                    </a:r>
                    <a:r>
                      <a:rPr lang="ru-RU" dirty="0" smtClean="0"/>
                      <a:t>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6.57514544019734E-2"/>
                  <c:y val="-3.910177436928488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0,0</a:t>
                    </a:r>
                    <a:r>
                      <a:rPr lang="ru-RU" dirty="0" smtClean="0"/>
                      <a:t>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6.7082491338505664E-3"/>
                  <c:y val="-8.793480476270254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3,3</a:t>
                    </a:r>
                    <a:r>
                      <a:rPr lang="ru-RU" dirty="0" smtClean="0"/>
                      <a:t>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1.7235011138295585E-2"/>
                  <c:y val="-4.1526323074793495E-2"/>
                </c:manualLayout>
              </c:layout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spPr>
              <a:gradFill rotWithShape="1">
                <a:gsLst>
                  <a:gs pos="0">
                    <a:schemeClr val="accent2">
                      <a:tint val="100000"/>
                      <a:shade val="85000"/>
                      <a:satMod val="100000"/>
                      <a:lumMod val="100000"/>
                    </a:schemeClr>
                  </a:gs>
                  <a:gs pos="100000">
                    <a:schemeClr val="accent2">
                      <a:tint val="90000"/>
                      <a:shade val="100000"/>
                      <a:satMod val="150000"/>
                      <a:lumMod val="10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76200" dist="25400" dir="5400000" algn="ct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 contourW="12700" prstMaterial="flat">
                <a:bevelT w="38100" h="44450" prst="angle"/>
                <a:contourClr>
                  <a:schemeClr val="accent2">
                    <a:shade val="35000"/>
                    <a:satMod val="160000"/>
                  </a:schemeClr>
                </a:contourClr>
              </a:sp3d>
            </c:spPr>
            <c:txPr>
              <a:bodyPr/>
              <a:lstStyle/>
              <a:p>
                <a: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 - 1060,4</c:v>
                </c:pt>
                <c:pt idx="1">
                  <c:v>Налоги на совокупный доход - 361,3</c:v>
                </c:pt>
                <c:pt idx="2">
                  <c:v>Налоги на имущество - 4428,9</c:v>
                </c:pt>
                <c:pt idx="3">
                  <c:v>Госпошлина -3,6</c:v>
                </c:pt>
                <c:pt idx="4">
                  <c:v>Неналоговые доходы - 201,0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1060.4000000000001</c:v>
                </c:pt>
                <c:pt idx="1">
                  <c:v>361.3</c:v>
                </c:pt>
                <c:pt idx="2">
                  <c:v>4428.8999999999996</c:v>
                </c:pt>
                <c:pt idx="3">
                  <c:v>3.6</c:v>
                </c:pt>
                <c:pt idx="4">
                  <c:v>201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992-425E-BA76-936EFF75ADC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 rtl="0">
              <a:defRPr sz="1400" b="1"/>
            </a:pPr>
            <a:endParaRPr lang="ru-RU"/>
          </a:p>
        </c:txPr>
      </c:legendEntry>
      <c:legendEntry>
        <c:idx val="1"/>
        <c:txPr>
          <a:bodyPr/>
          <a:lstStyle/>
          <a:p>
            <a:pPr rtl="0">
              <a:defRPr sz="1400" b="1"/>
            </a:pPr>
            <a:endParaRPr lang="ru-RU"/>
          </a:p>
        </c:txPr>
      </c:legendEntry>
      <c:legendEntry>
        <c:idx val="2"/>
        <c:txPr>
          <a:bodyPr/>
          <a:lstStyle/>
          <a:p>
            <a:pPr rtl="0">
              <a:defRPr sz="1400" b="1"/>
            </a:pPr>
            <a:endParaRPr lang="ru-RU"/>
          </a:p>
        </c:txPr>
      </c:legendEntry>
      <c:legendEntry>
        <c:idx val="3"/>
        <c:txPr>
          <a:bodyPr/>
          <a:lstStyle/>
          <a:p>
            <a:pPr rtl="0">
              <a:defRPr sz="1400" b="1"/>
            </a:pPr>
            <a:endParaRPr lang="ru-RU"/>
          </a:p>
        </c:txPr>
      </c:legendEntry>
      <c:legendEntry>
        <c:idx val="4"/>
        <c:txPr>
          <a:bodyPr/>
          <a:lstStyle/>
          <a:p>
            <a:pPr rtl="0">
              <a:defRPr sz="1400" b="1"/>
            </a:pPr>
            <a:endParaRPr lang="ru-RU"/>
          </a:p>
        </c:txPr>
      </c:legendEntry>
      <c:layout>
        <c:manualLayout>
          <c:xMode val="edge"/>
          <c:yMode val="edge"/>
          <c:x val="0.60225959590910494"/>
          <c:y val="0.1716840976707838"/>
          <c:w val="0.39501503313668379"/>
          <c:h val="0.57489143391520181"/>
        </c:manualLayout>
      </c:layout>
      <c:overlay val="0"/>
      <c:spPr>
        <a:ln>
          <a:noFill/>
        </a:ln>
      </c:sp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ln>
          <a:noFill/>
        </a:ln>
      </c:spPr>
    </c:sideWall>
    <c:backWall>
      <c:thickness val="0"/>
      <c:spPr>
        <a:ln>
          <a:noFill/>
        </a:ln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pPr>
              <a:solidFill>
                <a:prstClr val="white"/>
              </a:solidFill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Факт 2022</c:v>
                </c:pt>
                <c:pt idx="1">
                  <c:v>Факт 2023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153-4E6C-91C0-22F2C933CE4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effectLst>
              <a:outerShdw blurRad="50800" dist="533400" dir="67200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>
              <a:bevelT/>
            </a:sp3d>
          </c:spPr>
          <c:invertIfNegative val="0"/>
          <c:dLbls>
            <c:dLbl>
              <c:idx val="0"/>
              <c:layout>
                <c:manualLayout>
                  <c:x val="2.1831507576797308E-2"/>
                  <c:y val="0.11356765876780477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1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153-4E6C-91C0-22F2C933CE4F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33295826545883445"/>
                      <c:h val="8.7952887905037039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5.2327651339177045E-3"/>
                  <c:y val="-0.27828577311482805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1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Факт 2022</c:v>
                </c:pt>
                <c:pt idx="1">
                  <c:v>Факт 2023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1048.7</c:v>
                </c:pt>
                <c:pt idx="1">
                  <c:v>1060.4000000000001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153-4E6C-91C0-22F2C933CE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1842176"/>
        <c:axId val="61843712"/>
        <c:axId val="0"/>
      </c:bar3DChart>
      <c:catAx>
        <c:axId val="618421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61843712"/>
        <c:crosses val="autoZero"/>
        <c:auto val="1"/>
        <c:lblAlgn val="ctr"/>
        <c:lblOffset val="100"/>
        <c:noMultiLvlLbl val="0"/>
      </c:catAx>
      <c:valAx>
        <c:axId val="618437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618421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ln>
          <a:noFill/>
        </a:ln>
      </c:spPr>
    </c:sideWall>
    <c:backWall>
      <c:thickness val="0"/>
      <c:spPr>
        <a:ln>
          <a:noFill/>
        </a:ln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pPr>
              <a:solidFill>
                <a:prstClr val="white"/>
              </a:solidFill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Факт 2022</c:v>
                </c:pt>
                <c:pt idx="1">
                  <c:v>Факт 2023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80B-4BBE-8955-8719837B919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effectLst>
              <a:outerShdw blurRad="50800" dist="533400" dir="67200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>
              <a:bevelT/>
            </a:sp3d>
          </c:spPr>
          <c:invertIfNegative val="0"/>
          <c:dLbls>
            <c:dLbl>
              <c:idx val="0"/>
              <c:layout>
                <c:manualLayout>
                  <c:x val="3.7884696747678484E-3"/>
                  <c:y val="-0.14576660046468304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1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80B-4BBE-8955-8719837B9192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33295826545883445"/>
                      <c:h val="8.7952887905037039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2.0027487928923518E-2"/>
                  <c:y val="-5.9472665784493513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1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80B-4BBE-8955-8719837B9192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30048079723518151"/>
                      <c:h val="9.1071910585433458E-2"/>
                    </c:manualLayout>
                  </c15:layout>
                  <c15:dlblFieldTable/>
                  <c15:showDataLabelsRange val="0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Факт 2022</c:v>
                </c:pt>
                <c:pt idx="1">
                  <c:v>Факт 2023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1025.8</c:v>
                </c:pt>
                <c:pt idx="1">
                  <c:v>361.3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80B-4BBE-8955-8719837B91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5042304"/>
        <c:axId val="65043840"/>
        <c:axId val="0"/>
      </c:bar3DChart>
      <c:catAx>
        <c:axId val="650423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65043840"/>
        <c:crosses val="autoZero"/>
        <c:auto val="1"/>
        <c:lblAlgn val="ctr"/>
        <c:lblOffset val="100"/>
        <c:noMultiLvlLbl val="0"/>
      </c:catAx>
      <c:valAx>
        <c:axId val="650438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650423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ln>
          <a:noFill/>
        </a:ln>
      </c:spPr>
    </c:sideWall>
    <c:backWall>
      <c:thickness val="0"/>
      <c:spPr>
        <a:ln>
          <a:noFill/>
        </a:ln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pPr>
              <a:solidFill>
                <a:prstClr val="white"/>
              </a:solidFill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Факт 2022</c:v>
                </c:pt>
                <c:pt idx="1">
                  <c:v>Факт 2023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153-4E6C-91C0-22F2C933CE4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effectLst>
              <a:outerShdw blurRad="50800" dist="533400" dir="67200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>
              <a:bevelT/>
            </a:sp3d>
          </c:spPr>
          <c:invertIfNegative val="0"/>
          <c:dLbls>
            <c:dLbl>
              <c:idx val="0"/>
              <c:layout>
                <c:manualLayout>
                  <c:x val="-6.1166182630208926E-2"/>
                  <c:y val="-0.25425204434207965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200" b="1">
                      <a:solidFill>
                        <a:schemeClr val="tx1"/>
                      </a:solidFill>
                      <a:latin typeface="+mn-lt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153-4E6C-91C0-22F2C933CE4F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33295826545883445"/>
                      <c:h val="8.7952887905037039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22571812001205899"/>
                  <c:y val="-0.26728640017969618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200" b="1">
                      <a:solidFill>
                        <a:schemeClr val="tx1"/>
                      </a:solidFill>
                      <a:latin typeface="+mn-lt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153-4E6C-91C0-22F2C933CE4F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30048079723518151"/>
                      <c:h val="9.1071910585433458E-2"/>
                    </c:manualLayout>
                  </c15:layout>
                  <c15:dlblFieldTable/>
                  <c15:showDataLabelsRange val="0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1"/>
                    </a:solidFill>
                    <a:latin typeface="+mn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Факт 2022</c:v>
                </c:pt>
                <c:pt idx="1">
                  <c:v>Факт 2023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3659.4</c:v>
                </c:pt>
                <c:pt idx="1">
                  <c:v>4428.8999999999996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153-4E6C-91C0-22F2C933CE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4820352"/>
        <c:axId val="64821888"/>
        <c:axId val="0"/>
      </c:bar3DChart>
      <c:catAx>
        <c:axId val="64820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64821888"/>
        <c:crosses val="autoZero"/>
        <c:auto val="1"/>
        <c:lblAlgn val="ctr"/>
        <c:lblOffset val="100"/>
        <c:noMultiLvlLbl val="0"/>
      </c:catAx>
      <c:valAx>
        <c:axId val="648218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64820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ln>
          <a:noFill/>
        </a:ln>
      </c:spPr>
    </c:sideWall>
    <c:backWall>
      <c:thickness val="0"/>
      <c:spPr>
        <a:ln>
          <a:noFill/>
        </a:ln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pPr>
              <a:solidFill>
                <a:prstClr val="white"/>
              </a:solidFill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Факт 2022</c:v>
                </c:pt>
                <c:pt idx="1">
                  <c:v>Факт 2023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80B-4BBE-8955-8719837B919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effectLst>
              <a:outerShdw blurRad="50800" dist="533400" dir="67200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>
              <a:bevelT/>
            </a:sp3d>
          </c:spPr>
          <c:invertIfNegative val="0"/>
          <c:dLbls>
            <c:dLbl>
              <c:idx val="0"/>
              <c:layout>
                <c:manualLayout>
                  <c:x val="-0.16220719488157376"/>
                  <c:y val="-0.29926139075670649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2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1128368969043546"/>
                  <c:y val="-0.22425779598184994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2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80B-4BBE-8955-8719837B9192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30048079723518151"/>
                      <c:h val="9.1071910585433458E-2"/>
                    </c:manualLayout>
                  </c15:layout>
                  <c15:dlblFieldTable/>
                  <c15:showDataLabelsRange val="0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Факт 2022</c:v>
                </c:pt>
                <c:pt idx="1">
                  <c:v>Факт 2023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313.7</c:v>
                </c:pt>
                <c:pt idx="1">
                  <c:v>201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80B-4BBE-8955-8719837B91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4866176"/>
        <c:axId val="64867712"/>
        <c:axId val="0"/>
      </c:bar3DChart>
      <c:catAx>
        <c:axId val="648661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64867712"/>
        <c:crosses val="autoZero"/>
        <c:auto val="1"/>
        <c:lblAlgn val="ctr"/>
        <c:lblOffset val="100"/>
        <c:noMultiLvlLbl val="0"/>
      </c:catAx>
      <c:valAx>
        <c:axId val="648677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648661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view3D>
      <c:rotX val="30"/>
      <c:rotY val="216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1987792684226424E-3"/>
          <c:y val="2.0179203641929603E-2"/>
          <c:w val="0.99145444367140545"/>
          <c:h val="0.9793861563021836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cene3d>
              <a:camera prst="orthographicFront"/>
              <a:lightRig rig="flat" dir="t">
                <a:rot lat="0" lon="0" rev="3600000"/>
              </a:lightRig>
            </a:scene3d>
            <a:sp3d prstMaterial="plastic">
              <a:bevelT w="1270000" h="1270000"/>
              <a:bevelB w="1270000" h="1270000"/>
              <a:contourClr>
                <a:srgbClr val="000000"/>
              </a:contourClr>
            </a:sp3d>
          </c:spPr>
          <c:explosion val="17"/>
          <c:dPt>
            <c:idx val="0"/>
            <c:bubble3D val="0"/>
            <c:spPr>
              <a:solidFill>
                <a:srgbClr val="589A00"/>
              </a:solidFill>
              <a:ln w="0">
                <a:noFill/>
              </a:ln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254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3992-425E-BA76-936EFF75ADC5}"/>
              </c:ext>
            </c:extLst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992-425E-BA76-936EFF75ADC5}"/>
              </c:ext>
            </c:extLst>
          </c:dPt>
          <c:dLbls>
            <c:dLbl>
              <c:idx val="0"/>
              <c:layout>
                <c:manualLayout>
                  <c:x val="-2.4495348568293211E-2"/>
                  <c:y val="-0.1537609498402042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>
                  <a:outerShdw blurRad="76200" dist="25400" dir="5400000" algn="ctr" rotWithShape="0">
                    <a:srgbClr val="000000">
                      <a:alpha val="6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flat" dir="t">
                    <a:rot lat="0" lon="0" rev="3600000"/>
                  </a:lightRig>
                </a:scene3d>
                <a:sp3d contourW="12700" prstMaterial="flat">
                  <a:bevelT w="38100" h="44450" prst="angle"/>
                  <a:contourClr>
                    <a:schemeClr val="accent2">
                      <a:shade val="35000"/>
                      <a:satMod val="160000"/>
                    </a:schemeClr>
                  </a:contourClr>
                </a:sp3d>
              </c:spPr>
              <c:txPr>
                <a:bodyPr anchor="ctr" anchorCtr="1"/>
                <a:lstStyle/>
                <a:p>
                  <a:pPr>
                    <a:defRPr sz="1000" b="1" baseline="0">
                      <a:solidFill>
                        <a:schemeClr val="tx1"/>
                      </a:solidFill>
                      <a:effectLst/>
                      <a:latin typeface="Trebuchet MS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1278333148167888"/>
                  <c:y val="2.0079762368662598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>
                  <a:outerShdw blurRad="76200" dist="25400" dir="5400000" algn="ctr" rotWithShape="0">
                    <a:srgbClr val="000000">
                      <a:alpha val="6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flat" dir="t">
                    <a:rot lat="0" lon="0" rev="3600000"/>
                  </a:lightRig>
                </a:scene3d>
                <a:sp3d contourW="12700" prstMaterial="flat">
                  <a:bevelT w="38100" h="44450" prst="angle"/>
                  <a:contourClr>
                    <a:schemeClr val="accent2">
                      <a:shade val="35000"/>
                      <a:satMod val="160000"/>
                    </a:schemeClr>
                  </a:contourClr>
                </a:sp3d>
              </c:spPr>
              <c:txPr>
                <a:bodyPr anchor="ctr" anchorCtr="1"/>
                <a:lstStyle/>
                <a:p>
                  <a:pPr>
                    <a:defRPr sz="1000" b="1" baseline="0">
                      <a:solidFill>
                        <a:schemeClr val="tx1"/>
                      </a:solidFill>
                      <a:effectLst/>
                      <a:latin typeface="Trebuchet MS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1558707333841092"/>
                  <c:y val="0.10430454737712402"/>
                </c:manualLayout>
              </c:layout>
              <c:tx>
                <c:rich>
                  <a:bodyPr anchor="ctr" anchorCtr="1"/>
                  <a:lstStyle/>
                  <a:p>
                    <a:pPr>
                      <a:defRPr sz="1000" b="1" baseline="0"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+mn-ea"/>
                        <a:cs typeface="+mn-cs"/>
                      </a:defRPr>
                    </a:pPr>
                    <a:r>
                      <a:rPr lang="ru-RU" sz="1000" baseline="0" dirty="0" smtClean="0"/>
                      <a:t>Иные межбюджетные трансферты</a:t>
                    </a:r>
                    <a:r>
                      <a:rPr lang="ru-RU" baseline="0" dirty="0" smtClean="0"/>
                      <a:t> – </a:t>
                    </a:r>
                    <a:r>
                      <a:rPr lang="ru-RU" baseline="0" dirty="0" smtClean="0"/>
                      <a:t>486,0</a:t>
                    </a:r>
                    <a:endParaRPr lang="ru-RU" baseline="0" dirty="0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>
                  <a:outerShdw blurRad="76200" dist="25400" dir="5400000" algn="ctr" rotWithShape="0">
                    <a:srgbClr val="000000">
                      <a:alpha val="6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flat" dir="t">
                    <a:rot lat="0" lon="0" rev="3600000"/>
                  </a:lightRig>
                </a:scene3d>
                <a:sp3d contourW="12700" prstMaterial="flat">
                  <a:bevelT w="38100" h="44450" prst="angle"/>
                  <a:contourClr>
                    <a:schemeClr val="accent2">
                      <a:shade val="35000"/>
                      <a:satMod val="160000"/>
                    </a:schemeClr>
                  </a:contourClr>
                </a:sp3d>
              </c:sp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8.4575907320788568E-3"/>
                  <c:y val="1.5152899284070435E-2"/>
                </c:manualLayout>
              </c:layout>
              <c:tx>
                <c:rich>
                  <a:bodyPr rot="0" anchor="ctr" anchorCtr="1"/>
                  <a:lstStyle/>
                  <a:p>
                    <a:pPr>
                      <a:defRPr sz="1000" b="1" baseline="0"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+mn-ea"/>
                        <a:cs typeface="+mn-cs"/>
                      </a:defRPr>
                    </a:pPr>
                    <a:r>
                      <a:rPr lang="ru-RU" sz="1000" baseline="0" dirty="0"/>
                      <a:t>И</a:t>
                    </a:r>
                    <a:r>
                      <a:rPr lang="ru-RU" dirty="0"/>
                      <a:t>ные межбюджетные трансферты </a:t>
                    </a:r>
                    <a:r>
                      <a:rPr lang="ru-RU" dirty="0" smtClean="0"/>
                      <a:t>– 68 309,2</a:t>
                    </a:r>
                    <a:endParaRPr lang="ru-RU" dirty="0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>
                  <a:outerShdw blurRad="76200" dist="25400" dir="5400000" algn="ctr" rotWithShape="0">
                    <a:srgbClr val="000000">
                      <a:alpha val="6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flat" dir="t">
                    <a:rot lat="0" lon="0" rev="3600000"/>
                  </a:lightRig>
                </a:scene3d>
                <a:sp3d contourW="12700" prstMaterial="flat">
                  <a:bevelT w="38100" h="44450" prst="angle"/>
                  <a:contourClr>
                    <a:schemeClr val="accent2">
                      <a:shade val="35000"/>
                      <a:satMod val="160000"/>
                    </a:schemeClr>
                  </a:contourClr>
                </a:sp3d>
              </c:sp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numFmt formatCode="General" sourceLinked="0"/>
            <c:spPr>
              <a:noFill/>
              <a:ln>
                <a:noFill/>
              </a:ln>
              <a:effectLst>
                <a:outerShdw blurRad="76200" dist="25400" dir="5400000" algn="ct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 contourW="12700" prstMaterial="flat">
                <a:bevelT w="38100" h="44450" prst="angle"/>
                <a:contourClr>
                  <a:schemeClr val="accent2">
                    <a:shade val="35000"/>
                    <a:satMod val="160000"/>
                  </a:schemeClr>
                </a:contourClr>
              </a:sp3d>
            </c:spPr>
            <c:txPr>
              <a:bodyPr anchor="ctr" anchorCtr="1"/>
              <a:lstStyle/>
              <a:p>
                <a:pPr>
                  <a:defRPr sz="10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Субвенции - 119,9</c:v>
                </c:pt>
                <c:pt idx="1">
                  <c:v>Дотации - 4817,4</c:v>
                </c:pt>
                <c:pt idx="2">
                  <c:v>Иные межбюджетные трансферты- 486,0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119.9</c:v>
                </c:pt>
                <c:pt idx="1">
                  <c:v>4817.3999999999996</c:v>
                </c:pt>
                <c:pt idx="2">
                  <c:v>486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992-425E-BA76-936EFF75ADC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view3D>
      <c:rotX val="30"/>
      <c:rotY val="21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3036936628941776"/>
          <c:w val="0.6235587190558356"/>
          <c:h val="0.6150604311544084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flat" dir="t">
                <a:rot lat="0" lon="0" rev="3600000"/>
              </a:lightRig>
            </a:scene3d>
            <a:sp3d prstMaterial="plastic">
              <a:bevelT w="1270000" h="1270000"/>
              <a:bevelB w="1270000" h="1270000"/>
              <a:contourClr>
                <a:srgbClr val="000000"/>
              </a:contourClr>
            </a:sp3d>
          </c:spPr>
          <c:explosion val="17"/>
          <c:dPt>
            <c:idx val="0"/>
            <c:bubble3D val="0"/>
            <c:spPr>
              <a:solidFill>
                <a:srgbClr val="589A00"/>
              </a:solidFill>
              <a:ln w="0">
                <a:noFill/>
              </a:ln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254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3992-425E-BA76-936EFF75ADC5}"/>
              </c:ext>
            </c:extLst>
          </c:dPt>
          <c:dPt>
            <c:idx val="1"/>
            <c:bubble3D val="0"/>
            <c:explosion val="31"/>
            <c:spPr>
              <a:solidFill>
                <a:schemeClr val="accent2">
                  <a:lumMod val="75000"/>
                </a:schemeClr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992-425E-BA76-936EFF75ADC5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3992-425E-BA76-936EFF75ADC5}"/>
              </c:ext>
            </c:extLst>
          </c:dPt>
          <c:dPt>
            <c:idx val="3"/>
            <c:bubble3D val="0"/>
            <c:spPr>
              <a:solidFill>
                <a:srgbClr val="05FF0B"/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992-425E-BA76-936EFF75ADC5}"/>
              </c:ext>
            </c:extLst>
          </c:dPt>
          <c:dPt>
            <c:idx val="4"/>
            <c:bubble3D val="0"/>
            <c:explosion val="23"/>
            <c:spPr>
              <a:solidFill>
                <a:srgbClr val="EA9CF2"/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3992-425E-BA76-936EFF75ADC5}"/>
              </c:ext>
            </c:extLst>
          </c:dPt>
          <c:dPt>
            <c:idx val="5"/>
            <c:bubble3D val="0"/>
            <c:spPr>
              <a:solidFill>
                <a:srgbClr val="00E7E2"/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</c:dPt>
          <c:dPt>
            <c:idx val="6"/>
            <c:bubble3D val="0"/>
            <c:spPr>
              <a:solidFill>
                <a:srgbClr val="781B16"/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5.3894924514423369E-2"/>
                  <c:y val="-9.363150420113419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573799949530644E-2"/>
                  <c:y val="-0.1895634867724313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0266038053544372E-2"/>
                  <c:y val="-8.311168401047640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3084862329571977E-2"/>
                  <c:y val="-4.602282821508382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2935867231110346E-2"/>
                  <c:y val="-3.948760949706647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</a:t>
                    </a:r>
                    <a:r>
                      <a:rPr lang="en-US" dirty="0" smtClean="0"/>
                      <a:t>5,</a:t>
                    </a:r>
                    <a:r>
                      <a:rPr lang="ru-RU" dirty="0" smtClean="0"/>
                      <a:t>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8058567291679768E-2"/>
                  <c:y val="-9.6894753841184886E-2"/>
                </c:manualLayout>
              </c:layout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7.724364371106246E-2"/>
                  <c:y val="-0.19609652563096938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3.6117134583359627E-2"/>
                  <c:y val="-9.6894753841184858E-2"/>
                </c:manualLayout>
              </c:layout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7.5012510288516271E-2"/>
                  <c:y val="-2.9991233331795326E-2"/>
                </c:manualLayout>
              </c:layout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spPr>
              <a:gradFill rotWithShape="1">
                <a:gsLst>
                  <a:gs pos="0">
                    <a:schemeClr val="accent2">
                      <a:tint val="100000"/>
                      <a:shade val="85000"/>
                      <a:satMod val="100000"/>
                      <a:lumMod val="100000"/>
                    </a:schemeClr>
                  </a:gs>
                  <a:gs pos="100000">
                    <a:schemeClr val="accent2">
                      <a:tint val="90000"/>
                      <a:shade val="100000"/>
                      <a:satMod val="150000"/>
                      <a:lumMod val="10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76200" dist="25400" dir="5400000" algn="ct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 contourW="12700" prstMaterial="flat">
                <a:bevelT w="38100" h="44450" prst="angle"/>
                <a:contourClr>
                  <a:schemeClr val="accent2">
                    <a:shade val="35000"/>
                    <a:satMod val="160000"/>
                  </a:schemeClr>
                </a:contourClr>
              </a:sp3d>
            </c:spPr>
            <c:txPr>
              <a:bodyPr/>
              <a:lstStyle/>
              <a:p>
                <a: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Социальная политика - 181,6</c:v>
                </c:pt>
                <c:pt idx="1">
                  <c:v>Национальная оборона -119,7</c:v>
                </c:pt>
                <c:pt idx="2">
                  <c:v>Образование - 12,0</c:v>
                </c:pt>
                <c:pt idx="3">
                  <c:v>Жилищно-коммунальное хозяйство -623,9</c:v>
                </c:pt>
                <c:pt idx="4">
                  <c:v>Общегосударственные вопросы - 6357,1</c:v>
                </c:pt>
                <c:pt idx="5">
                  <c:v>Культура, кинематография - 4185,7</c:v>
                </c:pt>
                <c:pt idx="6">
                  <c:v>Национальная безопасность и правоохранительная деятельность - 11,1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181.6</c:v>
                </c:pt>
                <c:pt idx="1">
                  <c:v>119.7</c:v>
                </c:pt>
                <c:pt idx="2">
                  <c:v>12</c:v>
                </c:pt>
                <c:pt idx="3">
                  <c:v>623.9</c:v>
                </c:pt>
                <c:pt idx="4">
                  <c:v>6357.1</c:v>
                </c:pt>
                <c:pt idx="5">
                  <c:v>4185.7</c:v>
                </c:pt>
                <c:pt idx="6">
                  <c:v>11.1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992-425E-BA76-936EFF75ADC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 rtl="0">
              <a:defRPr sz="1400" b="1"/>
            </a:pPr>
            <a:endParaRPr lang="ru-RU"/>
          </a:p>
        </c:txPr>
      </c:legendEntry>
      <c:legendEntry>
        <c:idx val="1"/>
        <c:txPr>
          <a:bodyPr/>
          <a:lstStyle/>
          <a:p>
            <a:pPr rtl="0">
              <a:defRPr sz="1400" b="1"/>
            </a:pPr>
            <a:endParaRPr lang="ru-RU"/>
          </a:p>
        </c:txPr>
      </c:legendEntry>
      <c:legendEntry>
        <c:idx val="2"/>
        <c:txPr>
          <a:bodyPr/>
          <a:lstStyle/>
          <a:p>
            <a:pPr rtl="0">
              <a:defRPr sz="1400" b="1"/>
            </a:pPr>
            <a:endParaRPr lang="ru-RU"/>
          </a:p>
        </c:txPr>
      </c:legendEntry>
      <c:legendEntry>
        <c:idx val="3"/>
        <c:txPr>
          <a:bodyPr/>
          <a:lstStyle/>
          <a:p>
            <a:pPr rtl="0">
              <a:defRPr sz="1400" b="1"/>
            </a:pPr>
            <a:endParaRPr lang="ru-RU"/>
          </a:p>
        </c:txPr>
      </c:legendEntry>
      <c:legendEntry>
        <c:idx val="4"/>
        <c:txPr>
          <a:bodyPr/>
          <a:lstStyle/>
          <a:p>
            <a:pPr rtl="0">
              <a:defRPr sz="1400" b="1"/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400" b="1"/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400" b="1"/>
            </a:pPr>
            <a:endParaRPr lang="ru-RU"/>
          </a:p>
        </c:txPr>
      </c:legendEntry>
      <c:layout>
        <c:manualLayout>
          <c:xMode val="edge"/>
          <c:yMode val="edge"/>
          <c:x val="0.5571007850718761"/>
          <c:y val="3.0956002806205796E-2"/>
          <c:w val="0.4358651240501068"/>
          <c:h val="0.86326867749015546"/>
        </c:manualLayout>
      </c:layout>
      <c:overlay val="0"/>
      <c:spPr>
        <a:ln>
          <a:noFill/>
        </a:ln>
      </c:sp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  <c:spPr>
        <a:solidFill>
          <a:srgbClr val="DFE3E5">
            <a:lumMod val="75000"/>
          </a:srgbClr>
        </a:solidFill>
      </c:spPr>
    </c:floor>
    <c:sideWall>
      <c:thickness val="0"/>
      <c:spPr>
        <a:solidFill>
          <a:schemeClr val="bg1">
            <a:lumMod val="95000"/>
          </a:schemeClr>
        </a:solidFill>
        <a:ln>
          <a:noFill/>
        </a:ln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1294340650386051"/>
          <c:y val="2.2914870706523576E-2"/>
          <c:w val="0.88288923135162978"/>
          <c:h val="0.8754345064862665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pPr>
              <a:solidFill>
                <a:prstClr val="white"/>
              </a:solidFill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321-4D9F-A93E-2ABBC9902B6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>
              <a:bevelT/>
            </a:sp3d>
          </c:spPr>
          <c:invertIfNegative val="0"/>
          <c:dLbls>
            <c:dLbl>
              <c:idx val="0"/>
              <c:layout>
                <c:manualLayout>
                  <c:x val="3.3933784482918915E-2"/>
                  <c:y val="-0.3530121762184286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b="1">
                        <a:solidFill>
                          <a:schemeClr val="bg1"/>
                        </a:solidFill>
                      </a:defRPr>
                    </a:pPr>
                    <a:r>
                      <a:rPr lang="ru-RU" b="1" dirty="0" smtClean="0">
                        <a:solidFill>
                          <a:srgbClr val="C00000"/>
                        </a:solidFill>
                      </a:rPr>
                      <a:t>10 545,2</a:t>
                    </a:r>
                    <a:endParaRPr lang="en-US" b="1" dirty="0">
                      <a:solidFill>
                        <a:srgbClr val="C00000"/>
                      </a:solidFill>
                    </a:endParaRPr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321-4D9F-A93E-2ABBC9902B6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6988253849847467E-2"/>
                  <c:y val="-0.38587177816030377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>
                      <a:solidFill>
                        <a:srgbClr val="C0000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321-4D9F-A93E-2ABBC9902B6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Лист1!$C$2:$C$3</c:f>
              <c:numCache>
                <c:formatCode>0.0</c:formatCode>
                <c:ptCount val="2"/>
                <c:pt idx="0">
                  <c:v>10545.2</c:v>
                </c:pt>
                <c:pt idx="1">
                  <c:v>11491.1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321-4D9F-A93E-2ABBC9902B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2390016"/>
        <c:axId val="142391552"/>
        <c:axId val="0"/>
      </c:bar3DChart>
      <c:catAx>
        <c:axId val="1423900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2391552"/>
        <c:crosses val="autoZero"/>
        <c:auto val="1"/>
        <c:lblAlgn val="ctr"/>
        <c:lblOffset val="100"/>
        <c:noMultiLvlLbl val="0"/>
      </c:catAx>
      <c:valAx>
        <c:axId val="1423915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2390016"/>
        <c:crosses val="autoZero"/>
        <c:crossBetween val="between"/>
      </c:valAx>
    </c:plotArea>
    <c:plotVisOnly val="1"/>
    <c:dispBlanksAs val="gap"/>
    <c:showDLblsOverMax val="0"/>
  </c:chart>
  <c:spPr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69800F-E311-43F4-BC6A-FF2661B578F6}" type="doc">
      <dgm:prSet loTypeId="urn:microsoft.com/office/officeart/2005/8/layout/vList2" loCatId="list" qsTypeId="urn:microsoft.com/office/officeart/2005/8/quickstyle/simple4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F66C0B0F-594B-4FCD-8D52-737FCFB3BBE2}">
      <dgm:prSet phldrT="[Текст]" custT="1"/>
      <dgm:spPr/>
      <dgm:t>
        <a:bodyPr/>
        <a:lstStyle/>
        <a:p>
          <a:pPr algn="ctr"/>
          <a:r>
            <a:rPr lang="ru-RU" sz="2000" dirty="0" smtClean="0"/>
            <a:t>Послания Президента РФ Федеральному Собранию РФ, определяющих бюджетную политику в РФ</a:t>
          </a:r>
          <a:endParaRPr lang="ru-RU" sz="2000" dirty="0"/>
        </a:p>
      </dgm:t>
    </dgm:pt>
    <dgm:pt modelId="{4F8E20DE-802A-4280-A11E-C2F03CC6E6EC}" type="parTrans" cxnId="{1519FBBD-8299-4A73-BF99-37A76BAEA980}">
      <dgm:prSet/>
      <dgm:spPr/>
      <dgm:t>
        <a:bodyPr/>
        <a:lstStyle/>
        <a:p>
          <a:endParaRPr lang="ru-RU"/>
        </a:p>
      </dgm:t>
    </dgm:pt>
    <dgm:pt modelId="{D4489C39-7D86-438A-8AFE-5CB274C06A89}" type="sibTrans" cxnId="{1519FBBD-8299-4A73-BF99-37A76BAEA980}">
      <dgm:prSet/>
      <dgm:spPr/>
      <dgm:t>
        <a:bodyPr/>
        <a:lstStyle/>
        <a:p>
          <a:endParaRPr lang="ru-RU"/>
        </a:p>
      </dgm:t>
    </dgm:pt>
    <dgm:pt modelId="{FC1A9DF6-FD5C-43E3-B926-20429105DECF}" type="pres">
      <dgm:prSet presAssocID="{0A69800F-E311-43F4-BC6A-FF2661B578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8115D4-3C92-4236-AA49-E68EB7C814CE}" type="pres">
      <dgm:prSet presAssocID="{F66C0B0F-594B-4FCD-8D52-737FCFB3BBE2}" presName="parentText" presStyleLbl="node1" presStyleIdx="0" presStyleCnt="1" custScaleX="88678" custScaleY="97636" custLinFactY="-1213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2C887C-9B1C-47F0-8F4B-A6C8B12BE840}" type="presOf" srcId="{F66C0B0F-594B-4FCD-8D52-737FCFB3BBE2}" destId="{1A8115D4-3C92-4236-AA49-E68EB7C814CE}" srcOrd="0" destOrd="0" presId="urn:microsoft.com/office/officeart/2005/8/layout/vList2"/>
    <dgm:cxn modelId="{1519FBBD-8299-4A73-BF99-37A76BAEA980}" srcId="{0A69800F-E311-43F4-BC6A-FF2661B578F6}" destId="{F66C0B0F-594B-4FCD-8D52-737FCFB3BBE2}" srcOrd="0" destOrd="0" parTransId="{4F8E20DE-802A-4280-A11E-C2F03CC6E6EC}" sibTransId="{D4489C39-7D86-438A-8AFE-5CB274C06A89}"/>
    <dgm:cxn modelId="{22F29F61-F221-4E29-8808-8A3ABFB04486}" type="presOf" srcId="{0A69800F-E311-43F4-BC6A-FF2661B578F6}" destId="{FC1A9DF6-FD5C-43E3-B926-20429105DECF}" srcOrd="0" destOrd="0" presId="urn:microsoft.com/office/officeart/2005/8/layout/vList2"/>
    <dgm:cxn modelId="{6AD6843F-A45C-4939-8922-07E17D1B76F1}" type="presParOf" srcId="{FC1A9DF6-FD5C-43E3-B926-20429105DECF}" destId="{1A8115D4-3C92-4236-AA49-E68EB7C814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E5779E2-A1B7-40DA-B1E5-B229BC26C5B5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8601B2-4C5C-47E6-AFAF-F54B0E324DEF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600" b="1" baseline="0" dirty="0" smtClean="0">
              <a:solidFill>
                <a:schemeClr val="tx1"/>
              </a:solidFill>
            </a:rPr>
            <a:t>Налоговые </a:t>
          </a:r>
        </a:p>
        <a:p>
          <a:pPr>
            <a:spcAft>
              <a:spcPts val="0"/>
            </a:spcAft>
          </a:pPr>
          <a:r>
            <a:rPr lang="ru-RU" sz="1600" b="1" baseline="0" dirty="0" smtClean="0">
              <a:solidFill>
                <a:schemeClr val="tx1"/>
              </a:solidFill>
            </a:rPr>
            <a:t>Доходы</a:t>
          </a:r>
        </a:p>
        <a:p>
          <a:pPr>
            <a:spcAft>
              <a:spcPct val="35000"/>
            </a:spcAft>
          </a:pPr>
          <a:r>
            <a:rPr lang="ru-RU" sz="1600" b="1" i="1" baseline="0" dirty="0" smtClean="0">
              <a:solidFill>
                <a:schemeClr val="accent2">
                  <a:lumMod val="75000"/>
                </a:schemeClr>
              </a:solidFill>
            </a:rPr>
            <a:t>5 854,2</a:t>
          </a:r>
          <a:endParaRPr lang="ru-RU" sz="16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BA0A25C7-C320-48C9-9954-C80FCB8018EC}" type="parTrans" cxnId="{8EA5DC9D-E2D3-4887-A743-1EEE7C8EAB76}">
      <dgm:prSet/>
      <dgm:spPr/>
      <dgm:t>
        <a:bodyPr/>
        <a:lstStyle/>
        <a:p>
          <a:endParaRPr lang="ru-RU"/>
        </a:p>
      </dgm:t>
    </dgm:pt>
    <dgm:pt modelId="{4A04F75D-99B2-4746-9D80-228DECB7450A}" type="sibTrans" cxnId="{8EA5DC9D-E2D3-4887-A743-1EEE7C8EAB76}">
      <dgm:prSet/>
      <dgm:spPr/>
      <dgm:t>
        <a:bodyPr/>
        <a:lstStyle/>
        <a:p>
          <a:endParaRPr lang="ru-RU"/>
        </a:p>
      </dgm:t>
    </dgm:pt>
    <dgm:pt modelId="{9A4E27C2-6D78-4DBD-B4BD-A27DDD5EED06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100" b="1" i="0" baseline="0" dirty="0" smtClean="0"/>
            <a:t>Налог на доходы</a:t>
          </a:r>
        </a:p>
        <a:p>
          <a:pPr>
            <a:spcAft>
              <a:spcPts val="0"/>
            </a:spcAft>
          </a:pPr>
          <a:r>
            <a:rPr lang="ru-RU" sz="1100" b="1" i="0" baseline="0" dirty="0" smtClean="0"/>
            <a:t> физических лиц</a:t>
          </a:r>
        </a:p>
        <a:p>
          <a:pPr>
            <a:spcAft>
              <a:spcPts val="0"/>
            </a:spcAft>
          </a:pPr>
          <a:r>
            <a:rPr lang="ru-RU" sz="1100" b="1" i="1" baseline="0" dirty="0" smtClean="0">
              <a:solidFill>
                <a:schemeClr val="accent2">
                  <a:lumMod val="75000"/>
                </a:schemeClr>
              </a:solidFill>
            </a:rPr>
            <a:t>1 060,4</a:t>
          </a:r>
          <a:endParaRPr lang="ru-RU" sz="11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E69A9CA3-715A-4912-A228-041A5E008D26}" type="parTrans" cxnId="{C1C3F796-C065-467A-B540-A84F6A1041D2}">
      <dgm:prSet/>
      <dgm:spPr/>
      <dgm:t>
        <a:bodyPr/>
        <a:lstStyle/>
        <a:p>
          <a:endParaRPr lang="ru-RU"/>
        </a:p>
      </dgm:t>
    </dgm:pt>
    <dgm:pt modelId="{A41AFEA4-2A89-4D52-A2F0-0A97BB6920C2}" type="sibTrans" cxnId="{C1C3F796-C065-467A-B540-A84F6A1041D2}">
      <dgm:prSet/>
      <dgm:spPr/>
      <dgm:t>
        <a:bodyPr/>
        <a:lstStyle/>
        <a:p>
          <a:endParaRPr lang="ru-RU"/>
        </a:p>
      </dgm:t>
    </dgm:pt>
    <dgm:pt modelId="{348A2829-B03C-47A6-827D-83DB89EFAA81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ru-RU" sz="1600" b="1" baseline="0" dirty="0" smtClean="0">
              <a:solidFill>
                <a:schemeClr val="tx1"/>
              </a:solidFill>
            </a:rPr>
            <a:t>Неналоговые</a:t>
          </a:r>
        </a:p>
        <a:p>
          <a:pPr>
            <a:lnSpc>
              <a:spcPct val="70000"/>
            </a:lnSpc>
            <a:spcAft>
              <a:spcPts val="0"/>
            </a:spcAft>
          </a:pPr>
          <a:r>
            <a:rPr lang="ru-RU" sz="1600" b="1" baseline="0" dirty="0" smtClean="0">
              <a:solidFill>
                <a:schemeClr val="tx1"/>
              </a:solidFill>
            </a:rPr>
            <a:t> доходы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ru-RU" sz="1600" b="1" i="1" baseline="0" dirty="0" smtClean="0">
              <a:solidFill>
                <a:schemeClr val="accent2">
                  <a:lumMod val="75000"/>
                </a:schemeClr>
              </a:solidFill>
            </a:rPr>
            <a:t>201,0</a:t>
          </a:r>
          <a:endParaRPr lang="ru-RU" sz="16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E88CC5BC-4190-4D3A-A950-DF2650AA4492}" type="parTrans" cxnId="{FBD4AC44-FF8A-408D-9DB2-7E6BE2717180}">
      <dgm:prSet/>
      <dgm:spPr/>
      <dgm:t>
        <a:bodyPr/>
        <a:lstStyle/>
        <a:p>
          <a:endParaRPr lang="ru-RU"/>
        </a:p>
      </dgm:t>
    </dgm:pt>
    <dgm:pt modelId="{CCE47B8A-E06A-4D49-88CB-D9253CF525CD}" type="sibTrans" cxnId="{FBD4AC44-FF8A-408D-9DB2-7E6BE2717180}">
      <dgm:prSet/>
      <dgm:spPr/>
      <dgm:t>
        <a:bodyPr/>
        <a:lstStyle/>
        <a:p>
          <a:endParaRPr lang="ru-RU"/>
        </a:p>
      </dgm:t>
    </dgm:pt>
    <dgm:pt modelId="{74AC0CC1-8F26-4CFA-AE67-79B32733563B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100" b="1" i="0" baseline="0" dirty="0" smtClean="0"/>
            <a:t>Доходы от использования имущества</a:t>
          </a:r>
        </a:p>
        <a:p>
          <a:pPr>
            <a:spcAft>
              <a:spcPts val="0"/>
            </a:spcAft>
          </a:pPr>
          <a:r>
            <a:rPr lang="ru-RU" sz="1100" b="1" i="1" baseline="0" dirty="0" smtClean="0">
              <a:solidFill>
                <a:schemeClr val="accent2">
                  <a:lumMod val="75000"/>
                </a:schemeClr>
              </a:solidFill>
            </a:rPr>
            <a:t>197,7</a:t>
          </a:r>
          <a:endParaRPr lang="ru-RU" sz="11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9CF06112-50F0-4F97-82CA-D3CB43259E53}" type="parTrans" cxnId="{10FA47E7-833B-4903-AC6E-F9FDEEFE6F67}">
      <dgm:prSet/>
      <dgm:spPr/>
      <dgm:t>
        <a:bodyPr/>
        <a:lstStyle/>
        <a:p>
          <a:endParaRPr lang="ru-RU"/>
        </a:p>
      </dgm:t>
    </dgm:pt>
    <dgm:pt modelId="{5AEEFA53-5B56-47C4-8717-A65A75B36E1E}" type="sibTrans" cxnId="{10FA47E7-833B-4903-AC6E-F9FDEEFE6F67}">
      <dgm:prSet/>
      <dgm:spPr/>
      <dgm:t>
        <a:bodyPr/>
        <a:lstStyle/>
        <a:p>
          <a:endParaRPr lang="ru-RU"/>
        </a:p>
      </dgm:t>
    </dgm:pt>
    <dgm:pt modelId="{D490E702-0874-4835-B93F-F9EBBA062096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100" b="1" i="0" baseline="0" dirty="0" smtClean="0"/>
            <a:t>Государственная пошлина</a:t>
          </a:r>
        </a:p>
        <a:p>
          <a:pPr>
            <a:spcAft>
              <a:spcPts val="0"/>
            </a:spcAft>
          </a:pPr>
          <a:r>
            <a:rPr lang="ru-RU" sz="1100" b="1" i="0" baseline="0" dirty="0" smtClean="0">
              <a:solidFill>
                <a:schemeClr val="accent2">
                  <a:lumMod val="75000"/>
                </a:schemeClr>
              </a:solidFill>
            </a:rPr>
            <a:t>3,6</a:t>
          </a:r>
          <a:endParaRPr lang="ru-RU" sz="1100" b="1" i="0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EB29B3FA-C538-4C4C-B5AB-90C07B139D37}" type="parTrans" cxnId="{F53636E1-6105-4FB7-B878-54B07B2B9716}">
      <dgm:prSet/>
      <dgm:spPr/>
      <dgm:t>
        <a:bodyPr/>
        <a:lstStyle/>
        <a:p>
          <a:endParaRPr lang="ru-RU"/>
        </a:p>
      </dgm:t>
    </dgm:pt>
    <dgm:pt modelId="{BE0F5F22-8183-4DFE-BC55-19609B7B1852}" type="sibTrans" cxnId="{F53636E1-6105-4FB7-B878-54B07B2B9716}">
      <dgm:prSet/>
      <dgm:spPr/>
      <dgm:t>
        <a:bodyPr/>
        <a:lstStyle/>
        <a:p>
          <a:endParaRPr lang="ru-RU"/>
        </a:p>
      </dgm:t>
    </dgm:pt>
    <dgm:pt modelId="{555F3254-2CB1-4067-9F3C-42DFB34257EE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100" b="1" i="0" baseline="0" dirty="0" smtClean="0"/>
            <a:t>Налог на совокупный доход</a:t>
          </a:r>
        </a:p>
        <a:p>
          <a:pPr>
            <a:spcAft>
              <a:spcPct val="35000"/>
            </a:spcAft>
          </a:pPr>
          <a:r>
            <a:rPr lang="ru-RU" sz="1100" b="1" i="1" baseline="0" dirty="0" smtClean="0">
              <a:solidFill>
                <a:schemeClr val="accent2">
                  <a:lumMod val="75000"/>
                </a:schemeClr>
              </a:solidFill>
            </a:rPr>
            <a:t>361,3</a:t>
          </a:r>
          <a:endParaRPr lang="ru-RU" sz="11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3CA9FA41-116A-4AEC-A433-13E1F34D2144}" type="parTrans" cxnId="{2FFE1A15-D5E3-4376-BA89-1DA13B4A13D7}">
      <dgm:prSet/>
      <dgm:spPr/>
      <dgm:t>
        <a:bodyPr/>
        <a:lstStyle/>
        <a:p>
          <a:endParaRPr lang="ru-RU"/>
        </a:p>
      </dgm:t>
    </dgm:pt>
    <dgm:pt modelId="{03AD9C3F-2686-4939-B835-DBFF80B766B5}" type="sibTrans" cxnId="{2FFE1A15-D5E3-4376-BA89-1DA13B4A13D7}">
      <dgm:prSet/>
      <dgm:spPr/>
      <dgm:t>
        <a:bodyPr/>
        <a:lstStyle/>
        <a:p>
          <a:endParaRPr lang="ru-RU"/>
        </a:p>
      </dgm:t>
    </dgm:pt>
    <dgm:pt modelId="{04053970-5D80-46A1-B461-BED3F277752F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100" b="1" i="0" baseline="0" dirty="0" smtClean="0"/>
            <a:t>Штрафы, санкции, возмещение ущерба</a:t>
          </a:r>
        </a:p>
        <a:p>
          <a:pPr>
            <a:spcAft>
              <a:spcPts val="0"/>
            </a:spcAft>
          </a:pPr>
          <a:r>
            <a:rPr lang="ru-RU" sz="1100" b="1" i="1" baseline="0" dirty="0" smtClean="0">
              <a:solidFill>
                <a:schemeClr val="accent2">
                  <a:lumMod val="75000"/>
                </a:schemeClr>
              </a:solidFill>
            </a:rPr>
            <a:t>3,3</a:t>
          </a:r>
          <a:endParaRPr lang="ru-RU" sz="11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BCF761D7-35BC-4230-9EA3-3C4439BBE1D6}" type="parTrans" cxnId="{23BB2189-C8C2-43BE-A7E3-117C71CE5A3E}">
      <dgm:prSet/>
      <dgm:spPr/>
      <dgm:t>
        <a:bodyPr/>
        <a:lstStyle/>
        <a:p>
          <a:endParaRPr lang="ru-RU"/>
        </a:p>
      </dgm:t>
    </dgm:pt>
    <dgm:pt modelId="{9ADAAD9A-9FD2-408F-9802-8510F7DAC23E}" type="sibTrans" cxnId="{23BB2189-C8C2-43BE-A7E3-117C71CE5A3E}">
      <dgm:prSet/>
      <dgm:spPr/>
      <dgm:t>
        <a:bodyPr/>
        <a:lstStyle/>
        <a:p>
          <a:endParaRPr lang="ru-RU"/>
        </a:p>
      </dgm:t>
    </dgm:pt>
    <dgm:pt modelId="{A1FCAF13-1A74-4F7D-8E4C-3CEA0E390CD8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2000" b="1" i="0" baseline="0" dirty="0" smtClean="0">
              <a:solidFill>
                <a:schemeClr val="tx1"/>
              </a:solidFill>
            </a:rPr>
            <a:t>Доходы </a:t>
          </a:r>
        </a:p>
        <a:p>
          <a:pPr>
            <a:spcAft>
              <a:spcPts val="0"/>
            </a:spcAft>
          </a:pPr>
          <a:r>
            <a:rPr lang="ru-RU" sz="2000" b="1" i="0" baseline="0" dirty="0" smtClean="0">
              <a:solidFill>
                <a:schemeClr val="tx1"/>
              </a:solidFill>
            </a:rPr>
            <a:t>Бюджета</a:t>
          </a:r>
        </a:p>
        <a:p>
          <a:pPr>
            <a:spcAft>
              <a:spcPts val="0"/>
            </a:spcAft>
          </a:pPr>
          <a:endParaRPr lang="ru-RU" sz="2000" b="1" i="0" baseline="0" dirty="0" smtClean="0">
            <a:solidFill>
              <a:schemeClr val="tx1"/>
            </a:solidFill>
          </a:endParaRPr>
        </a:p>
        <a:p>
          <a:pPr>
            <a:spcAft>
              <a:spcPts val="0"/>
            </a:spcAft>
          </a:pPr>
          <a:r>
            <a:rPr lang="ru-RU" sz="2000" b="1" i="1" baseline="0" dirty="0" smtClean="0">
              <a:solidFill>
                <a:schemeClr val="accent2">
                  <a:lumMod val="75000"/>
                </a:schemeClr>
              </a:solidFill>
            </a:rPr>
            <a:t>11 478,5</a:t>
          </a:r>
          <a:endParaRPr lang="ru-RU" sz="20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1EF553E7-F288-4F0C-94C0-A1A2AA976BC0}" type="parTrans" cxnId="{CC55FB61-0C53-4CB4-B0D4-1B9BEE204E52}">
      <dgm:prSet/>
      <dgm:spPr/>
      <dgm:t>
        <a:bodyPr/>
        <a:lstStyle/>
        <a:p>
          <a:endParaRPr lang="ru-RU"/>
        </a:p>
      </dgm:t>
    </dgm:pt>
    <dgm:pt modelId="{A8385386-22F2-4288-B476-844535B0E078}" type="sibTrans" cxnId="{CC55FB61-0C53-4CB4-B0D4-1B9BEE204E52}">
      <dgm:prSet/>
      <dgm:spPr/>
      <dgm:t>
        <a:bodyPr/>
        <a:lstStyle/>
        <a:p>
          <a:endParaRPr lang="ru-RU"/>
        </a:p>
      </dgm:t>
    </dgm:pt>
    <dgm:pt modelId="{BADDE544-2279-4C5F-A5AD-1F0D1BE7AB6A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600" b="1" i="0" baseline="0" dirty="0" smtClean="0">
              <a:solidFill>
                <a:schemeClr val="tx1"/>
              </a:solidFill>
            </a:rPr>
            <a:t>Безвозмездные поступления</a:t>
          </a:r>
        </a:p>
        <a:p>
          <a:pPr>
            <a:spcAft>
              <a:spcPts val="0"/>
            </a:spcAft>
          </a:pPr>
          <a:r>
            <a:rPr lang="ru-RU" sz="1600" b="1" i="1" baseline="0" dirty="0" smtClean="0">
              <a:solidFill>
                <a:schemeClr val="accent2">
                  <a:lumMod val="75000"/>
                </a:schemeClr>
              </a:solidFill>
            </a:rPr>
            <a:t>5 423,3</a:t>
          </a:r>
          <a:endParaRPr lang="ru-RU" sz="16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2A7AAA2A-CC9A-4494-946C-D059BD91007B}" type="parTrans" cxnId="{401A625C-F6FC-4D0D-8F5B-E7D02F04F11A}">
      <dgm:prSet/>
      <dgm:spPr/>
      <dgm:t>
        <a:bodyPr/>
        <a:lstStyle/>
        <a:p>
          <a:endParaRPr lang="ru-RU"/>
        </a:p>
      </dgm:t>
    </dgm:pt>
    <dgm:pt modelId="{772A8182-0820-4197-85FA-B361FF2083F1}" type="sibTrans" cxnId="{401A625C-F6FC-4D0D-8F5B-E7D02F04F11A}">
      <dgm:prSet/>
      <dgm:spPr/>
      <dgm:t>
        <a:bodyPr/>
        <a:lstStyle/>
        <a:p>
          <a:endParaRPr lang="ru-RU"/>
        </a:p>
      </dgm:t>
    </dgm:pt>
    <dgm:pt modelId="{FCEEAC75-CE5E-4523-A1B6-72C9E004C730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100" b="1" i="0" baseline="0" dirty="0" smtClean="0">
              <a:solidFill>
                <a:schemeClr val="tx1"/>
              </a:solidFill>
            </a:rPr>
            <a:t>Дотации бюджетам бюджетной системы РФ</a:t>
          </a:r>
        </a:p>
        <a:p>
          <a:pPr>
            <a:spcAft>
              <a:spcPts val="0"/>
            </a:spcAft>
          </a:pPr>
          <a:r>
            <a:rPr lang="ru-RU" sz="1100" b="1" i="1" baseline="0" dirty="0" smtClean="0">
              <a:solidFill>
                <a:schemeClr val="accent2">
                  <a:lumMod val="75000"/>
                </a:schemeClr>
              </a:solidFill>
            </a:rPr>
            <a:t>4 817,4</a:t>
          </a:r>
          <a:endParaRPr lang="ru-RU" sz="11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72E23365-9504-45DB-8313-A5A322AD5B36}" type="parTrans" cxnId="{82FBB829-F882-44B3-A603-FD1D23266D4A}">
      <dgm:prSet/>
      <dgm:spPr/>
      <dgm:t>
        <a:bodyPr/>
        <a:lstStyle/>
        <a:p>
          <a:endParaRPr lang="ru-RU"/>
        </a:p>
      </dgm:t>
    </dgm:pt>
    <dgm:pt modelId="{CD4A7E36-957A-43C6-8867-36E7E9D47EA4}" type="sibTrans" cxnId="{82FBB829-F882-44B3-A603-FD1D23266D4A}">
      <dgm:prSet/>
      <dgm:spPr/>
      <dgm:t>
        <a:bodyPr/>
        <a:lstStyle/>
        <a:p>
          <a:endParaRPr lang="ru-RU"/>
        </a:p>
      </dgm:t>
    </dgm:pt>
    <dgm:pt modelId="{950B85DB-2CCD-497E-9A1E-F2D57AC45AA8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100" b="1" i="0" baseline="0" dirty="0" smtClean="0">
              <a:solidFill>
                <a:schemeClr val="tx1"/>
              </a:solidFill>
            </a:rPr>
            <a:t>Субвенции</a:t>
          </a:r>
        </a:p>
        <a:p>
          <a:pPr>
            <a:spcAft>
              <a:spcPts val="0"/>
            </a:spcAft>
          </a:pPr>
          <a:r>
            <a:rPr lang="ru-RU" sz="1100" b="1" i="1" baseline="0" dirty="0" smtClean="0">
              <a:solidFill>
                <a:schemeClr val="accent2">
                  <a:lumMod val="75000"/>
                </a:schemeClr>
              </a:solidFill>
            </a:rPr>
            <a:t>119,9</a:t>
          </a:r>
          <a:endParaRPr lang="ru-RU" sz="11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1023FEFC-1FA9-4EC6-8635-D743D1090DFC}" type="parTrans" cxnId="{3B313B0F-5287-4A67-A98E-4F25E2E57AB0}">
      <dgm:prSet/>
      <dgm:spPr/>
      <dgm:t>
        <a:bodyPr/>
        <a:lstStyle/>
        <a:p>
          <a:endParaRPr lang="ru-RU"/>
        </a:p>
      </dgm:t>
    </dgm:pt>
    <dgm:pt modelId="{141B24E2-9D6B-4D2B-A2C5-F7828834E18B}" type="sibTrans" cxnId="{3B313B0F-5287-4A67-A98E-4F25E2E57AB0}">
      <dgm:prSet/>
      <dgm:spPr/>
      <dgm:t>
        <a:bodyPr/>
        <a:lstStyle/>
        <a:p>
          <a:endParaRPr lang="ru-RU"/>
        </a:p>
      </dgm:t>
    </dgm:pt>
    <dgm:pt modelId="{BF9A80E3-DA66-4DF4-AE56-E325D5AC1FBA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100" b="1" i="0" baseline="0" dirty="0" smtClean="0">
              <a:solidFill>
                <a:schemeClr val="tx1"/>
              </a:solidFill>
            </a:rPr>
            <a:t>Налог на имущество</a:t>
          </a:r>
        </a:p>
        <a:p>
          <a:pPr>
            <a:spcAft>
              <a:spcPts val="0"/>
            </a:spcAft>
          </a:pPr>
          <a:r>
            <a:rPr lang="ru-RU" sz="1100" b="1" i="1" baseline="0" dirty="0" smtClean="0">
              <a:solidFill>
                <a:schemeClr val="accent2">
                  <a:lumMod val="75000"/>
                </a:schemeClr>
              </a:solidFill>
            </a:rPr>
            <a:t>4 428,9</a:t>
          </a:r>
          <a:endParaRPr lang="ru-RU" sz="11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9D3D376C-7C78-4D64-B17B-4D14CE449626}" type="parTrans" cxnId="{7AF52DF4-5B3A-45F5-A96D-39357C8B3E64}">
      <dgm:prSet/>
      <dgm:spPr/>
      <dgm:t>
        <a:bodyPr/>
        <a:lstStyle/>
        <a:p>
          <a:endParaRPr lang="ru-RU"/>
        </a:p>
      </dgm:t>
    </dgm:pt>
    <dgm:pt modelId="{7D1F174A-E675-4D3F-A973-912AA0EA3DF6}" type="sibTrans" cxnId="{7AF52DF4-5B3A-45F5-A96D-39357C8B3E64}">
      <dgm:prSet/>
      <dgm:spPr/>
      <dgm:t>
        <a:bodyPr/>
        <a:lstStyle/>
        <a:p>
          <a:endParaRPr lang="ru-RU"/>
        </a:p>
      </dgm:t>
    </dgm:pt>
    <dgm:pt modelId="{E3C03E95-D768-42B6-8922-A9A3518F668D}" type="pres">
      <dgm:prSet presAssocID="{EE5779E2-A1B7-40DA-B1E5-B229BC26C5B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6F4056-3569-482D-939F-5EE4A49984C1}" type="pres">
      <dgm:prSet presAssocID="{288601B2-4C5C-47E6-AFAF-F54B0E324DEF}" presName="vertFlow" presStyleCnt="0"/>
      <dgm:spPr/>
    </dgm:pt>
    <dgm:pt modelId="{7DD402FB-CACD-4F64-80A6-6DD87ECCC32E}" type="pres">
      <dgm:prSet presAssocID="{288601B2-4C5C-47E6-AFAF-F54B0E324DEF}" presName="header" presStyleLbl="node1" presStyleIdx="0" presStyleCnt="4" custScaleX="97912" custScaleY="229748" custLinFactY="-100000" custLinFactNeighborX="-5938" custLinFactNeighborY="-128264"/>
      <dgm:spPr/>
      <dgm:t>
        <a:bodyPr/>
        <a:lstStyle/>
        <a:p>
          <a:endParaRPr lang="ru-RU"/>
        </a:p>
      </dgm:t>
    </dgm:pt>
    <dgm:pt modelId="{533FCD74-EB48-4F3B-A517-2A893792E362}" type="pres">
      <dgm:prSet presAssocID="{E69A9CA3-715A-4912-A228-041A5E008D26}" presName="parTrans" presStyleLbl="sibTrans2D1" presStyleIdx="0" presStyleCnt="8" custScaleX="142359" custScaleY="233669"/>
      <dgm:spPr/>
      <dgm:t>
        <a:bodyPr/>
        <a:lstStyle/>
        <a:p>
          <a:endParaRPr lang="ru-RU"/>
        </a:p>
      </dgm:t>
    </dgm:pt>
    <dgm:pt modelId="{010C84A1-992E-4461-8C85-4DA8B1E0C810}" type="pres">
      <dgm:prSet presAssocID="{9A4E27C2-6D78-4DBD-B4BD-A27DDD5EED06}" presName="child" presStyleLbl="alignAccFollowNode1" presStyleIdx="0" presStyleCnt="8" custScaleY="113375" custLinFactY="12225" custLinFactNeighborX="-128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CC8C1B-6C08-4859-8E1A-C58339B4D8B2}" type="pres">
      <dgm:prSet presAssocID="{A41AFEA4-2A89-4D52-A2F0-0A97BB6920C2}" presName="sibTrans" presStyleLbl="sibTrans2D1" presStyleIdx="1" presStyleCnt="8" custScaleX="89939" custScaleY="214573" custLinFactNeighborX="70" custLinFactNeighborY="2541"/>
      <dgm:spPr/>
      <dgm:t>
        <a:bodyPr/>
        <a:lstStyle/>
        <a:p>
          <a:endParaRPr lang="ru-RU"/>
        </a:p>
      </dgm:t>
    </dgm:pt>
    <dgm:pt modelId="{BBF1F6DD-3EEE-487E-ABF3-00AEB377296A}" type="pres">
      <dgm:prSet presAssocID="{555F3254-2CB1-4067-9F3C-42DFB34257EE}" presName="child" presStyleLbl="alignAccFollowNode1" presStyleIdx="1" presStyleCnt="8" custScaleY="115033" custLinFactY="51391" custLinFactNeighborX="-58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CA3189-2DFB-4C6C-AEAC-4A8EF00AEAC1}" type="pres">
      <dgm:prSet presAssocID="{03AD9C3F-2686-4939-B835-DBFF80B766B5}" presName="sibTrans" presStyleLbl="sibTrans2D1" presStyleIdx="2" presStyleCnt="8" custScaleX="103934" custScaleY="180832" custLinFactNeighborX="5388" custLinFactNeighborY="12393"/>
      <dgm:spPr/>
      <dgm:t>
        <a:bodyPr/>
        <a:lstStyle/>
        <a:p>
          <a:endParaRPr lang="ru-RU"/>
        </a:p>
      </dgm:t>
    </dgm:pt>
    <dgm:pt modelId="{3F7562B0-48B6-4DED-8CDC-B9E6E8676CC7}" type="pres">
      <dgm:prSet presAssocID="{BF9A80E3-DA66-4DF4-AE56-E325D5AC1FBA}" presName="child" presStyleLbl="alignAccFollowNode1" presStyleIdx="2" presStyleCnt="8" custScaleY="92087" custLinFactY="66561" custLinFactNeighborX="-75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A57CEB-BBEA-48BC-BDF1-E53636AC716E}" type="pres">
      <dgm:prSet presAssocID="{7D1F174A-E675-4D3F-A973-912AA0EA3DF6}" presName="sibTrans" presStyleLbl="sibTrans2D1" presStyleIdx="3" presStyleCnt="8"/>
      <dgm:spPr/>
      <dgm:t>
        <a:bodyPr/>
        <a:lstStyle/>
        <a:p>
          <a:endParaRPr lang="ru-RU"/>
        </a:p>
      </dgm:t>
    </dgm:pt>
    <dgm:pt modelId="{99BD06A2-1E4A-46F5-949C-6769702FE89D}" type="pres">
      <dgm:prSet presAssocID="{D490E702-0874-4835-B93F-F9EBBA062096}" presName="child" presStyleLbl="alignAccFollowNode1" presStyleIdx="3" presStyleCnt="8" custScaleY="100000" custLinFactY="84432" custLinFactNeighborX="-5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8D8F44-C286-49D7-BF01-964F3DD31243}" type="pres">
      <dgm:prSet presAssocID="{288601B2-4C5C-47E6-AFAF-F54B0E324DEF}" presName="hSp" presStyleCnt="0"/>
      <dgm:spPr/>
    </dgm:pt>
    <dgm:pt modelId="{A2FB19F3-8B83-4C60-90FE-3E6B67E1E184}" type="pres">
      <dgm:prSet presAssocID="{348A2829-B03C-47A6-827D-83DB89EFAA81}" presName="vertFlow" presStyleCnt="0"/>
      <dgm:spPr/>
    </dgm:pt>
    <dgm:pt modelId="{AAC3F2B4-157D-4790-8015-6E537C180BAA}" type="pres">
      <dgm:prSet presAssocID="{348A2829-B03C-47A6-827D-83DB89EFAA81}" presName="header" presStyleLbl="node1" presStyleIdx="1" presStyleCnt="4" custScaleX="100667" custScaleY="164139" custLinFactY="-69496" custLinFactNeighborX="-3848" custLinFactNeighborY="-100000"/>
      <dgm:spPr/>
      <dgm:t>
        <a:bodyPr/>
        <a:lstStyle/>
        <a:p>
          <a:endParaRPr lang="ru-RU"/>
        </a:p>
      </dgm:t>
    </dgm:pt>
    <dgm:pt modelId="{4798FEFB-AB58-4431-A7F9-42E9B17B6F4E}" type="pres">
      <dgm:prSet presAssocID="{9CF06112-50F0-4F97-82CA-D3CB43259E53}" presName="parTrans" presStyleLbl="sibTrans2D1" presStyleIdx="4" presStyleCnt="8"/>
      <dgm:spPr/>
      <dgm:t>
        <a:bodyPr/>
        <a:lstStyle/>
        <a:p>
          <a:endParaRPr lang="ru-RU"/>
        </a:p>
      </dgm:t>
    </dgm:pt>
    <dgm:pt modelId="{2DB0A134-9F9B-4792-9888-216756AE653D}" type="pres">
      <dgm:prSet presAssocID="{74AC0CC1-8F26-4CFA-AE67-79B32733563B}" presName="child" presStyleLbl="alignAccFollowNode1" presStyleIdx="4" presStyleCnt="8" custScaleY="107727" custLinFactNeighborX="-3753" custLinFactNeighborY="-935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0810FA-9D48-4742-8D10-C9BE1730B07F}" type="pres">
      <dgm:prSet presAssocID="{5AEEFA53-5B56-47C4-8717-A65A75B36E1E}" presName="sibTrans" presStyleLbl="sibTrans2D1" presStyleIdx="5" presStyleCnt="8"/>
      <dgm:spPr/>
      <dgm:t>
        <a:bodyPr/>
        <a:lstStyle/>
        <a:p>
          <a:endParaRPr lang="ru-RU"/>
        </a:p>
      </dgm:t>
    </dgm:pt>
    <dgm:pt modelId="{49BD7084-2A1B-4FFF-9806-C156BC3ECA3C}" type="pres">
      <dgm:prSet presAssocID="{04053970-5D80-46A1-B461-BED3F277752F}" presName="child" presStyleLbl="alignAccFollowNode1" presStyleIdx="5" presStyleCnt="8" custScaleY="119741" custLinFactNeighborX="-4124" custLinFactNeighborY="-743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D42608-5803-4331-92C4-B57E9767A071}" type="pres">
      <dgm:prSet presAssocID="{348A2829-B03C-47A6-827D-83DB89EFAA81}" presName="hSp" presStyleCnt="0"/>
      <dgm:spPr/>
    </dgm:pt>
    <dgm:pt modelId="{EA0974C9-963F-41E2-9B57-D72295469541}" type="pres">
      <dgm:prSet presAssocID="{BADDE544-2279-4C5F-A5AD-1F0D1BE7AB6A}" presName="vertFlow" presStyleCnt="0"/>
      <dgm:spPr/>
    </dgm:pt>
    <dgm:pt modelId="{9EDB9606-04C0-4A35-BF09-F6D8B309F0DE}" type="pres">
      <dgm:prSet presAssocID="{BADDE544-2279-4C5F-A5AD-1F0D1BE7AB6A}" presName="header" presStyleLbl="node1" presStyleIdx="2" presStyleCnt="4" custScaleY="163045" custLinFactY="-68949" custLinFactNeighborX="-6696" custLinFactNeighborY="-100000"/>
      <dgm:spPr/>
      <dgm:t>
        <a:bodyPr/>
        <a:lstStyle/>
        <a:p>
          <a:endParaRPr lang="ru-RU"/>
        </a:p>
      </dgm:t>
    </dgm:pt>
    <dgm:pt modelId="{B87D9AF3-9D96-437D-9631-B336EF8E02C8}" type="pres">
      <dgm:prSet presAssocID="{72E23365-9504-45DB-8313-A5A322AD5B36}" presName="parTrans" presStyleLbl="sibTrans2D1" presStyleIdx="6" presStyleCnt="8"/>
      <dgm:spPr/>
      <dgm:t>
        <a:bodyPr/>
        <a:lstStyle/>
        <a:p>
          <a:endParaRPr lang="ru-RU"/>
        </a:p>
      </dgm:t>
    </dgm:pt>
    <dgm:pt modelId="{357C4D2D-3B72-4EF5-9E40-264D530B0189}" type="pres">
      <dgm:prSet presAssocID="{FCEEAC75-CE5E-4523-A1B6-72C9E004C730}" presName="child" presStyleLbl="alignAccFollowNode1" presStyleIdx="6" presStyleCnt="8" custScaleY="108122" custLinFactNeighborX="-5237" custLinFactNeighborY="-364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6AE7ED-23AD-429E-8E8E-EB41EB38A6B8}" type="pres">
      <dgm:prSet presAssocID="{CD4A7E36-957A-43C6-8867-36E7E9D47EA4}" presName="sibTrans" presStyleLbl="sibTrans2D1" presStyleIdx="7" presStyleCnt="8"/>
      <dgm:spPr/>
      <dgm:t>
        <a:bodyPr/>
        <a:lstStyle/>
        <a:p>
          <a:endParaRPr lang="ru-RU"/>
        </a:p>
      </dgm:t>
    </dgm:pt>
    <dgm:pt modelId="{EF8C00A0-8ABA-4013-B17F-666A34C0DA7D}" type="pres">
      <dgm:prSet presAssocID="{950B85DB-2CCD-497E-9A1E-F2D57AC45AA8}" presName="child" presStyleLbl="alignAccFollowNode1" presStyleIdx="7" presStyleCnt="8" custLinFactNeighborX="-4124" custLinFactNeighborY="-153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417F72-EEFA-4C25-83DD-D074FE26248B}" type="pres">
      <dgm:prSet presAssocID="{BADDE544-2279-4C5F-A5AD-1F0D1BE7AB6A}" presName="hSp" presStyleCnt="0"/>
      <dgm:spPr/>
    </dgm:pt>
    <dgm:pt modelId="{48E0F390-A146-49D4-B5C4-E2956BBDD7A0}" type="pres">
      <dgm:prSet presAssocID="{A1FCAF13-1A74-4F7D-8E4C-3CEA0E390CD8}" presName="vertFlow" presStyleCnt="0"/>
      <dgm:spPr/>
    </dgm:pt>
    <dgm:pt modelId="{573EB78C-2CCA-43A4-AE46-92365A68857E}" type="pres">
      <dgm:prSet presAssocID="{A1FCAF13-1A74-4F7D-8E4C-3CEA0E390CD8}" presName="header" presStyleLbl="node1" presStyleIdx="3" presStyleCnt="4" custScaleX="79809" custScaleY="277327" custLinFactNeighborX="-987" custLinFactNeighborY="-80260"/>
      <dgm:spPr/>
      <dgm:t>
        <a:bodyPr/>
        <a:lstStyle/>
        <a:p>
          <a:endParaRPr lang="ru-RU"/>
        </a:p>
      </dgm:t>
    </dgm:pt>
  </dgm:ptLst>
  <dgm:cxnLst>
    <dgm:cxn modelId="{401A625C-F6FC-4D0D-8F5B-E7D02F04F11A}" srcId="{EE5779E2-A1B7-40DA-B1E5-B229BC26C5B5}" destId="{BADDE544-2279-4C5F-A5AD-1F0D1BE7AB6A}" srcOrd="2" destOrd="0" parTransId="{2A7AAA2A-CC9A-4494-946C-D059BD91007B}" sibTransId="{772A8182-0820-4197-85FA-B361FF2083F1}"/>
    <dgm:cxn modelId="{08407B16-1D31-47BC-8CC6-696B48A52D32}" type="presOf" srcId="{CD4A7E36-957A-43C6-8867-36E7E9D47EA4}" destId="{6F6AE7ED-23AD-429E-8E8E-EB41EB38A6B8}" srcOrd="0" destOrd="0" presId="urn:microsoft.com/office/officeart/2005/8/layout/lProcess1"/>
    <dgm:cxn modelId="{960BEA1B-C8FC-49F9-845F-43481B7BB4FB}" type="presOf" srcId="{7D1F174A-E675-4D3F-A973-912AA0EA3DF6}" destId="{E6A57CEB-BBEA-48BC-BDF1-E53636AC716E}" srcOrd="0" destOrd="0" presId="urn:microsoft.com/office/officeart/2005/8/layout/lProcess1"/>
    <dgm:cxn modelId="{312A5D00-81CD-4260-A7DF-87980354F461}" type="presOf" srcId="{03AD9C3F-2686-4939-B835-DBFF80B766B5}" destId="{82CA3189-2DFB-4C6C-AEAC-4A8EF00AEAC1}" srcOrd="0" destOrd="0" presId="urn:microsoft.com/office/officeart/2005/8/layout/lProcess1"/>
    <dgm:cxn modelId="{FBD4AC44-FF8A-408D-9DB2-7E6BE2717180}" srcId="{EE5779E2-A1B7-40DA-B1E5-B229BC26C5B5}" destId="{348A2829-B03C-47A6-827D-83DB89EFAA81}" srcOrd="1" destOrd="0" parTransId="{E88CC5BC-4190-4D3A-A950-DF2650AA4492}" sibTransId="{CCE47B8A-E06A-4D49-88CB-D9253CF525CD}"/>
    <dgm:cxn modelId="{2FFE1A15-D5E3-4376-BA89-1DA13B4A13D7}" srcId="{288601B2-4C5C-47E6-AFAF-F54B0E324DEF}" destId="{555F3254-2CB1-4067-9F3C-42DFB34257EE}" srcOrd="1" destOrd="0" parTransId="{3CA9FA41-116A-4AEC-A433-13E1F34D2144}" sibTransId="{03AD9C3F-2686-4939-B835-DBFF80B766B5}"/>
    <dgm:cxn modelId="{63C68ED0-DC20-4C05-A307-C3A48B694AA0}" type="presOf" srcId="{BF9A80E3-DA66-4DF4-AE56-E325D5AC1FBA}" destId="{3F7562B0-48B6-4DED-8CDC-B9E6E8676CC7}" srcOrd="0" destOrd="0" presId="urn:microsoft.com/office/officeart/2005/8/layout/lProcess1"/>
    <dgm:cxn modelId="{E36CD78D-5389-427A-88BF-4A0D322D5F6F}" type="presOf" srcId="{D490E702-0874-4835-B93F-F9EBBA062096}" destId="{99BD06A2-1E4A-46F5-949C-6769702FE89D}" srcOrd="0" destOrd="0" presId="urn:microsoft.com/office/officeart/2005/8/layout/lProcess1"/>
    <dgm:cxn modelId="{15F712C0-6015-4C10-950E-796ACA194814}" type="presOf" srcId="{BADDE544-2279-4C5F-A5AD-1F0D1BE7AB6A}" destId="{9EDB9606-04C0-4A35-BF09-F6D8B309F0DE}" srcOrd="0" destOrd="0" presId="urn:microsoft.com/office/officeart/2005/8/layout/lProcess1"/>
    <dgm:cxn modelId="{273B7B1A-A92F-440C-B46A-DCAF699AE3C2}" type="presOf" srcId="{72E23365-9504-45DB-8313-A5A322AD5B36}" destId="{B87D9AF3-9D96-437D-9631-B336EF8E02C8}" srcOrd="0" destOrd="0" presId="urn:microsoft.com/office/officeart/2005/8/layout/lProcess1"/>
    <dgm:cxn modelId="{3B313B0F-5287-4A67-A98E-4F25E2E57AB0}" srcId="{BADDE544-2279-4C5F-A5AD-1F0D1BE7AB6A}" destId="{950B85DB-2CCD-497E-9A1E-F2D57AC45AA8}" srcOrd="1" destOrd="0" parTransId="{1023FEFC-1FA9-4EC6-8635-D743D1090DFC}" sibTransId="{141B24E2-9D6B-4D2B-A2C5-F7828834E18B}"/>
    <dgm:cxn modelId="{781CBFA8-68EB-46D7-B281-DC653887B5F2}" type="presOf" srcId="{5AEEFA53-5B56-47C4-8717-A65A75B36E1E}" destId="{A60810FA-9D48-4742-8D10-C9BE1730B07F}" srcOrd="0" destOrd="0" presId="urn:microsoft.com/office/officeart/2005/8/layout/lProcess1"/>
    <dgm:cxn modelId="{2CDA4C06-C1E8-4A80-883F-639ECCEFEEEB}" type="presOf" srcId="{9A4E27C2-6D78-4DBD-B4BD-A27DDD5EED06}" destId="{010C84A1-992E-4461-8C85-4DA8B1E0C810}" srcOrd="0" destOrd="0" presId="urn:microsoft.com/office/officeart/2005/8/layout/lProcess1"/>
    <dgm:cxn modelId="{F53636E1-6105-4FB7-B878-54B07B2B9716}" srcId="{288601B2-4C5C-47E6-AFAF-F54B0E324DEF}" destId="{D490E702-0874-4835-B93F-F9EBBA062096}" srcOrd="3" destOrd="0" parTransId="{EB29B3FA-C538-4C4C-B5AB-90C07B139D37}" sibTransId="{BE0F5F22-8183-4DFE-BC55-19609B7B1852}"/>
    <dgm:cxn modelId="{0B8C5DDB-F82A-4271-81A5-192C2A47C70D}" type="presOf" srcId="{950B85DB-2CCD-497E-9A1E-F2D57AC45AA8}" destId="{EF8C00A0-8ABA-4013-B17F-666A34C0DA7D}" srcOrd="0" destOrd="0" presId="urn:microsoft.com/office/officeart/2005/8/layout/lProcess1"/>
    <dgm:cxn modelId="{23BB2189-C8C2-43BE-A7E3-117C71CE5A3E}" srcId="{348A2829-B03C-47A6-827D-83DB89EFAA81}" destId="{04053970-5D80-46A1-B461-BED3F277752F}" srcOrd="1" destOrd="0" parTransId="{BCF761D7-35BC-4230-9EA3-3C4439BBE1D6}" sibTransId="{9ADAAD9A-9FD2-408F-9802-8510F7DAC23E}"/>
    <dgm:cxn modelId="{8EA5DC9D-E2D3-4887-A743-1EEE7C8EAB76}" srcId="{EE5779E2-A1B7-40DA-B1E5-B229BC26C5B5}" destId="{288601B2-4C5C-47E6-AFAF-F54B0E324DEF}" srcOrd="0" destOrd="0" parTransId="{BA0A25C7-C320-48C9-9954-C80FCB8018EC}" sibTransId="{4A04F75D-99B2-4746-9D80-228DECB7450A}"/>
    <dgm:cxn modelId="{38B01761-9FEB-472D-A446-AD6ECB0644FB}" type="presOf" srcId="{EE5779E2-A1B7-40DA-B1E5-B229BC26C5B5}" destId="{E3C03E95-D768-42B6-8922-A9A3518F668D}" srcOrd="0" destOrd="0" presId="urn:microsoft.com/office/officeart/2005/8/layout/lProcess1"/>
    <dgm:cxn modelId="{9B32AEA8-FD05-4808-997B-6B76306633D7}" type="presOf" srcId="{74AC0CC1-8F26-4CFA-AE67-79B32733563B}" destId="{2DB0A134-9F9B-4792-9888-216756AE653D}" srcOrd="0" destOrd="0" presId="urn:microsoft.com/office/officeart/2005/8/layout/lProcess1"/>
    <dgm:cxn modelId="{9BD6D963-D057-4F0B-95C7-1B81CF802704}" type="presOf" srcId="{A1FCAF13-1A74-4F7D-8E4C-3CEA0E390CD8}" destId="{573EB78C-2CCA-43A4-AE46-92365A68857E}" srcOrd="0" destOrd="0" presId="urn:microsoft.com/office/officeart/2005/8/layout/lProcess1"/>
    <dgm:cxn modelId="{97430ECA-F6A2-47FA-BE39-6AE6E046FB37}" type="presOf" srcId="{9CF06112-50F0-4F97-82CA-D3CB43259E53}" destId="{4798FEFB-AB58-4431-A7F9-42E9B17B6F4E}" srcOrd="0" destOrd="0" presId="urn:microsoft.com/office/officeart/2005/8/layout/lProcess1"/>
    <dgm:cxn modelId="{C1C3F796-C065-467A-B540-A84F6A1041D2}" srcId="{288601B2-4C5C-47E6-AFAF-F54B0E324DEF}" destId="{9A4E27C2-6D78-4DBD-B4BD-A27DDD5EED06}" srcOrd="0" destOrd="0" parTransId="{E69A9CA3-715A-4912-A228-041A5E008D26}" sibTransId="{A41AFEA4-2A89-4D52-A2F0-0A97BB6920C2}"/>
    <dgm:cxn modelId="{CC55FB61-0C53-4CB4-B0D4-1B9BEE204E52}" srcId="{EE5779E2-A1B7-40DA-B1E5-B229BC26C5B5}" destId="{A1FCAF13-1A74-4F7D-8E4C-3CEA0E390CD8}" srcOrd="3" destOrd="0" parTransId="{1EF553E7-F288-4F0C-94C0-A1A2AA976BC0}" sibTransId="{A8385386-22F2-4288-B476-844535B0E078}"/>
    <dgm:cxn modelId="{1C85EC11-8AF4-4B65-9C41-CE219EED3AA2}" type="presOf" srcId="{E69A9CA3-715A-4912-A228-041A5E008D26}" destId="{533FCD74-EB48-4F3B-A517-2A893792E362}" srcOrd="0" destOrd="0" presId="urn:microsoft.com/office/officeart/2005/8/layout/lProcess1"/>
    <dgm:cxn modelId="{7AF52DF4-5B3A-45F5-A96D-39357C8B3E64}" srcId="{288601B2-4C5C-47E6-AFAF-F54B0E324DEF}" destId="{BF9A80E3-DA66-4DF4-AE56-E325D5AC1FBA}" srcOrd="2" destOrd="0" parTransId="{9D3D376C-7C78-4D64-B17B-4D14CE449626}" sibTransId="{7D1F174A-E675-4D3F-A973-912AA0EA3DF6}"/>
    <dgm:cxn modelId="{90603A42-7B1F-41F5-BEA3-252318474E9B}" type="presOf" srcId="{348A2829-B03C-47A6-827D-83DB89EFAA81}" destId="{AAC3F2B4-157D-4790-8015-6E537C180BAA}" srcOrd="0" destOrd="0" presId="urn:microsoft.com/office/officeart/2005/8/layout/lProcess1"/>
    <dgm:cxn modelId="{82FBB829-F882-44B3-A603-FD1D23266D4A}" srcId="{BADDE544-2279-4C5F-A5AD-1F0D1BE7AB6A}" destId="{FCEEAC75-CE5E-4523-A1B6-72C9E004C730}" srcOrd="0" destOrd="0" parTransId="{72E23365-9504-45DB-8313-A5A322AD5B36}" sibTransId="{CD4A7E36-957A-43C6-8867-36E7E9D47EA4}"/>
    <dgm:cxn modelId="{63847EDA-8F61-4381-A4A5-25F53A535FDE}" type="presOf" srcId="{04053970-5D80-46A1-B461-BED3F277752F}" destId="{49BD7084-2A1B-4FFF-9806-C156BC3ECA3C}" srcOrd="0" destOrd="0" presId="urn:microsoft.com/office/officeart/2005/8/layout/lProcess1"/>
    <dgm:cxn modelId="{10FA47E7-833B-4903-AC6E-F9FDEEFE6F67}" srcId="{348A2829-B03C-47A6-827D-83DB89EFAA81}" destId="{74AC0CC1-8F26-4CFA-AE67-79B32733563B}" srcOrd="0" destOrd="0" parTransId="{9CF06112-50F0-4F97-82CA-D3CB43259E53}" sibTransId="{5AEEFA53-5B56-47C4-8717-A65A75B36E1E}"/>
    <dgm:cxn modelId="{14D74F2C-361B-4F3E-B74A-056DC5B21233}" type="presOf" srcId="{288601B2-4C5C-47E6-AFAF-F54B0E324DEF}" destId="{7DD402FB-CACD-4F64-80A6-6DD87ECCC32E}" srcOrd="0" destOrd="0" presId="urn:microsoft.com/office/officeart/2005/8/layout/lProcess1"/>
    <dgm:cxn modelId="{C558D7D8-01B3-4A11-83DB-6AB3F9E4FBF9}" type="presOf" srcId="{A41AFEA4-2A89-4D52-A2F0-0A97BB6920C2}" destId="{2BCC8C1B-6C08-4859-8E1A-C58339B4D8B2}" srcOrd="0" destOrd="0" presId="urn:microsoft.com/office/officeart/2005/8/layout/lProcess1"/>
    <dgm:cxn modelId="{C59DDA5E-372B-42DD-99AC-B38BDE5F3269}" type="presOf" srcId="{555F3254-2CB1-4067-9F3C-42DFB34257EE}" destId="{BBF1F6DD-3EEE-487E-ABF3-00AEB377296A}" srcOrd="0" destOrd="0" presId="urn:microsoft.com/office/officeart/2005/8/layout/lProcess1"/>
    <dgm:cxn modelId="{F63DB5C9-2B08-4C13-BB56-2D9593D76FB6}" type="presOf" srcId="{FCEEAC75-CE5E-4523-A1B6-72C9E004C730}" destId="{357C4D2D-3B72-4EF5-9E40-264D530B0189}" srcOrd="0" destOrd="0" presId="urn:microsoft.com/office/officeart/2005/8/layout/lProcess1"/>
    <dgm:cxn modelId="{0469F47B-FEEF-4956-82DA-455E9BC0AEDF}" type="presParOf" srcId="{E3C03E95-D768-42B6-8922-A9A3518F668D}" destId="{5E6F4056-3569-482D-939F-5EE4A49984C1}" srcOrd="0" destOrd="0" presId="urn:microsoft.com/office/officeart/2005/8/layout/lProcess1"/>
    <dgm:cxn modelId="{106FF8A9-5FBA-4929-8619-AC6F13896B12}" type="presParOf" srcId="{5E6F4056-3569-482D-939F-5EE4A49984C1}" destId="{7DD402FB-CACD-4F64-80A6-6DD87ECCC32E}" srcOrd="0" destOrd="0" presId="urn:microsoft.com/office/officeart/2005/8/layout/lProcess1"/>
    <dgm:cxn modelId="{E1F95761-CC1D-4222-B2CA-768A228B96BF}" type="presParOf" srcId="{5E6F4056-3569-482D-939F-5EE4A49984C1}" destId="{533FCD74-EB48-4F3B-A517-2A893792E362}" srcOrd="1" destOrd="0" presId="urn:microsoft.com/office/officeart/2005/8/layout/lProcess1"/>
    <dgm:cxn modelId="{1D993975-E419-4136-865D-382E6A04AE8A}" type="presParOf" srcId="{5E6F4056-3569-482D-939F-5EE4A49984C1}" destId="{010C84A1-992E-4461-8C85-4DA8B1E0C810}" srcOrd="2" destOrd="0" presId="urn:microsoft.com/office/officeart/2005/8/layout/lProcess1"/>
    <dgm:cxn modelId="{0BD72928-63D7-4A6A-8182-AA724006E533}" type="presParOf" srcId="{5E6F4056-3569-482D-939F-5EE4A49984C1}" destId="{2BCC8C1B-6C08-4859-8E1A-C58339B4D8B2}" srcOrd="3" destOrd="0" presId="urn:microsoft.com/office/officeart/2005/8/layout/lProcess1"/>
    <dgm:cxn modelId="{D6CC773D-BA66-4D74-8540-2A47A0B9CD29}" type="presParOf" srcId="{5E6F4056-3569-482D-939F-5EE4A49984C1}" destId="{BBF1F6DD-3EEE-487E-ABF3-00AEB377296A}" srcOrd="4" destOrd="0" presId="urn:microsoft.com/office/officeart/2005/8/layout/lProcess1"/>
    <dgm:cxn modelId="{3EC56731-6A7E-4A19-838F-EABDC89EF297}" type="presParOf" srcId="{5E6F4056-3569-482D-939F-5EE4A49984C1}" destId="{82CA3189-2DFB-4C6C-AEAC-4A8EF00AEAC1}" srcOrd="5" destOrd="0" presId="urn:microsoft.com/office/officeart/2005/8/layout/lProcess1"/>
    <dgm:cxn modelId="{74B12D0B-F9FC-4A76-B040-043D8BB168B8}" type="presParOf" srcId="{5E6F4056-3569-482D-939F-5EE4A49984C1}" destId="{3F7562B0-48B6-4DED-8CDC-B9E6E8676CC7}" srcOrd="6" destOrd="0" presId="urn:microsoft.com/office/officeart/2005/8/layout/lProcess1"/>
    <dgm:cxn modelId="{2A91D818-70F5-4FF2-96D0-CE9831BCB0E8}" type="presParOf" srcId="{5E6F4056-3569-482D-939F-5EE4A49984C1}" destId="{E6A57CEB-BBEA-48BC-BDF1-E53636AC716E}" srcOrd="7" destOrd="0" presId="urn:microsoft.com/office/officeart/2005/8/layout/lProcess1"/>
    <dgm:cxn modelId="{2DD4D858-9B3D-444F-9BB0-33CE4CBAAF7C}" type="presParOf" srcId="{5E6F4056-3569-482D-939F-5EE4A49984C1}" destId="{99BD06A2-1E4A-46F5-949C-6769702FE89D}" srcOrd="8" destOrd="0" presId="urn:microsoft.com/office/officeart/2005/8/layout/lProcess1"/>
    <dgm:cxn modelId="{FC1DCD47-2152-48A6-98E3-D8C1A48942BD}" type="presParOf" srcId="{E3C03E95-D768-42B6-8922-A9A3518F668D}" destId="{698D8F44-C286-49D7-BF01-964F3DD31243}" srcOrd="1" destOrd="0" presId="urn:microsoft.com/office/officeart/2005/8/layout/lProcess1"/>
    <dgm:cxn modelId="{AD0E02C4-774A-488B-85A2-C75000174FFF}" type="presParOf" srcId="{E3C03E95-D768-42B6-8922-A9A3518F668D}" destId="{A2FB19F3-8B83-4C60-90FE-3E6B67E1E184}" srcOrd="2" destOrd="0" presId="urn:microsoft.com/office/officeart/2005/8/layout/lProcess1"/>
    <dgm:cxn modelId="{B6190A31-A411-4A4A-80F8-D756A5196C1A}" type="presParOf" srcId="{A2FB19F3-8B83-4C60-90FE-3E6B67E1E184}" destId="{AAC3F2B4-157D-4790-8015-6E537C180BAA}" srcOrd="0" destOrd="0" presId="urn:microsoft.com/office/officeart/2005/8/layout/lProcess1"/>
    <dgm:cxn modelId="{64091413-468C-44D9-9D56-757DFECD65F9}" type="presParOf" srcId="{A2FB19F3-8B83-4C60-90FE-3E6B67E1E184}" destId="{4798FEFB-AB58-4431-A7F9-42E9B17B6F4E}" srcOrd="1" destOrd="0" presId="urn:microsoft.com/office/officeart/2005/8/layout/lProcess1"/>
    <dgm:cxn modelId="{AE1B4BD9-BF9F-4B9A-BDA5-9301D3AFA8C7}" type="presParOf" srcId="{A2FB19F3-8B83-4C60-90FE-3E6B67E1E184}" destId="{2DB0A134-9F9B-4792-9888-216756AE653D}" srcOrd="2" destOrd="0" presId="urn:microsoft.com/office/officeart/2005/8/layout/lProcess1"/>
    <dgm:cxn modelId="{88109C4E-2A1C-4B5C-82FA-44EEB1A19355}" type="presParOf" srcId="{A2FB19F3-8B83-4C60-90FE-3E6B67E1E184}" destId="{A60810FA-9D48-4742-8D10-C9BE1730B07F}" srcOrd="3" destOrd="0" presId="urn:microsoft.com/office/officeart/2005/8/layout/lProcess1"/>
    <dgm:cxn modelId="{F88E09DF-1E26-4B17-959A-CCF492F0B1A1}" type="presParOf" srcId="{A2FB19F3-8B83-4C60-90FE-3E6B67E1E184}" destId="{49BD7084-2A1B-4FFF-9806-C156BC3ECA3C}" srcOrd="4" destOrd="0" presId="urn:microsoft.com/office/officeart/2005/8/layout/lProcess1"/>
    <dgm:cxn modelId="{82EACF67-623F-48EE-8BF9-50B2ACE6A80D}" type="presParOf" srcId="{E3C03E95-D768-42B6-8922-A9A3518F668D}" destId="{50D42608-5803-4331-92C4-B57E9767A071}" srcOrd="3" destOrd="0" presId="urn:microsoft.com/office/officeart/2005/8/layout/lProcess1"/>
    <dgm:cxn modelId="{AFEC569F-6D25-4030-9BBF-0A43AF0273EA}" type="presParOf" srcId="{E3C03E95-D768-42B6-8922-A9A3518F668D}" destId="{EA0974C9-963F-41E2-9B57-D72295469541}" srcOrd="4" destOrd="0" presId="urn:microsoft.com/office/officeart/2005/8/layout/lProcess1"/>
    <dgm:cxn modelId="{401FE03A-AC33-4C7C-A326-E10E5DB08BF2}" type="presParOf" srcId="{EA0974C9-963F-41E2-9B57-D72295469541}" destId="{9EDB9606-04C0-4A35-BF09-F6D8B309F0DE}" srcOrd="0" destOrd="0" presId="urn:microsoft.com/office/officeart/2005/8/layout/lProcess1"/>
    <dgm:cxn modelId="{FF769C2A-D864-4084-804F-A68865CD1FFD}" type="presParOf" srcId="{EA0974C9-963F-41E2-9B57-D72295469541}" destId="{B87D9AF3-9D96-437D-9631-B336EF8E02C8}" srcOrd="1" destOrd="0" presId="urn:microsoft.com/office/officeart/2005/8/layout/lProcess1"/>
    <dgm:cxn modelId="{366191CA-D20B-4141-AB65-AF906272D608}" type="presParOf" srcId="{EA0974C9-963F-41E2-9B57-D72295469541}" destId="{357C4D2D-3B72-4EF5-9E40-264D530B0189}" srcOrd="2" destOrd="0" presId="urn:microsoft.com/office/officeart/2005/8/layout/lProcess1"/>
    <dgm:cxn modelId="{5BBB715D-16F5-411D-A03A-1F3D6763218F}" type="presParOf" srcId="{EA0974C9-963F-41E2-9B57-D72295469541}" destId="{6F6AE7ED-23AD-429E-8E8E-EB41EB38A6B8}" srcOrd="3" destOrd="0" presId="urn:microsoft.com/office/officeart/2005/8/layout/lProcess1"/>
    <dgm:cxn modelId="{4BF4E407-DB19-4E33-90B8-60C1EBC4D789}" type="presParOf" srcId="{EA0974C9-963F-41E2-9B57-D72295469541}" destId="{EF8C00A0-8ABA-4013-B17F-666A34C0DA7D}" srcOrd="4" destOrd="0" presId="urn:microsoft.com/office/officeart/2005/8/layout/lProcess1"/>
    <dgm:cxn modelId="{2FD8AB35-5B38-4BA9-9111-B724AFCEEB78}" type="presParOf" srcId="{E3C03E95-D768-42B6-8922-A9A3518F668D}" destId="{77417F72-EEFA-4C25-83DD-D074FE26248B}" srcOrd="5" destOrd="0" presId="urn:microsoft.com/office/officeart/2005/8/layout/lProcess1"/>
    <dgm:cxn modelId="{D4863DDD-C921-4355-B7C7-928AD9A711BD}" type="presParOf" srcId="{E3C03E95-D768-42B6-8922-A9A3518F668D}" destId="{48E0F390-A146-49D4-B5C4-E2956BBDD7A0}" srcOrd="6" destOrd="0" presId="urn:microsoft.com/office/officeart/2005/8/layout/lProcess1"/>
    <dgm:cxn modelId="{197A3FD3-2C39-4257-AA54-152EC552A04B}" type="presParOf" srcId="{48E0F390-A146-49D4-B5C4-E2956BBDD7A0}" destId="{573EB78C-2CCA-43A4-AE46-92365A68857E}" srcOrd="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69800F-E311-43F4-BC6A-FF2661B578F6}" type="doc">
      <dgm:prSet loTypeId="urn:microsoft.com/office/officeart/2005/8/layout/vList2" loCatId="list" qsTypeId="urn:microsoft.com/office/officeart/2005/8/quickstyle/simple4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F66C0B0F-594B-4FCD-8D52-737FCFB3BBE2}">
      <dgm:prSet phldrT="[Текст]" custT="1"/>
      <dgm:spPr/>
      <dgm:t>
        <a:bodyPr/>
        <a:lstStyle/>
        <a:p>
          <a:pPr algn="ctr"/>
          <a:r>
            <a:rPr lang="ru-RU" sz="2000" dirty="0" smtClean="0"/>
            <a:t>«Майских» указов Президента РФ</a:t>
          </a:r>
          <a:endParaRPr lang="ru-RU" sz="2000" dirty="0"/>
        </a:p>
      </dgm:t>
    </dgm:pt>
    <dgm:pt modelId="{4F8E20DE-802A-4280-A11E-C2F03CC6E6EC}" type="parTrans" cxnId="{1519FBBD-8299-4A73-BF99-37A76BAEA980}">
      <dgm:prSet/>
      <dgm:spPr/>
      <dgm:t>
        <a:bodyPr/>
        <a:lstStyle/>
        <a:p>
          <a:endParaRPr lang="ru-RU"/>
        </a:p>
      </dgm:t>
    </dgm:pt>
    <dgm:pt modelId="{D4489C39-7D86-438A-8AFE-5CB274C06A89}" type="sibTrans" cxnId="{1519FBBD-8299-4A73-BF99-37A76BAEA980}">
      <dgm:prSet/>
      <dgm:spPr/>
      <dgm:t>
        <a:bodyPr/>
        <a:lstStyle/>
        <a:p>
          <a:endParaRPr lang="ru-RU"/>
        </a:p>
      </dgm:t>
    </dgm:pt>
    <dgm:pt modelId="{FC1A9DF6-FD5C-43E3-B926-20429105DECF}" type="pres">
      <dgm:prSet presAssocID="{0A69800F-E311-43F4-BC6A-FF2661B578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8115D4-3C92-4236-AA49-E68EB7C814CE}" type="pres">
      <dgm:prSet presAssocID="{F66C0B0F-594B-4FCD-8D52-737FCFB3BBE2}" presName="parentText" presStyleLbl="node1" presStyleIdx="0" presStyleCnt="1" custScaleX="52399" custScaleY="97636" custLinFactNeighborX="76" custLinFactNeighborY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CA5E2D-1CBF-48CF-8944-19E8F1208D4C}" type="presOf" srcId="{F66C0B0F-594B-4FCD-8D52-737FCFB3BBE2}" destId="{1A8115D4-3C92-4236-AA49-E68EB7C814CE}" srcOrd="0" destOrd="0" presId="urn:microsoft.com/office/officeart/2005/8/layout/vList2"/>
    <dgm:cxn modelId="{00E372D3-939A-4323-AEB5-F7EAB36CEEAE}" type="presOf" srcId="{0A69800F-E311-43F4-BC6A-FF2661B578F6}" destId="{FC1A9DF6-FD5C-43E3-B926-20429105DECF}" srcOrd="0" destOrd="0" presId="urn:microsoft.com/office/officeart/2005/8/layout/vList2"/>
    <dgm:cxn modelId="{1519FBBD-8299-4A73-BF99-37A76BAEA980}" srcId="{0A69800F-E311-43F4-BC6A-FF2661B578F6}" destId="{F66C0B0F-594B-4FCD-8D52-737FCFB3BBE2}" srcOrd="0" destOrd="0" parTransId="{4F8E20DE-802A-4280-A11E-C2F03CC6E6EC}" sibTransId="{D4489C39-7D86-438A-8AFE-5CB274C06A89}"/>
    <dgm:cxn modelId="{76725AF6-AA54-4864-AA4C-C5FAD56CA205}" type="presParOf" srcId="{FC1A9DF6-FD5C-43E3-B926-20429105DECF}" destId="{1A8115D4-3C92-4236-AA49-E68EB7C814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69800F-E311-43F4-BC6A-FF2661B578F6}" type="doc">
      <dgm:prSet loTypeId="urn:microsoft.com/office/officeart/2005/8/layout/vList2" loCatId="list" qsTypeId="urn:microsoft.com/office/officeart/2005/8/quickstyle/simple4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F66C0B0F-594B-4FCD-8D52-737FCFB3BBE2}">
      <dgm:prSet phldrT="[Текст]" custT="1"/>
      <dgm:spPr/>
      <dgm:t>
        <a:bodyPr/>
        <a:lstStyle/>
        <a:p>
          <a:pPr algn="ctr"/>
          <a:r>
            <a:rPr lang="ru-RU" sz="2000" dirty="0" smtClean="0"/>
            <a:t>Основных направлений бюджетной и налоговой политики Туриловского сельского поселения</a:t>
          </a:r>
          <a:endParaRPr lang="ru-RU" sz="2000" dirty="0"/>
        </a:p>
      </dgm:t>
    </dgm:pt>
    <dgm:pt modelId="{4F8E20DE-802A-4280-A11E-C2F03CC6E6EC}" type="parTrans" cxnId="{1519FBBD-8299-4A73-BF99-37A76BAEA980}">
      <dgm:prSet/>
      <dgm:spPr/>
      <dgm:t>
        <a:bodyPr/>
        <a:lstStyle/>
        <a:p>
          <a:endParaRPr lang="ru-RU"/>
        </a:p>
      </dgm:t>
    </dgm:pt>
    <dgm:pt modelId="{D4489C39-7D86-438A-8AFE-5CB274C06A89}" type="sibTrans" cxnId="{1519FBBD-8299-4A73-BF99-37A76BAEA980}">
      <dgm:prSet/>
      <dgm:spPr/>
      <dgm:t>
        <a:bodyPr/>
        <a:lstStyle/>
        <a:p>
          <a:endParaRPr lang="ru-RU"/>
        </a:p>
      </dgm:t>
    </dgm:pt>
    <dgm:pt modelId="{FC1A9DF6-FD5C-43E3-B926-20429105DECF}" type="pres">
      <dgm:prSet presAssocID="{0A69800F-E311-43F4-BC6A-FF2661B578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8115D4-3C92-4236-AA49-E68EB7C814CE}" type="pres">
      <dgm:prSet presAssocID="{F66C0B0F-594B-4FCD-8D52-737FCFB3BBE2}" presName="parentText" presStyleLbl="node1" presStyleIdx="0" presStyleCnt="1" custScaleX="70939" custScaleY="97636" custLinFactY="-1213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2C2020-9B61-4852-AA47-5EADBDE6C0CC}" type="presOf" srcId="{0A69800F-E311-43F4-BC6A-FF2661B578F6}" destId="{FC1A9DF6-FD5C-43E3-B926-20429105DECF}" srcOrd="0" destOrd="0" presId="urn:microsoft.com/office/officeart/2005/8/layout/vList2"/>
    <dgm:cxn modelId="{1519FBBD-8299-4A73-BF99-37A76BAEA980}" srcId="{0A69800F-E311-43F4-BC6A-FF2661B578F6}" destId="{F66C0B0F-594B-4FCD-8D52-737FCFB3BBE2}" srcOrd="0" destOrd="0" parTransId="{4F8E20DE-802A-4280-A11E-C2F03CC6E6EC}" sibTransId="{D4489C39-7D86-438A-8AFE-5CB274C06A89}"/>
    <dgm:cxn modelId="{6F3E5177-879B-48E9-BCB2-F1C7FA47336D}" type="presOf" srcId="{F66C0B0F-594B-4FCD-8D52-737FCFB3BBE2}" destId="{1A8115D4-3C92-4236-AA49-E68EB7C814CE}" srcOrd="0" destOrd="0" presId="urn:microsoft.com/office/officeart/2005/8/layout/vList2"/>
    <dgm:cxn modelId="{C16829A1-6783-4DDE-B068-7CF9DCA465BB}" type="presParOf" srcId="{FC1A9DF6-FD5C-43E3-B926-20429105DECF}" destId="{1A8115D4-3C92-4236-AA49-E68EB7C814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69800F-E311-43F4-BC6A-FF2661B578F6}" type="doc">
      <dgm:prSet loTypeId="urn:microsoft.com/office/officeart/2005/8/layout/vList2" loCatId="list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F66C0B0F-594B-4FCD-8D52-737FCFB3BBE2}">
      <dgm:prSet phldrT="[Текст]" custT="1"/>
      <dgm:spPr/>
      <dgm:t>
        <a:bodyPr/>
        <a:lstStyle/>
        <a:p>
          <a:pPr algn="ctr"/>
          <a:r>
            <a:rPr lang="ru-RU" sz="2000" dirty="0" smtClean="0"/>
            <a:t>Укрепление налогового потенциала, увеличение собираемости налогов</a:t>
          </a:r>
          <a:endParaRPr lang="ru-RU" sz="2000" dirty="0"/>
        </a:p>
      </dgm:t>
    </dgm:pt>
    <dgm:pt modelId="{4F8E20DE-802A-4280-A11E-C2F03CC6E6EC}" type="parTrans" cxnId="{1519FBBD-8299-4A73-BF99-37A76BAEA980}">
      <dgm:prSet/>
      <dgm:spPr/>
      <dgm:t>
        <a:bodyPr/>
        <a:lstStyle/>
        <a:p>
          <a:endParaRPr lang="ru-RU"/>
        </a:p>
      </dgm:t>
    </dgm:pt>
    <dgm:pt modelId="{D4489C39-7D86-438A-8AFE-5CB274C06A89}" type="sibTrans" cxnId="{1519FBBD-8299-4A73-BF99-37A76BAEA980}">
      <dgm:prSet/>
      <dgm:spPr/>
      <dgm:t>
        <a:bodyPr/>
        <a:lstStyle/>
        <a:p>
          <a:endParaRPr lang="ru-RU"/>
        </a:p>
      </dgm:t>
    </dgm:pt>
    <dgm:pt modelId="{FC1A9DF6-FD5C-43E3-B926-20429105DECF}" type="pres">
      <dgm:prSet presAssocID="{0A69800F-E311-43F4-BC6A-FF2661B578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8115D4-3C92-4236-AA49-E68EB7C814CE}" type="pres">
      <dgm:prSet presAssocID="{F66C0B0F-594B-4FCD-8D52-737FCFB3BBE2}" presName="parentText" presStyleLbl="node1" presStyleIdx="0" presStyleCnt="1" custScaleX="100975" custScaleY="289897" custLinFactY="-8132479" custLinFactNeighborX="32" custLinFactNeighborY="-8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93FDB9-81D9-4D6B-80A7-374B06BD1504}" type="presOf" srcId="{0A69800F-E311-43F4-BC6A-FF2661B578F6}" destId="{FC1A9DF6-FD5C-43E3-B926-20429105DECF}" srcOrd="0" destOrd="0" presId="urn:microsoft.com/office/officeart/2005/8/layout/vList2"/>
    <dgm:cxn modelId="{074E0B05-B2EB-41EA-90BA-97BF5B298C40}" type="presOf" srcId="{F66C0B0F-594B-4FCD-8D52-737FCFB3BBE2}" destId="{1A8115D4-3C92-4236-AA49-E68EB7C814CE}" srcOrd="0" destOrd="0" presId="urn:microsoft.com/office/officeart/2005/8/layout/vList2"/>
    <dgm:cxn modelId="{1519FBBD-8299-4A73-BF99-37A76BAEA980}" srcId="{0A69800F-E311-43F4-BC6A-FF2661B578F6}" destId="{F66C0B0F-594B-4FCD-8D52-737FCFB3BBE2}" srcOrd="0" destOrd="0" parTransId="{4F8E20DE-802A-4280-A11E-C2F03CC6E6EC}" sibTransId="{D4489C39-7D86-438A-8AFE-5CB274C06A89}"/>
    <dgm:cxn modelId="{6366E886-E645-4569-8614-AD9287E40D7A}" type="presParOf" srcId="{FC1A9DF6-FD5C-43E3-B926-20429105DECF}" destId="{1A8115D4-3C92-4236-AA49-E68EB7C814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A69800F-E311-43F4-BC6A-FF2661B578F6}" type="doc">
      <dgm:prSet loTypeId="urn:microsoft.com/office/officeart/2005/8/layout/vList2" loCatId="list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F66C0B0F-594B-4FCD-8D52-737FCFB3BBE2}">
      <dgm:prSet phldrT="[Текст]" custT="1"/>
      <dgm:spPr/>
      <dgm:t>
        <a:bodyPr/>
        <a:lstStyle/>
        <a:p>
          <a:pPr algn="ctr"/>
          <a:r>
            <a:rPr lang="ru-RU" sz="2000" dirty="0" smtClean="0"/>
            <a:t>Оценка эффективности налоговых льгот</a:t>
          </a:r>
          <a:endParaRPr lang="ru-RU" sz="2000" dirty="0"/>
        </a:p>
      </dgm:t>
    </dgm:pt>
    <dgm:pt modelId="{4F8E20DE-802A-4280-A11E-C2F03CC6E6EC}" type="parTrans" cxnId="{1519FBBD-8299-4A73-BF99-37A76BAEA980}">
      <dgm:prSet/>
      <dgm:spPr/>
      <dgm:t>
        <a:bodyPr/>
        <a:lstStyle/>
        <a:p>
          <a:endParaRPr lang="ru-RU"/>
        </a:p>
      </dgm:t>
    </dgm:pt>
    <dgm:pt modelId="{D4489C39-7D86-438A-8AFE-5CB274C06A89}" type="sibTrans" cxnId="{1519FBBD-8299-4A73-BF99-37A76BAEA980}">
      <dgm:prSet/>
      <dgm:spPr/>
      <dgm:t>
        <a:bodyPr/>
        <a:lstStyle/>
        <a:p>
          <a:endParaRPr lang="ru-RU"/>
        </a:p>
      </dgm:t>
    </dgm:pt>
    <dgm:pt modelId="{FC1A9DF6-FD5C-43E3-B926-20429105DECF}" type="pres">
      <dgm:prSet presAssocID="{0A69800F-E311-43F4-BC6A-FF2661B578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8115D4-3C92-4236-AA49-E68EB7C814CE}" type="pres">
      <dgm:prSet presAssocID="{F66C0B0F-594B-4FCD-8D52-737FCFB3BBE2}" presName="parentText" presStyleLbl="node1" presStyleIdx="0" presStyleCnt="1" custScaleX="100975" custScaleY="289897" custLinFactY="-8132479" custLinFactNeighborX="32" custLinFactNeighborY="-8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F5739B-6C38-4A5D-9EE9-C9880B9BDB3B}" type="presOf" srcId="{F66C0B0F-594B-4FCD-8D52-737FCFB3BBE2}" destId="{1A8115D4-3C92-4236-AA49-E68EB7C814CE}" srcOrd="0" destOrd="0" presId="urn:microsoft.com/office/officeart/2005/8/layout/vList2"/>
    <dgm:cxn modelId="{9FA23340-ADF2-4586-A92D-D96DE635C000}" type="presOf" srcId="{0A69800F-E311-43F4-BC6A-FF2661B578F6}" destId="{FC1A9DF6-FD5C-43E3-B926-20429105DECF}" srcOrd="0" destOrd="0" presId="urn:microsoft.com/office/officeart/2005/8/layout/vList2"/>
    <dgm:cxn modelId="{1519FBBD-8299-4A73-BF99-37A76BAEA980}" srcId="{0A69800F-E311-43F4-BC6A-FF2661B578F6}" destId="{F66C0B0F-594B-4FCD-8D52-737FCFB3BBE2}" srcOrd="0" destOrd="0" parTransId="{4F8E20DE-802A-4280-A11E-C2F03CC6E6EC}" sibTransId="{D4489C39-7D86-438A-8AFE-5CB274C06A89}"/>
    <dgm:cxn modelId="{D3EEC242-07AD-4D23-A8D8-BE92DD840D23}" type="presParOf" srcId="{FC1A9DF6-FD5C-43E3-B926-20429105DECF}" destId="{1A8115D4-3C92-4236-AA49-E68EB7C814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A69800F-E311-43F4-BC6A-FF2661B578F6}" type="doc">
      <dgm:prSet loTypeId="urn:microsoft.com/office/officeart/2005/8/layout/vList2" loCatId="list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F66C0B0F-594B-4FCD-8D52-737FCFB3BBE2}">
      <dgm:prSet phldrT="[Текст]" custT="1"/>
      <dgm:spPr/>
      <dgm:t>
        <a:bodyPr/>
        <a:lstStyle/>
        <a:p>
          <a:pPr algn="ctr"/>
          <a:r>
            <a:rPr lang="ru-RU" sz="2000" dirty="0" smtClean="0"/>
            <a:t>Реализация «майских» указов Президента РФ</a:t>
          </a:r>
          <a:endParaRPr lang="ru-RU" sz="2000" dirty="0"/>
        </a:p>
      </dgm:t>
    </dgm:pt>
    <dgm:pt modelId="{4F8E20DE-802A-4280-A11E-C2F03CC6E6EC}" type="parTrans" cxnId="{1519FBBD-8299-4A73-BF99-37A76BAEA980}">
      <dgm:prSet/>
      <dgm:spPr/>
      <dgm:t>
        <a:bodyPr/>
        <a:lstStyle/>
        <a:p>
          <a:endParaRPr lang="ru-RU"/>
        </a:p>
      </dgm:t>
    </dgm:pt>
    <dgm:pt modelId="{D4489C39-7D86-438A-8AFE-5CB274C06A89}" type="sibTrans" cxnId="{1519FBBD-8299-4A73-BF99-37A76BAEA980}">
      <dgm:prSet/>
      <dgm:spPr/>
      <dgm:t>
        <a:bodyPr/>
        <a:lstStyle/>
        <a:p>
          <a:endParaRPr lang="ru-RU"/>
        </a:p>
      </dgm:t>
    </dgm:pt>
    <dgm:pt modelId="{FC1A9DF6-FD5C-43E3-B926-20429105DECF}" type="pres">
      <dgm:prSet presAssocID="{0A69800F-E311-43F4-BC6A-FF2661B578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8115D4-3C92-4236-AA49-E68EB7C814CE}" type="pres">
      <dgm:prSet presAssocID="{F66C0B0F-594B-4FCD-8D52-737FCFB3BBE2}" presName="parentText" presStyleLbl="node1" presStyleIdx="0" presStyleCnt="1" custScaleX="100975" custScaleY="292171" custLinFactY="-8132479" custLinFactNeighborX="32" custLinFactNeighborY="-8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C20761-0A94-48DD-8816-B63959217547}" type="presOf" srcId="{F66C0B0F-594B-4FCD-8D52-737FCFB3BBE2}" destId="{1A8115D4-3C92-4236-AA49-E68EB7C814CE}" srcOrd="0" destOrd="0" presId="urn:microsoft.com/office/officeart/2005/8/layout/vList2"/>
    <dgm:cxn modelId="{8189618F-8481-4CB5-BCED-19BCCB8C4C0B}" type="presOf" srcId="{0A69800F-E311-43F4-BC6A-FF2661B578F6}" destId="{FC1A9DF6-FD5C-43E3-B926-20429105DECF}" srcOrd="0" destOrd="0" presId="urn:microsoft.com/office/officeart/2005/8/layout/vList2"/>
    <dgm:cxn modelId="{1519FBBD-8299-4A73-BF99-37A76BAEA980}" srcId="{0A69800F-E311-43F4-BC6A-FF2661B578F6}" destId="{F66C0B0F-594B-4FCD-8D52-737FCFB3BBE2}" srcOrd="0" destOrd="0" parTransId="{4F8E20DE-802A-4280-A11E-C2F03CC6E6EC}" sibTransId="{D4489C39-7D86-438A-8AFE-5CB274C06A89}"/>
    <dgm:cxn modelId="{987CAF3A-A222-4706-B2BC-605CD837E0B2}" type="presParOf" srcId="{FC1A9DF6-FD5C-43E3-B926-20429105DECF}" destId="{1A8115D4-3C92-4236-AA49-E68EB7C814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A69800F-E311-43F4-BC6A-FF2661B578F6}" type="doc">
      <dgm:prSet loTypeId="urn:microsoft.com/office/officeart/2005/8/layout/vList2" loCatId="list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F66C0B0F-594B-4FCD-8D52-737FCFB3BBE2}">
      <dgm:prSet phldrT="[Текст]" custT="1"/>
      <dgm:spPr/>
      <dgm:t>
        <a:bodyPr/>
        <a:lstStyle/>
        <a:p>
          <a:pPr algn="ctr"/>
          <a:r>
            <a:rPr lang="ru-RU" sz="2000" dirty="0" smtClean="0"/>
            <a:t>Повышение эффективности бюджетных расходов</a:t>
          </a:r>
          <a:endParaRPr lang="ru-RU" sz="2000" dirty="0"/>
        </a:p>
      </dgm:t>
    </dgm:pt>
    <dgm:pt modelId="{4F8E20DE-802A-4280-A11E-C2F03CC6E6EC}" type="parTrans" cxnId="{1519FBBD-8299-4A73-BF99-37A76BAEA980}">
      <dgm:prSet/>
      <dgm:spPr/>
      <dgm:t>
        <a:bodyPr/>
        <a:lstStyle/>
        <a:p>
          <a:endParaRPr lang="ru-RU"/>
        </a:p>
      </dgm:t>
    </dgm:pt>
    <dgm:pt modelId="{D4489C39-7D86-438A-8AFE-5CB274C06A89}" type="sibTrans" cxnId="{1519FBBD-8299-4A73-BF99-37A76BAEA980}">
      <dgm:prSet/>
      <dgm:spPr/>
      <dgm:t>
        <a:bodyPr/>
        <a:lstStyle/>
        <a:p>
          <a:endParaRPr lang="ru-RU"/>
        </a:p>
      </dgm:t>
    </dgm:pt>
    <dgm:pt modelId="{FC1A9DF6-FD5C-43E3-B926-20429105DECF}" type="pres">
      <dgm:prSet presAssocID="{0A69800F-E311-43F4-BC6A-FF2661B578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8115D4-3C92-4236-AA49-E68EB7C814CE}" type="pres">
      <dgm:prSet presAssocID="{F66C0B0F-594B-4FCD-8D52-737FCFB3BBE2}" presName="parentText" presStyleLbl="node1" presStyleIdx="0" presStyleCnt="1" custScaleX="100975" custScaleY="291032" custLinFactY="-8132479" custLinFactNeighborX="32" custLinFactNeighborY="-8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23FFF1-0E1C-4655-AB3A-B76481878169}" type="presOf" srcId="{F66C0B0F-594B-4FCD-8D52-737FCFB3BBE2}" destId="{1A8115D4-3C92-4236-AA49-E68EB7C814CE}" srcOrd="0" destOrd="0" presId="urn:microsoft.com/office/officeart/2005/8/layout/vList2"/>
    <dgm:cxn modelId="{1519FBBD-8299-4A73-BF99-37A76BAEA980}" srcId="{0A69800F-E311-43F4-BC6A-FF2661B578F6}" destId="{F66C0B0F-594B-4FCD-8D52-737FCFB3BBE2}" srcOrd="0" destOrd="0" parTransId="{4F8E20DE-802A-4280-A11E-C2F03CC6E6EC}" sibTransId="{D4489C39-7D86-438A-8AFE-5CB274C06A89}"/>
    <dgm:cxn modelId="{EBE4DB00-F9B5-41E9-A967-180C5E12F3C8}" type="presOf" srcId="{0A69800F-E311-43F4-BC6A-FF2661B578F6}" destId="{FC1A9DF6-FD5C-43E3-B926-20429105DECF}" srcOrd="0" destOrd="0" presId="urn:microsoft.com/office/officeart/2005/8/layout/vList2"/>
    <dgm:cxn modelId="{8E38B2C7-F1A3-447F-AEF9-F86E8ED29FCA}" type="presParOf" srcId="{FC1A9DF6-FD5C-43E3-B926-20429105DECF}" destId="{1A8115D4-3C92-4236-AA49-E68EB7C814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A69800F-E311-43F4-BC6A-FF2661B578F6}" type="doc">
      <dgm:prSet loTypeId="urn:microsoft.com/office/officeart/2005/8/layout/vList2" loCatId="list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F66C0B0F-594B-4FCD-8D52-737FCFB3BBE2}">
      <dgm:prSet phldrT="[Текст]" custT="1"/>
      <dgm:spPr/>
      <dgm:t>
        <a:bodyPr/>
        <a:lstStyle/>
        <a:p>
          <a:pPr algn="ctr"/>
          <a:r>
            <a:rPr lang="ru-RU" sz="2000" dirty="0" smtClean="0"/>
            <a:t>Обеспечение сбалансированности местных бюджетов</a:t>
          </a:r>
          <a:endParaRPr lang="ru-RU" sz="2000" dirty="0"/>
        </a:p>
      </dgm:t>
    </dgm:pt>
    <dgm:pt modelId="{4F8E20DE-802A-4280-A11E-C2F03CC6E6EC}" type="parTrans" cxnId="{1519FBBD-8299-4A73-BF99-37A76BAEA980}">
      <dgm:prSet/>
      <dgm:spPr/>
      <dgm:t>
        <a:bodyPr/>
        <a:lstStyle/>
        <a:p>
          <a:endParaRPr lang="ru-RU"/>
        </a:p>
      </dgm:t>
    </dgm:pt>
    <dgm:pt modelId="{D4489C39-7D86-438A-8AFE-5CB274C06A89}" type="sibTrans" cxnId="{1519FBBD-8299-4A73-BF99-37A76BAEA980}">
      <dgm:prSet/>
      <dgm:spPr/>
      <dgm:t>
        <a:bodyPr/>
        <a:lstStyle/>
        <a:p>
          <a:endParaRPr lang="ru-RU"/>
        </a:p>
      </dgm:t>
    </dgm:pt>
    <dgm:pt modelId="{FC1A9DF6-FD5C-43E3-B926-20429105DECF}" type="pres">
      <dgm:prSet presAssocID="{0A69800F-E311-43F4-BC6A-FF2661B578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8115D4-3C92-4236-AA49-E68EB7C814CE}" type="pres">
      <dgm:prSet presAssocID="{F66C0B0F-594B-4FCD-8D52-737FCFB3BBE2}" presName="parentText" presStyleLbl="node1" presStyleIdx="0" presStyleCnt="1" custScaleX="100975" custScaleY="289331" custLinFactNeighborY="85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BCA790-39F4-4229-ADDA-DD4C8BB6724E}" type="presOf" srcId="{F66C0B0F-594B-4FCD-8D52-737FCFB3BBE2}" destId="{1A8115D4-3C92-4236-AA49-E68EB7C814CE}" srcOrd="0" destOrd="0" presId="urn:microsoft.com/office/officeart/2005/8/layout/vList2"/>
    <dgm:cxn modelId="{C8564043-6ADE-4DC1-8121-F7BDFE80EEC0}" type="presOf" srcId="{0A69800F-E311-43F4-BC6A-FF2661B578F6}" destId="{FC1A9DF6-FD5C-43E3-B926-20429105DECF}" srcOrd="0" destOrd="0" presId="urn:microsoft.com/office/officeart/2005/8/layout/vList2"/>
    <dgm:cxn modelId="{1519FBBD-8299-4A73-BF99-37A76BAEA980}" srcId="{0A69800F-E311-43F4-BC6A-FF2661B578F6}" destId="{F66C0B0F-594B-4FCD-8D52-737FCFB3BBE2}" srcOrd="0" destOrd="0" parTransId="{4F8E20DE-802A-4280-A11E-C2F03CC6E6EC}" sibTransId="{D4489C39-7D86-438A-8AFE-5CB274C06A89}"/>
    <dgm:cxn modelId="{E1137D4E-E157-480C-974D-14E93ACDC7D7}" type="presParOf" srcId="{FC1A9DF6-FD5C-43E3-B926-20429105DECF}" destId="{1A8115D4-3C92-4236-AA49-E68EB7C814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A69800F-E311-43F4-BC6A-FF2661B578F6}" type="doc">
      <dgm:prSet loTypeId="urn:microsoft.com/office/officeart/2005/8/layout/vList2" loCatId="list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F66C0B0F-594B-4FCD-8D52-737FCFB3BBE2}">
      <dgm:prSet phldrT="[Текст]" custT="1"/>
      <dgm:spPr/>
      <dgm:t>
        <a:bodyPr/>
        <a:lstStyle/>
        <a:p>
          <a:pPr algn="ctr"/>
          <a:r>
            <a:rPr lang="ru-RU" sz="2000" dirty="0" smtClean="0"/>
            <a:t>Соблюдение взвешенной долговой политики</a:t>
          </a:r>
          <a:endParaRPr lang="ru-RU" sz="2000" dirty="0"/>
        </a:p>
      </dgm:t>
    </dgm:pt>
    <dgm:pt modelId="{4F8E20DE-802A-4280-A11E-C2F03CC6E6EC}" type="parTrans" cxnId="{1519FBBD-8299-4A73-BF99-37A76BAEA980}">
      <dgm:prSet/>
      <dgm:spPr/>
      <dgm:t>
        <a:bodyPr/>
        <a:lstStyle/>
        <a:p>
          <a:endParaRPr lang="ru-RU"/>
        </a:p>
      </dgm:t>
    </dgm:pt>
    <dgm:pt modelId="{D4489C39-7D86-438A-8AFE-5CB274C06A89}" type="sibTrans" cxnId="{1519FBBD-8299-4A73-BF99-37A76BAEA980}">
      <dgm:prSet/>
      <dgm:spPr/>
      <dgm:t>
        <a:bodyPr/>
        <a:lstStyle/>
        <a:p>
          <a:endParaRPr lang="ru-RU"/>
        </a:p>
      </dgm:t>
    </dgm:pt>
    <dgm:pt modelId="{FC1A9DF6-FD5C-43E3-B926-20429105DECF}" type="pres">
      <dgm:prSet presAssocID="{0A69800F-E311-43F4-BC6A-FF2661B578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8115D4-3C92-4236-AA49-E68EB7C814CE}" type="pres">
      <dgm:prSet presAssocID="{F66C0B0F-594B-4FCD-8D52-737FCFB3BBE2}" presName="parentText" presStyleLbl="node1" presStyleIdx="0" presStyleCnt="1" custScaleX="100975" custScaleY="289897" custLinFactNeighborX="-106" custLinFactNeighborY="2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E558D4-FEE0-4B4F-AF34-2655A27152C0}" type="presOf" srcId="{F66C0B0F-594B-4FCD-8D52-737FCFB3BBE2}" destId="{1A8115D4-3C92-4236-AA49-E68EB7C814CE}" srcOrd="0" destOrd="0" presId="urn:microsoft.com/office/officeart/2005/8/layout/vList2"/>
    <dgm:cxn modelId="{91B048FC-90D9-423E-99C6-B1E374C0B214}" type="presOf" srcId="{0A69800F-E311-43F4-BC6A-FF2661B578F6}" destId="{FC1A9DF6-FD5C-43E3-B926-20429105DECF}" srcOrd="0" destOrd="0" presId="urn:microsoft.com/office/officeart/2005/8/layout/vList2"/>
    <dgm:cxn modelId="{1519FBBD-8299-4A73-BF99-37A76BAEA980}" srcId="{0A69800F-E311-43F4-BC6A-FF2661B578F6}" destId="{F66C0B0F-594B-4FCD-8D52-737FCFB3BBE2}" srcOrd="0" destOrd="0" parTransId="{4F8E20DE-802A-4280-A11E-C2F03CC6E6EC}" sibTransId="{D4489C39-7D86-438A-8AFE-5CB274C06A89}"/>
    <dgm:cxn modelId="{076BE954-B8BB-4299-B051-4BF2EEC758BE}" type="presParOf" srcId="{FC1A9DF6-FD5C-43E3-B926-20429105DECF}" destId="{1A8115D4-3C92-4236-AA49-E68EB7C814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8115D4-3C92-4236-AA49-E68EB7C814CE}">
      <dsp:nvSpPr>
        <dsp:cNvPr id="0" name=""/>
        <dsp:cNvSpPr/>
      </dsp:nvSpPr>
      <dsp:spPr>
        <a:xfrm>
          <a:off x="405442" y="0"/>
          <a:ext cx="6351152" cy="884600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Послания Президента РФ Федеральному Собранию РФ, определяющих бюджетную политику в РФ</a:t>
          </a:r>
          <a:endParaRPr lang="ru-RU" sz="2000" kern="1200" dirty="0"/>
        </a:p>
      </dsp:txBody>
      <dsp:txXfrm>
        <a:off x="448625" y="43183"/>
        <a:ext cx="6264786" cy="79823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D402FB-CACD-4F64-80A6-6DD87ECCC32E}">
      <dsp:nvSpPr>
        <dsp:cNvPr id="0" name=""/>
        <dsp:cNvSpPr/>
      </dsp:nvSpPr>
      <dsp:spPr>
        <a:xfrm>
          <a:off x="0" y="275847"/>
          <a:ext cx="2039188" cy="1196225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baseline="0" dirty="0" smtClean="0">
              <a:solidFill>
                <a:schemeClr val="tx1"/>
              </a:solidFill>
            </a:rPr>
            <a:t>Налоговые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baseline="0" dirty="0" smtClean="0">
              <a:solidFill>
                <a:schemeClr val="tx1"/>
              </a:solidFill>
            </a:rPr>
            <a:t>Доходы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baseline="0" dirty="0" smtClean="0">
              <a:solidFill>
                <a:schemeClr val="accent2">
                  <a:lumMod val="75000"/>
                </a:schemeClr>
              </a:solidFill>
            </a:rPr>
            <a:t>5 854,2</a:t>
          </a:r>
          <a:endParaRPr lang="ru-RU" sz="16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35036" y="310883"/>
        <a:ext cx="1969116" cy="1126153"/>
      </dsp:txXfrm>
    </dsp:sp>
    <dsp:sp modelId="{533FCD74-EB48-4F3B-A517-2A893792E362}">
      <dsp:nvSpPr>
        <dsp:cNvPr id="0" name=""/>
        <dsp:cNvSpPr/>
      </dsp:nvSpPr>
      <dsp:spPr>
        <a:xfrm rot="5359484">
          <a:off x="693586" y="1841374"/>
          <a:ext cx="677329" cy="21291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0C84A1-992E-4461-8C85-4DA8B1E0C810}">
      <dsp:nvSpPr>
        <dsp:cNvPr id="0" name=""/>
        <dsp:cNvSpPr/>
      </dsp:nvSpPr>
      <dsp:spPr>
        <a:xfrm>
          <a:off x="0" y="2423587"/>
          <a:ext cx="2082674" cy="59030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0" kern="1200" baseline="0" dirty="0" smtClean="0"/>
            <a:t>Налог на доходы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0" kern="1200" baseline="0" dirty="0" smtClean="0"/>
            <a:t> физических лиц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1" kern="1200" baseline="0" dirty="0" smtClean="0">
              <a:solidFill>
                <a:schemeClr val="accent2">
                  <a:lumMod val="75000"/>
                </a:schemeClr>
              </a:solidFill>
            </a:rPr>
            <a:t>1 060,4</a:t>
          </a:r>
          <a:endParaRPr lang="ru-RU" sz="11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17290" y="2440877"/>
        <a:ext cx="2048094" cy="555728"/>
      </dsp:txXfrm>
    </dsp:sp>
    <dsp:sp modelId="{2BCC8C1B-6C08-4859-8E1A-C58339B4D8B2}">
      <dsp:nvSpPr>
        <dsp:cNvPr id="0" name=""/>
        <dsp:cNvSpPr/>
      </dsp:nvSpPr>
      <dsp:spPr>
        <a:xfrm rot="5400000">
          <a:off x="901749" y="3119457"/>
          <a:ext cx="279610" cy="19551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F1F6DD-3EEE-487E-ABF3-00AEB377296A}">
      <dsp:nvSpPr>
        <dsp:cNvPr id="0" name=""/>
        <dsp:cNvSpPr/>
      </dsp:nvSpPr>
      <dsp:spPr>
        <a:xfrm>
          <a:off x="0" y="3415901"/>
          <a:ext cx="2082674" cy="59894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0" kern="1200" baseline="0" dirty="0" smtClean="0"/>
            <a:t>Налог на совокупный доход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1" kern="1200" baseline="0" dirty="0" smtClean="0">
              <a:solidFill>
                <a:schemeClr val="accent2">
                  <a:lumMod val="75000"/>
                </a:schemeClr>
              </a:solidFill>
            </a:rPr>
            <a:t>361,3</a:t>
          </a:r>
          <a:endParaRPr lang="ru-RU" sz="11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17542" y="3433443"/>
        <a:ext cx="2047590" cy="563856"/>
      </dsp:txXfrm>
    </dsp:sp>
    <dsp:sp modelId="{82CA3189-2DFB-4C6C-AEAC-4A8EF00AEAC1}">
      <dsp:nvSpPr>
        <dsp:cNvPr id="0" name=""/>
        <dsp:cNvSpPr/>
      </dsp:nvSpPr>
      <dsp:spPr>
        <a:xfrm rot="5400000">
          <a:off x="924162" y="4115088"/>
          <a:ext cx="261457" cy="164768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7562B0-48B6-4DED-8CDC-B9E6E8676CC7}">
      <dsp:nvSpPr>
        <dsp:cNvPr id="0" name=""/>
        <dsp:cNvSpPr/>
      </dsp:nvSpPr>
      <dsp:spPr>
        <a:xfrm>
          <a:off x="0" y="4357520"/>
          <a:ext cx="2082674" cy="47946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0" kern="1200" baseline="0" dirty="0" smtClean="0">
              <a:solidFill>
                <a:schemeClr val="tx1"/>
              </a:solidFill>
            </a:rPr>
            <a:t>Налог на имущество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1" kern="1200" baseline="0" dirty="0" smtClean="0">
              <a:solidFill>
                <a:schemeClr val="accent2">
                  <a:lumMod val="75000"/>
                </a:schemeClr>
              </a:solidFill>
            </a:rPr>
            <a:t>4 428,9</a:t>
          </a:r>
          <a:endParaRPr lang="ru-RU" sz="11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14043" y="4371563"/>
        <a:ext cx="2054588" cy="451382"/>
      </dsp:txXfrm>
    </dsp:sp>
    <dsp:sp modelId="{E6A57CEB-BBEA-48BC-BDF1-E53636AC716E}">
      <dsp:nvSpPr>
        <dsp:cNvPr id="0" name=""/>
        <dsp:cNvSpPr/>
      </dsp:nvSpPr>
      <dsp:spPr>
        <a:xfrm rot="5396923">
          <a:off x="949592" y="4929071"/>
          <a:ext cx="184165" cy="9111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BD06A2-1E4A-46F5-949C-6769702FE89D}">
      <dsp:nvSpPr>
        <dsp:cNvPr id="0" name=""/>
        <dsp:cNvSpPr/>
      </dsp:nvSpPr>
      <dsp:spPr>
        <a:xfrm>
          <a:off x="694" y="5112271"/>
          <a:ext cx="2082674" cy="52066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0" kern="1200" baseline="0" dirty="0" smtClean="0"/>
            <a:t>Государственная пошлина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0" kern="1200" baseline="0" dirty="0" smtClean="0">
              <a:solidFill>
                <a:schemeClr val="accent2">
                  <a:lumMod val="75000"/>
                </a:schemeClr>
              </a:solidFill>
            </a:rPr>
            <a:t>3,6</a:t>
          </a:r>
          <a:endParaRPr lang="ru-RU" sz="1100" b="1" i="0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15944" y="5127521"/>
        <a:ext cx="2052174" cy="490168"/>
      </dsp:txXfrm>
    </dsp:sp>
    <dsp:sp modelId="{AAC3F2B4-157D-4790-8015-6E537C180BAA}">
      <dsp:nvSpPr>
        <dsp:cNvPr id="0" name=""/>
        <dsp:cNvSpPr/>
      </dsp:nvSpPr>
      <dsp:spPr>
        <a:xfrm>
          <a:off x="2295843" y="352469"/>
          <a:ext cx="2096566" cy="854620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baseline="0" dirty="0" smtClean="0">
              <a:solidFill>
                <a:schemeClr val="tx1"/>
              </a:solidFill>
            </a:rPr>
            <a:t>Неналоговые</a:t>
          </a:r>
        </a:p>
        <a:p>
          <a:pPr lvl="0" algn="ctr" defTabSz="71120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baseline="0" dirty="0" smtClean="0">
              <a:solidFill>
                <a:schemeClr val="tx1"/>
              </a:solidFill>
            </a:rPr>
            <a:t> доходы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1" kern="1200" baseline="0" dirty="0" smtClean="0">
              <a:solidFill>
                <a:schemeClr val="accent2">
                  <a:lumMod val="75000"/>
                </a:schemeClr>
              </a:solidFill>
            </a:rPr>
            <a:t>201,0</a:t>
          </a:r>
          <a:endParaRPr lang="ru-RU" sz="16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2320874" y="377500"/>
        <a:ext cx="2046504" cy="804558"/>
      </dsp:txXfrm>
    </dsp:sp>
    <dsp:sp modelId="{4798FEFB-AB58-4431-A7F9-42E9B17B6F4E}">
      <dsp:nvSpPr>
        <dsp:cNvPr id="0" name=""/>
        <dsp:cNvSpPr/>
      </dsp:nvSpPr>
      <dsp:spPr>
        <a:xfrm rot="5394617">
          <a:off x="3206272" y="1439447"/>
          <a:ext cx="277916" cy="9111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B0A134-9F9B-4792-9888-216756AE653D}">
      <dsp:nvSpPr>
        <dsp:cNvPr id="0" name=""/>
        <dsp:cNvSpPr/>
      </dsp:nvSpPr>
      <dsp:spPr>
        <a:xfrm>
          <a:off x="2304767" y="1762921"/>
          <a:ext cx="2082674" cy="56090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0" kern="1200" baseline="0" dirty="0" smtClean="0"/>
            <a:t>Доходы от использования имущества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1" kern="1200" baseline="0" dirty="0" smtClean="0">
              <a:solidFill>
                <a:schemeClr val="accent2">
                  <a:lumMod val="75000"/>
                </a:schemeClr>
              </a:solidFill>
            </a:rPr>
            <a:t>197,7</a:t>
          </a:r>
          <a:endParaRPr lang="ru-RU" sz="11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2321195" y="1779349"/>
        <a:ext cx="2049818" cy="528044"/>
      </dsp:txXfrm>
    </dsp:sp>
    <dsp:sp modelId="{A60810FA-9D48-4742-8D10-C9BE1730B07F}">
      <dsp:nvSpPr>
        <dsp:cNvPr id="0" name=""/>
        <dsp:cNvSpPr/>
      </dsp:nvSpPr>
      <dsp:spPr>
        <a:xfrm rot="5432817">
          <a:off x="3279340" y="2386867"/>
          <a:ext cx="126099" cy="9111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BD7084-2A1B-4FFF-9806-C156BC3ECA3C}">
      <dsp:nvSpPr>
        <dsp:cNvPr id="0" name=""/>
        <dsp:cNvSpPr/>
      </dsp:nvSpPr>
      <dsp:spPr>
        <a:xfrm>
          <a:off x="2297040" y="2541028"/>
          <a:ext cx="2082674" cy="62345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0" kern="1200" baseline="0" dirty="0" smtClean="0"/>
            <a:t>Штрафы, санкции, возмещение ущерба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1" kern="1200" baseline="0" dirty="0" smtClean="0">
              <a:solidFill>
                <a:schemeClr val="accent2">
                  <a:lumMod val="75000"/>
                </a:schemeClr>
              </a:solidFill>
            </a:rPr>
            <a:t>3,3</a:t>
          </a:r>
          <a:endParaRPr lang="ru-RU" sz="11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2315300" y="2559288"/>
        <a:ext cx="2046154" cy="586933"/>
      </dsp:txXfrm>
    </dsp:sp>
    <dsp:sp modelId="{9EDB9606-04C0-4A35-BF09-F6D8B309F0DE}">
      <dsp:nvSpPr>
        <dsp:cNvPr id="0" name=""/>
        <dsp:cNvSpPr/>
      </dsp:nvSpPr>
      <dsp:spPr>
        <a:xfrm>
          <a:off x="4624668" y="355317"/>
          <a:ext cx="2082674" cy="848924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</a:rPr>
            <a:t>Безвозмездные поступления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1" kern="1200" baseline="0" dirty="0" smtClean="0">
              <a:solidFill>
                <a:schemeClr val="accent2">
                  <a:lumMod val="75000"/>
                </a:schemeClr>
              </a:solidFill>
            </a:rPr>
            <a:t>5 423,3</a:t>
          </a:r>
          <a:endParaRPr lang="ru-RU" sz="16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4649532" y="380181"/>
        <a:ext cx="2032946" cy="799196"/>
      </dsp:txXfrm>
    </dsp:sp>
    <dsp:sp modelId="{B87D9AF3-9D96-437D-9631-B336EF8E02C8}">
      <dsp:nvSpPr>
        <dsp:cNvPr id="0" name=""/>
        <dsp:cNvSpPr/>
      </dsp:nvSpPr>
      <dsp:spPr>
        <a:xfrm rot="5323371">
          <a:off x="5518493" y="1487200"/>
          <a:ext cx="328598" cy="9111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7C4D2D-3B72-4EF5-9E40-264D530B0189}">
      <dsp:nvSpPr>
        <dsp:cNvPr id="0" name=""/>
        <dsp:cNvSpPr/>
      </dsp:nvSpPr>
      <dsp:spPr>
        <a:xfrm>
          <a:off x="4655055" y="1861275"/>
          <a:ext cx="2082674" cy="56295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0" kern="1200" baseline="0" dirty="0" smtClean="0">
              <a:solidFill>
                <a:schemeClr val="tx1"/>
              </a:solidFill>
            </a:rPr>
            <a:t>Дотации бюджетам бюджетной системы РФ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1" kern="1200" baseline="0" dirty="0" smtClean="0">
              <a:solidFill>
                <a:schemeClr val="accent2">
                  <a:lumMod val="75000"/>
                </a:schemeClr>
              </a:solidFill>
            </a:rPr>
            <a:t>4 817,4</a:t>
          </a:r>
          <a:endParaRPr lang="ru-RU" sz="11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4671543" y="1877763"/>
        <a:ext cx="2049698" cy="529981"/>
      </dsp:txXfrm>
    </dsp:sp>
    <dsp:sp modelId="{6F6AE7ED-23AD-429E-8E8E-EB41EB38A6B8}">
      <dsp:nvSpPr>
        <dsp:cNvPr id="0" name=""/>
        <dsp:cNvSpPr/>
      </dsp:nvSpPr>
      <dsp:spPr>
        <a:xfrm rot="5295519">
          <a:off x="5643487" y="2488999"/>
          <a:ext cx="129633" cy="9111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8C00A0-8ABA-4013-B17F-666A34C0DA7D}">
      <dsp:nvSpPr>
        <dsp:cNvPr id="0" name=""/>
        <dsp:cNvSpPr/>
      </dsp:nvSpPr>
      <dsp:spPr>
        <a:xfrm>
          <a:off x="4678235" y="2644882"/>
          <a:ext cx="2082674" cy="52066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0" kern="1200" baseline="0" dirty="0" smtClean="0">
              <a:solidFill>
                <a:schemeClr val="tx1"/>
              </a:solidFill>
            </a:rPr>
            <a:t>Субвенции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1" kern="1200" baseline="0" dirty="0" smtClean="0">
              <a:solidFill>
                <a:schemeClr val="accent2">
                  <a:lumMod val="75000"/>
                </a:schemeClr>
              </a:solidFill>
            </a:rPr>
            <a:t>119,9</a:t>
          </a:r>
          <a:endParaRPr lang="ru-RU" sz="11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4693485" y="2660132"/>
        <a:ext cx="2052174" cy="490168"/>
      </dsp:txXfrm>
    </dsp:sp>
    <dsp:sp modelId="{573EB78C-2CCA-43A4-AE46-92365A68857E}">
      <dsp:nvSpPr>
        <dsp:cNvPr id="0" name=""/>
        <dsp:cNvSpPr/>
      </dsp:nvSpPr>
      <dsp:spPr>
        <a:xfrm>
          <a:off x="7117817" y="478658"/>
          <a:ext cx="1662161" cy="1443954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i="0" kern="1200" baseline="0" dirty="0" smtClean="0">
              <a:solidFill>
                <a:schemeClr val="tx1"/>
              </a:solidFill>
            </a:rPr>
            <a:t>Доходы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i="0" kern="1200" baseline="0" dirty="0" smtClean="0">
              <a:solidFill>
                <a:schemeClr val="tx1"/>
              </a:solidFill>
            </a:rPr>
            <a:t>Бюджета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2000" b="1" i="0" kern="1200" baseline="0" dirty="0" smtClean="0">
            <a:solidFill>
              <a:schemeClr val="tx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i="1" kern="1200" baseline="0" dirty="0" smtClean="0">
              <a:solidFill>
                <a:schemeClr val="accent2">
                  <a:lumMod val="75000"/>
                </a:schemeClr>
              </a:solidFill>
            </a:rPr>
            <a:t>11 478,5</a:t>
          </a:r>
          <a:endParaRPr lang="ru-RU" sz="20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7160109" y="520950"/>
        <a:ext cx="1577577" cy="13593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8115D4-3C92-4236-AA49-E68EB7C814CE}">
      <dsp:nvSpPr>
        <dsp:cNvPr id="0" name=""/>
        <dsp:cNvSpPr/>
      </dsp:nvSpPr>
      <dsp:spPr>
        <a:xfrm>
          <a:off x="1819025" y="197"/>
          <a:ext cx="3992005" cy="698590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«Майских» указов Президента РФ</a:t>
          </a:r>
          <a:endParaRPr lang="ru-RU" sz="2000" kern="1200" dirty="0"/>
        </a:p>
      </dsp:txBody>
      <dsp:txXfrm>
        <a:off x="1853127" y="34299"/>
        <a:ext cx="3923801" cy="6303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8115D4-3C92-4236-AA49-E68EB7C814CE}">
      <dsp:nvSpPr>
        <dsp:cNvPr id="0" name=""/>
        <dsp:cNvSpPr/>
      </dsp:nvSpPr>
      <dsp:spPr>
        <a:xfrm>
          <a:off x="1107002" y="0"/>
          <a:ext cx="5404470" cy="868845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Основных направлений бюджетной и налоговой политики Туриловского сельского поселения</a:t>
          </a:r>
          <a:endParaRPr lang="ru-RU" sz="2000" kern="1200" dirty="0"/>
        </a:p>
      </dsp:txBody>
      <dsp:txXfrm>
        <a:off x="1149416" y="42414"/>
        <a:ext cx="5319642" cy="7840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8115D4-3C92-4236-AA49-E68EB7C814CE}">
      <dsp:nvSpPr>
        <dsp:cNvPr id="0" name=""/>
        <dsp:cNvSpPr/>
      </dsp:nvSpPr>
      <dsp:spPr>
        <a:xfrm>
          <a:off x="0" y="0"/>
          <a:ext cx="8271397" cy="61080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shade val="50000"/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Укрепление налогового потенциала, увеличение собираемости налогов</a:t>
          </a:r>
          <a:endParaRPr lang="ru-RU" sz="2000" kern="1200" dirty="0"/>
        </a:p>
      </dsp:txBody>
      <dsp:txXfrm>
        <a:off x="29817" y="29817"/>
        <a:ext cx="8211763" cy="5511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8115D4-3C92-4236-AA49-E68EB7C814CE}">
      <dsp:nvSpPr>
        <dsp:cNvPr id="0" name=""/>
        <dsp:cNvSpPr/>
      </dsp:nvSpPr>
      <dsp:spPr>
        <a:xfrm>
          <a:off x="0" y="0"/>
          <a:ext cx="8271397" cy="61080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shade val="50000"/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Оценка эффективности налоговых льгот</a:t>
          </a:r>
          <a:endParaRPr lang="ru-RU" sz="2000" kern="1200" dirty="0"/>
        </a:p>
      </dsp:txBody>
      <dsp:txXfrm>
        <a:off x="29817" y="29817"/>
        <a:ext cx="8211763" cy="55117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8115D4-3C92-4236-AA49-E68EB7C814CE}">
      <dsp:nvSpPr>
        <dsp:cNvPr id="0" name=""/>
        <dsp:cNvSpPr/>
      </dsp:nvSpPr>
      <dsp:spPr>
        <a:xfrm>
          <a:off x="0" y="0"/>
          <a:ext cx="8271397" cy="61080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shade val="50000"/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Реализация «майских» указов Президента РФ</a:t>
          </a:r>
          <a:endParaRPr lang="ru-RU" sz="2000" kern="1200" dirty="0"/>
        </a:p>
      </dsp:txBody>
      <dsp:txXfrm>
        <a:off x="29817" y="29817"/>
        <a:ext cx="8211763" cy="55117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8115D4-3C92-4236-AA49-E68EB7C814CE}">
      <dsp:nvSpPr>
        <dsp:cNvPr id="0" name=""/>
        <dsp:cNvSpPr/>
      </dsp:nvSpPr>
      <dsp:spPr>
        <a:xfrm>
          <a:off x="0" y="0"/>
          <a:ext cx="8271397" cy="61080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shade val="50000"/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Повышение эффективности бюджетных расходов</a:t>
          </a:r>
          <a:endParaRPr lang="ru-RU" sz="2000" kern="1200" dirty="0"/>
        </a:p>
      </dsp:txBody>
      <dsp:txXfrm>
        <a:off x="29817" y="29817"/>
        <a:ext cx="8211763" cy="55117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8115D4-3C92-4236-AA49-E68EB7C814CE}">
      <dsp:nvSpPr>
        <dsp:cNvPr id="0" name=""/>
        <dsp:cNvSpPr/>
      </dsp:nvSpPr>
      <dsp:spPr>
        <a:xfrm>
          <a:off x="0" y="1194"/>
          <a:ext cx="8271397" cy="61080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shade val="50000"/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Обеспечение сбалансированности местных бюджетов</a:t>
          </a:r>
          <a:endParaRPr lang="ru-RU" sz="2000" kern="1200" dirty="0"/>
        </a:p>
      </dsp:txBody>
      <dsp:txXfrm>
        <a:off x="29817" y="31011"/>
        <a:ext cx="8211763" cy="55117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8115D4-3C92-4236-AA49-E68EB7C814CE}">
      <dsp:nvSpPr>
        <dsp:cNvPr id="0" name=""/>
        <dsp:cNvSpPr/>
      </dsp:nvSpPr>
      <dsp:spPr>
        <a:xfrm>
          <a:off x="0" y="1194"/>
          <a:ext cx="8271397" cy="61080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shade val="50000"/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Соблюдение взвешенной долговой политики</a:t>
          </a:r>
          <a:endParaRPr lang="ru-RU" sz="2000" kern="1200" dirty="0"/>
        </a:p>
      </dsp:txBody>
      <dsp:txXfrm>
        <a:off x="29817" y="31011"/>
        <a:ext cx="8211763" cy="5511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34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4271" y="0"/>
            <a:ext cx="4302231" cy="3334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E18034-7E36-429C-AFDD-CF208C427B9A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97238" y="500063"/>
            <a:ext cx="3333750" cy="2500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167817"/>
            <a:ext cx="7942580" cy="3001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334091"/>
            <a:ext cx="4302231" cy="3334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4271" y="6334091"/>
            <a:ext cx="4302231" cy="3334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D9378F-2FA7-4C05-8DE3-0DAB618138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091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9378F-2FA7-4C05-8DE3-0DAB6181388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560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4/2/2024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2864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0000">
        <p:dissolve/>
      </p:transition>
    </mc:Choice>
    <mc:Fallback>
      <p:transition spd="slow" advClick="0" advTm="10000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pPr/>
              <a:t>4/2/2024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977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0000">
        <p:dissolve/>
      </p:transition>
    </mc:Choice>
    <mc:Fallback>
      <p:transition spd="slow" advClick="0" advTm="10000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345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0000">
        <p:dissolve/>
      </p:transition>
    </mc:Choice>
    <mc:Fallback>
      <p:transition spd="slow" advClick="0" advTm="10000">
        <p:dissolv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3994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0000">
        <p:dissolve/>
      </p:transition>
    </mc:Choice>
    <mc:Fallback>
      <p:transition spd="slow" advClick="0" advTm="1000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pPr/>
              <a:t>4/2/2024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064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0000">
        <p:dissolve/>
      </p:transition>
    </mc:Choice>
    <mc:Fallback>
      <p:transition spd="slow" advClick="0" advTm="10000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6236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0000">
        <p:dissolve/>
      </p:transition>
    </mc:Choice>
    <mc:Fallback>
      <p:transition spd="slow" advClick="0" advTm="10000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355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0000">
        <p:dissolve/>
      </p:transition>
    </mc:Choice>
    <mc:Fallback>
      <p:transition spd="slow" advClick="0" advTm="10000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510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0000">
        <p:dissolve/>
      </p:transition>
    </mc:Choice>
    <mc:Fallback>
      <p:transition spd="slow" advClick="0" advTm="10000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304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0000">
        <p:dissolve/>
      </p:transition>
    </mc:Choice>
    <mc:Fallback>
      <p:transition spd="slow" advClick="0" advTm="10000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515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0000">
        <p:dissolve/>
      </p:transition>
    </mc:Choice>
    <mc:Fallback>
      <p:transition spd="slow" advClick="0" advTm="10000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pPr/>
              <a:t>4/2/2024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858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0000">
        <p:dissolve/>
      </p:transition>
    </mc:Choice>
    <mc:Fallback>
      <p:transition spd="slow" advClick="0" advTm="10000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151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0000">
        <p:dissolve/>
      </p:transition>
    </mc:Choice>
    <mc:Fallback>
      <p:transition spd="slow" advClick="0" advTm="10000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1BEF0D-F0BB-DE4B-95CE-6DB70DBA9567}" type="datetimeFigureOut">
              <a:rPr lang="en-US" smtClean="0"/>
              <a:pPr/>
              <a:t>4/2/2024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3147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mc:AlternateContent xmlns:mc="http://schemas.openxmlformats.org/markup-compatibility/2006">
    <mc:Choice xmlns:p14="http://schemas.microsoft.com/office/powerpoint/2010/main" Requires="p14">
      <p:transition spd="slow" p14:dur="1200" advClick="0" advTm="10000">
        <p:dissolve/>
      </p:transition>
    </mc:Choice>
    <mc:Fallback>
      <p:transition spd="slow" advClick="0" advTm="10000">
        <p:dissolv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10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diagramDrawing" Target="../diagrams/drawing1.xml"/><Relationship Id="rId18" Type="http://schemas.microsoft.com/office/2007/relationships/diagramDrawing" Target="../diagrams/drawing2.xml"/><Relationship Id="rId3" Type="http://schemas.openxmlformats.org/officeDocument/2006/relationships/image" Target="../media/image3.png"/><Relationship Id="rId21" Type="http://schemas.openxmlformats.org/officeDocument/2006/relationships/diagramQuickStyle" Target="../diagrams/quickStyle3.xml"/><Relationship Id="rId7" Type="http://schemas.openxmlformats.org/officeDocument/2006/relationships/image" Target="../media/image7.png"/><Relationship Id="rId12" Type="http://schemas.openxmlformats.org/officeDocument/2006/relationships/diagramColors" Target="../diagrams/colors1.xml"/><Relationship Id="rId1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6" Type="http://schemas.openxmlformats.org/officeDocument/2006/relationships/diagramQuickStyle" Target="../diagrams/quickStyle2.xml"/><Relationship Id="rId20" Type="http://schemas.openxmlformats.org/officeDocument/2006/relationships/diagramLayout" Target="../diagrams/layout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5.png"/><Relationship Id="rId15" Type="http://schemas.openxmlformats.org/officeDocument/2006/relationships/diagramLayout" Target="../diagrams/layout2.xml"/><Relationship Id="rId23" Type="http://schemas.microsoft.com/office/2007/relationships/diagramDrawing" Target="../diagrams/drawing3.xml"/><Relationship Id="rId10" Type="http://schemas.openxmlformats.org/officeDocument/2006/relationships/diagramLayout" Target="../diagrams/layout1.xml"/><Relationship Id="rId19" Type="http://schemas.openxmlformats.org/officeDocument/2006/relationships/diagramData" Target="../diagrams/data3.xml"/><Relationship Id="rId4" Type="http://schemas.openxmlformats.org/officeDocument/2006/relationships/image" Target="../media/image4.png"/><Relationship Id="rId9" Type="http://schemas.openxmlformats.org/officeDocument/2006/relationships/diagramData" Target="../diagrams/data1.xml"/><Relationship Id="rId14" Type="http://schemas.openxmlformats.org/officeDocument/2006/relationships/diagramData" Target="../diagrams/data2.xml"/><Relationship Id="rId22" Type="http://schemas.openxmlformats.org/officeDocument/2006/relationships/diagramColors" Target="../diagrams/colors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microsoft.com/office/2007/relationships/diagramDrawing" Target="../diagrams/drawing5.xml"/><Relationship Id="rId18" Type="http://schemas.microsoft.com/office/2007/relationships/diagramDrawing" Target="../diagrams/drawing6.xml"/><Relationship Id="rId26" Type="http://schemas.openxmlformats.org/officeDocument/2006/relationships/diagramQuickStyle" Target="../diagrams/quickStyle8.xml"/><Relationship Id="rId3" Type="http://schemas.openxmlformats.org/officeDocument/2006/relationships/image" Target="../media/image3.png"/><Relationship Id="rId21" Type="http://schemas.openxmlformats.org/officeDocument/2006/relationships/diagramQuickStyle" Target="../diagrams/quickStyle7.xml"/><Relationship Id="rId7" Type="http://schemas.openxmlformats.org/officeDocument/2006/relationships/diagramColors" Target="../diagrams/colors4.xml"/><Relationship Id="rId12" Type="http://schemas.openxmlformats.org/officeDocument/2006/relationships/diagramColors" Target="../diagrams/colors5.xml"/><Relationship Id="rId17" Type="http://schemas.openxmlformats.org/officeDocument/2006/relationships/diagramColors" Target="../diagrams/colors6.xml"/><Relationship Id="rId25" Type="http://schemas.openxmlformats.org/officeDocument/2006/relationships/diagramLayout" Target="../diagrams/layout8.xml"/><Relationship Id="rId33" Type="http://schemas.microsoft.com/office/2007/relationships/diagramDrawing" Target="../diagrams/drawing9.xml"/><Relationship Id="rId2" Type="http://schemas.openxmlformats.org/officeDocument/2006/relationships/image" Target="../media/image4.png"/><Relationship Id="rId16" Type="http://schemas.openxmlformats.org/officeDocument/2006/relationships/diagramQuickStyle" Target="../diagrams/quickStyle6.xml"/><Relationship Id="rId20" Type="http://schemas.openxmlformats.org/officeDocument/2006/relationships/diagramLayout" Target="../diagrams/layout7.xml"/><Relationship Id="rId29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4.xml"/><Relationship Id="rId11" Type="http://schemas.openxmlformats.org/officeDocument/2006/relationships/diagramQuickStyle" Target="../diagrams/quickStyle5.xml"/><Relationship Id="rId24" Type="http://schemas.openxmlformats.org/officeDocument/2006/relationships/diagramData" Target="../diagrams/data8.xml"/><Relationship Id="rId32" Type="http://schemas.openxmlformats.org/officeDocument/2006/relationships/diagramColors" Target="../diagrams/colors9.xml"/><Relationship Id="rId5" Type="http://schemas.openxmlformats.org/officeDocument/2006/relationships/diagramLayout" Target="../diagrams/layout4.xml"/><Relationship Id="rId15" Type="http://schemas.openxmlformats.org/officeDocument/2006/relationships/diagramLayout" Target="../diagrams/layout6.xml"/><Relationship Id="rId23" Type="http://schemas.microsoft.com/office/2007/relationships/diagramDrawing" Target="../diagrams/drawing7.xml"/><Relationship Id="rId28" Type="http://schemas.microsoft.com/office/2007/relationships/diagramDrawing" Target="../diagrams/drawing8.xml"/><Relationship Id="rId10" Type="http://schemas.openxmlformats.org/officeDocument/2006/relationships/diagramLayout" Target="../diagrams/layout5.xml"/><Relationship Id="rId19" Type="http://schemas.openxmlformats.org/officeDocument/2006/relationships/diagramData" Target="../diagrams/data7.xml"/><Relationship Id="rId31" Type="http://schemas.openxmlformats.org/officeDocument/2006/relationships/diagramQuickStyle" Target="../diagrams/quickStyle9.xml"/><Relationship Id="rId4" Type="http://schemas.openxmlformats.org/officeDocument/2006/relationships/diagramData" Target="../diagrams/data4.xml"/><Relationship Id="rId9" Type="http://schemas.openxmlformats.org/officeDocument/2006/relationships/diagramData" Target="../diagrams/data5.xml"/><Relationship Id="rId14" Type="http://schemas.openxmlformats.org/officeDocument/2006/relationships/diagramData" Target="../diagrams/data6.xml"/><Relationship Id="rId22" Type="http://schemas.openxmlformats.org/officeDocument/2006/relationships/diagramColors" Target="../diagrams/colors7.xml"/><Relationship Id="rId27" Type="http://schemas.openxmlformats.org/officeDocument/2006/relationships/diagramColors" Target="../diagrams/colors8.xml"/><Relationship Id="rId30" Type="http://schemas.openxmlformats.org/officeDocument/2006/relationships/diagramLayout" Target="../diagrams/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12.png"/><Relationship Id="rId7" Type="http://schemas.openxmlformats.org/officeDocument/2006/relationships/chart" Target="../charts/chart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image" Target="../media/image12.png"/><Relationship Id="rId7" Type="http://schemas.openxmlformats.org/officeDocument/2006/relationships/chart" Target="../charts/chart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chart" Target="../charts/chart7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Freeform 100"/>
          <p:cNvSpPr/>
          <p:nvPr/>
        </p:nvSpPr>
        <p:spPr>
          <a:xfrm>
            <a:off x="5410200" y="3810063"/>
            <a:ext cx="3733800" cy="90489"/>
          </a:xfrm>
          <a:custGeom>
            <a:avLst/>
            <a:gdLst/>
            <a:ahLst/>
            <a:cxnLst/>
            <a:rect l="0" t="0" r="0" b="0"/>
            <a:pathLst>
              <a:path w="3733800" h="90489">
                <a:moveTo>
                  <a:pt x="0" y="90489"/>
                </a:moveTo>
                <a:lnTo>
                  <a:pt x="3733800" y="90489"/>
                </a:lnTo>
                <a:lnTo>
                  <a:pt x="3733800" y="0"/>
                </a:lnTo>
                <a:lnTo>
                  <a:pt x="0" y="0"/>
                </a:lnTo>
                <a:lnTo>
                  <a:pt x="0" y="90489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" name="Freeform 101"/>
          <p:cNvSpPr/>
          <p:nvPr/>
        </p:nvSpPr>
        <p:spPr>
          <a:xfrm>
            <a:off x="5410200" y="3897313"/>
            <a:ext cx="3733800" cy="192087"/>
          </a:xfrm>
          <a:custGeom>
            <a:avLst/>
            <a:gdLst/>
            <a:ahLst/>
            <a:cxnLst/>
            <a:rect l="0" t="0" r="0" b="0"/>
            <a:pathLst>
              <a:path w="3733800" h="192087">
                <a:moveTo>
                  <a:pt x="0" y="192087"/>
                </a:moveTo>
                <a:lnTo>
                  <a:pt x="3733800" y="192087"/>
                </a:lnTo>
                <a:lnTo>
                  <a:pt x="3733800" y="0"/>
                </a:lnTo>
                <a:lnTo>
                  <a:pt x="0" y="0"/>
                </a:lnTo>
                <a:lnTo>
                  <a:pt x="0" y="192087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" name="Freeform 102"/>
          <p:cNvSpPr/>
          <p:nvPr/>
        </p:nvSpPr>
        <p:spPr>
          <a:xfrm>
            <a:off x="5410200" y="4114800"/>
            <a:ext cx="3733800" cy="9525"/>
          </a:xfrm>
          <a:custGeom>
            <a:avLst/>
            <a:gdLst/>
            <a:ahLst/>
            <a:cxnLst/>
            <a:rect l="0" t="0" r="0" b="0"/>
            <a:pathLst>
              <a:path w="3733800" h="9525">
                <a:moveTo>
                  <a:pt x="0" y="9525"/>
                </a:moveTo>
                <a:lnTo>
                  <a:pt x="3733800" y="9525"/>
                </a:lnTo>
                <a:lnTo>
                  <a:pt x="3733800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C0504D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" name="Freeform 103"/>
          <p:cNvSpPr/>
          <p:nvPr/>
        </p:nvSpPr>
        <p:spPr>
          <a:xfrm>
            <a:off x="5410200" y="4163949"/>
            <a:ext cx="1965325" cy="19050"/>
          </a:xfrm>
          <a:custGeom>
            <a:avLst/>
            <a:gdLst/>
            <a:ahLst/>
            <a:cxnLst/>
            <a:rect l="0" t="0" r="0" b="0"/>
            <a:pathLst>
              <a:path w="1965325" h="19050">
                <a:moveTo>
                  <a:pt x="0" y="19050"/>
                </a:moveTo>
                <a:lnTo>
                  <a:pt x="1965325" y="19050"/>
                </a:lnTo>
                <a:lnTo>
                  <a:pt x="1965325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C0504D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" name="Freeform 104"/>
          <p:cNvSpPr/>
          <p:nvPr/>
        </p:nvSpPr>
        <p:spPr>
          <a:xfrm>
            <a:off x="5410200" y="4198874"/>
            <a:ext cx="1965325" cy="9525"/>
          </a:xfrm>
          <a:custGeom>
            <a:avLst/>
            <a:gdLst/>
            <a:ahLst/>
            <a:cxnLst/>
            <a:rect l="0" t="0" r="0" b="0"/>
            <a:pathLst>
              <a:path w="1965325" h="9525">
                <a:moveTo>
                  <a:pt x="0" y="9525"/>
                </a:moveTo>
                <a:lnTo>
                  <a:pt x="1965325" y="9525"/>
                </a:lnTo>
                <a:lnTo>
                  <a:pt x="1965325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C0504D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" name="Freeform 105"/>
          <p:cNvSpPr/>
          <p:nvPr/>
        </p:nvSpPr>
        <p:spPr>
          <a:xfrm>
            <a:off x="5410200" y="3962400"/>
            <a:ext cx="3063875" cy="26924"/>
          </a:xfrm>
          <a:custGeom>
            <a:avLst/>
            <a:gdLst/>
            <a:ahLst/>
            <a:cxnLst/>
            <a:rect l="0" t="0" r="0" b="0"/>
            <a:pathLst>
              <a:path w="3063875" h="26924">
                <a:moveTo>
                  <a:pt x="0" y="4446"/>
                </a:moveTo>
                <a:cubicBezTo>
                  <a:pt x="0" y="2033"/>
                  <a:pt x="2032" y="0"/>
                  <a:pt x="4445" y="0"/>
                </a:cubicBezTo>
                <a:cubicBezTo>
                  <a:pt x="4445" y="0"/>
                  <a:pt x="4445" y="0"/>
                  <a:pt x="4445" y="0"/>
                </a:cubicBezTo>
                <a:lnTo>
                  <a:pt x="4445" y="0"/>
                </a:lnTo>
                <a:lnTo>
                  <a:pt x="3059430" y="0"/>
                </a:lnTo>
                <a:cubicBezTo>
                  <a:pt x="3061843" y="0"/>
                  <a:pt x="3063875" y="2033"/>
                  <a:pt x="3063875" y="4446"/>
                </a:cubicBezTo>
                <a:cubicBezTo>
                  <a:pt x="3063875" y="4446"/>
                  <a:pt x="3063875" y="4446"/>
                  <a:pt x="3063875" y="4446"/>
                </a:cubicBezTo>
                <a:lnTo>
                  <a:pt x="3063875" y="4446"/>
                </a:lnTo>
                <a:lnTo>
                  <a:pt x="3063875" y="22480"/>
                </a:lnTo>
                <a:cubicBezTo>
                  <a:pt x="3063875" y="25020"/>
                  <a:pt x="3061843" y="26924"/>
                  <a:pt x="3059430" y="26924"/>
                </a:cubicBezTo>
                <a:cubicBezTo>
                  <a:pt x="3059430" y="26924"/>
                  <a:pt x="3059430" y="26924"/>
                  <a:pt x="3059430" y="26924"/>
                </a:cubicBezTo>
                <a:lnTo>
                  <a:pt x="3059430" y="26924"/>
                </a:lnTo>
                <a:lnTo>
                  <a:pt x="4445" y="26924"/>
                </a:lnTo>
                <a:cubicBezTo>
                  <a:pt x="2032" y="26924"/>
                  <a:pt x="0" y="25020"/>
                  <a:pt x="0" y="22480"/>
                </a:cubicBezTo>
                <a:cubicBezTo>
                  <a:pt x="0" y="22480"/>
                  <a:pt x="0" y="22480"/>
                  <a:pt x="0" y="22480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" name="Freeform 106"/>
          <p:cNvSpPr/>
          <p:nvPr/>
        </p:nvSpPr>
        <p:spPr>
          <a:xfrm>
            <a:off x="7377176" y="4060825"/>
            <a:ext cx="1600200" cy="36449"/>
          </a:xfrm>
          <a:custGeom>
            <a:avLst/>
            <a:gdLst/>
            <a:ahLst/>
            <a:cxnLst/>
            <a:rect l="0" t="0" r="0" b="0"/>
            <a:pathLst>
              <a:path w="1600200" h="36449">
                <a:moveTo>
                  <a:pt x="0" y="6096"/>
                </a:moveTo>
                <a:cubicBezTo>
                  <a:pt x="0" y="2668"/>
                  <a:pt x="2667" y="0"/>
                  <a:pt x="5968" y="0"/>
                </a:cubicBezTo>
                <a:cubicBezTo>
                  <a:pt x="5968" y="0"/>
                  <a:pt x="5968" y="0"/>
                  <a:pt x="5968" y="0"/>
                </a:cubicBezTo>
                <a:lnTo>
                  <a:pt x="5968" y="0"/>
                </a:lnTo>
                <a:lnTo>
                  <a:pt x="1594104" y="0"/>
                </a:lnTo>
                <a:cubicBezTo>
                  <a:pt x="1597405" y="0"/>
                  <a:pt x="1600200" y="2668"/>
                  <a:pt x="1600200" y="6096"/>
                </a:cubicBezTo>
                <a:cubicBezTo>
                  <a:pt x="1600200" y="6096"/>
                  <a:pt x="1600200" y="6096"/>
                  <a:pt x="1600200" y="6096"/>
                </a:cubicBezTo>
                <a:lnTo>
                  <a:pt x="1600200" y="6096"/>
                </a:lnTo>
                <a:lnTo>
                  <a:pt x="1600200" y="30480"/>
                </a:lnTo>
                <a:cubicBezTo>
                  <a:pt x="1600200" y="33783"/>
                  <a:pt x="1597405" y="36449"/>
                  <a:pt x="1594104" y="36449"/>
                </a:cubicBezTo>
                <a:cubicBezTo>
                  <a:pt x="1594104" y="36449"/>
                  <a:pt x="1594104" y="36449"/>
                  <a:pt x="1594104" y="36449"/>
                </a:cubicBezTo>
                <a:lnTo>
                  <a:pt x="1594104" y="36449"/>
                </a:lnTo>
                <a:lnTo>
                  <a:pt x="5968" y="36449"/>
                </a:lnTo>
                <a:cubicBezTo>
                  <a:pt x="2667" y="36449"/>
                  <a:pt x="0" y="33783"/>
                  <a:pt x="0" y="30480"/>
                </a:cubicBezTo>
                <a:cubicBezTo>
                  <a:pt x="0" y="30480"/>
                  <a:pt x="0" y="30480"/>
                  <a:pt x="0" y="30480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" name="Freeform 107"/>
          <p:cNvSpPr/>
          <p:nvPr/>
        </p:nvSpPr>
        <p:spPr>
          <a:xfrm>
            <a:off x="0" y="3649727"/>
            <a:ext cx="9144000" cy="244475"/>
          </a:xfrm>
          <a:custGeom>
            <a:avLst/>
            <a:gdLst/>
            <a:ahLst/>
            <a:cxnLst/>
            <a:rect l="0" t="0" r="0" b="0"/>
            <a:pathLst>
              <a:path w="9144000" h="244475">
                <a:moveTo>
                  <a:pt x="0" y="244475"/>
                </a:moveTo>
                <a:lnTo>
                  <a:pt x="9144000" y="244475"/>
                </a:lnTo>
                <a:lnTo>
                  <a:pt x="9144000" y="0"/>
                </a:lnTo>
                <a:lnTo>
                  <a:pt x="0" y="0"/>
                </a:lnTo>
                <a:lnTo>
                  <a:pt x="0" y="24447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" name="Freeform 108"/>
          <p:cNvSpPr/>
          <p:nvPr/>
        </p:nvSpPr>
        <p:spPr>
          <a:xfrm>
            <a:off x="0" y="3675063"/>
            <a:ext cx="9144000" cy="141287"/>
          </a:xfrm>
          <a:custGeom>
            <a:avLst/>
            <a:gdLst/>
            <a:ahLst/>
            <a:cxnLst/>
            <a:rect l="0" t="0" r="0" b="0"/>
            <a:pathLst>
              <a:path w="9144000" h="141287">
                <a:moveTo>
                  <a:pt x="0" y="141287"/>
                </a:moveTo>
                <a:lnTo>
                  <a:pt x="9144000" y="141287"/>
                </a:lnTo>
                <a:lnTo>
                  <a:pt x="9144000" y="0"/>
                </a:lnTo>
                <a:lnTo>
                  <a:pt x="0" y="0"/>
                </a:lnTo>
                <a:lnTo>
                  <a:pt x="0" y="1412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" name="Freeform 109"/>
          <p:cNvSpPr/>
          <p:nvPr/>
        </p:nvSpPr>
        <p:spPr>
          <a:xfrm>
            <a:off x="6413500" y="3643377"/>
            <a:ext cx="2730500" cy="247650"/>
          </a:xfrm>
          <a:custGeom>
            <a:avLst/>
            <a:gdLst/>
            <a:ahLst/>
            <a:cxnLst/>
            <a:rect l="0" t="0" r="0" b="0"/>
            <a:pathLst>
              <a:path w="2730500" h="247650">
                <a:moveTo>
                  <a:pt x="0" y="247650"/>
                </a:moveTo>
                <a:lnTo>
                  <a:pt x="2730500" y="247650"/>
                </a:lnTo>
                <a:lnTo>
                  <a:pt x="2730500" y="0"/>
                </a:lnTo>
                <a:lnTo>
                  <a:pt x="0" y="0"/>
                </a:lnTo>
                <a:lnTo>
                  <a:pt x="0" y="247650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" name="Freeform 110"/>
          <p:cNvSpPr/>
          <p:nvPr/>
        </p:nvSpPr>
        <p:spPr>
          <a:xfrm>
            <a:off x="0" y="0"/>
            <a:ext cx="9144000" cy="3702050"/>
          </a:xfrm>
          <a:custGeom>
            <a:avLst/>
            <a:gdLst/>
            <a:ahLst/>
            <a:cxnLst/>
            <a:rect l="0" t="0" r="0" b="0"/>
            <a:pathLst>
              <a:path w="9144000" h="3702050">
                <a:moveTo>
                  <a:pt x="0" y="3702050"/>
                </a:moveTo>
                <a:lnTo>
                  <a:pt x="9144000" y="3702050"/>
                </a:lnTo>
                <a:lnTo>
                  <a:pt x="9144000" y="0"/>
                </a:lnTo>
                <a:lnTo>
                  <a:pt x="0" y="0"/>
                </a:lnTo>
                <a:lnTo>
                  <a:pt x="0" y="3702050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extBox 4"/>
          <p:cNvSpPr txBox="1"/>
          <p:nvPr/>
        </p:nvSpPr>
        <p:spPr>
          <a:xfrm>
            <a:off x="138099" y="4399472"/>
            <a:ext cx="86435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,Bold" charset="0"/>
                <a:cs typeface="Times New Roman" panose="02020603050405020304" pitchFamily="18" charset="0"/>
              </a:rPr>
              <a:t>Исполнение бюджета</a:t>
            </a:r>
          </a:p>
          <a:p>
            <a:pPr algn="ctr"/>
            <a:r>
              <a:rPr lang="ru-RU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,Bold" charset="0"/>
                <a:cs typeface="Times New Roman" panose="02020603050405020304" pitchFamily="18" charset="0"/>
              </a:rPr>
              <a:t>Туриловского сельского поселения </a:t>
            </a:r>
          </a:p>
          <a:p>
            <a:pPr algn="ctr"/>
            <a:r>
              <a:rPr lang="ru-RU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,Bold" charset="0"/>
                <a:cs typeface="Times New Roman" panose="02020603050405020304" pitchFamily="18" charset="0"/>
              </a:rPr>
              <a:t>Миллеровского района за </a:t>
            </a:r>
            <a:r>
              <a:rPr lang="ru-RU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,Bold" charset="0"/>
                <a:cs typeface="Times New Roman" panose="02020603050405020304" pitchFamily="18" charset="0"/>
              </a:rPr>
              <a:t>2023 </a:t>
            </a:r>
            <a:r>
              <a:rPr lang="ru-RU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,Bold" charset="0"/>
                <a:cs typeface="Times New Roman" panose="02020603050405020304" pitchFamily="18" charset="0"/>
              </a:rPr>
              <a:t>год</a:t>
            </a:r>
            <a:endParaRPr lang="ru-RU" sz="36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,Bold" charset="0"/>
              <a:cs typeface="Times New Roman" panose="02020603050405020304" pitchFamily="18" charset="0"/>
            </a:endParaRPr>
          </a:p>
        </p:txBody>
      </p:sp>
      <p:sp>
        <p:nvSpPr>
          <p:cNvPr id="29" name="Rectangle 187"/>
          <p:cNvSpPr/>
          <p:nvPr/>
        </p:nvSpPr>
        <p:spPr>
          <a:xfrm>
            <a:off x="1456563" y="983630"/>
            <a:ext cx="6698950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2000" b="1" i="0" spc="0" baseline="0" dirty="0" smtClean="0">
                <a:solidFill>
                  <a:srgbClr val="FFFFFF"/>
                </a:solidFill>
                <a:latin typeface="Arial"/>
              </a:rPr>
              <a:t>Администрация Туриловского сельского</a:t>
            </a:r>
            <a:r>
              <a:rPr lang="ru-RU" sz="2000" b="1" i="0" spc="0" dirty="0" smtClean="0">
                <a:solidFill>
                  <a:srgbClr val="FFFFFF"/>
                </a:solidFill>
                <a:latin typeface="Arial"/>
              </a:rPr>
              <a:t> поселения</a:t>
            </a:r>
            <a:endParaRPr lang="en-US" sz="2000" b="1" i="0" spc="0" baseline="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5" y="1309925"/>
            <a:ext cx="7378519" cy="213201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accent1">
                <a:lumMod val="20000"/>
                <a:lumOff val="8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0000">
        <p:dissolve/>
      </p:transition>
    </mc:Choice>
    <mc:Fallback>
      <p:transition spd="slow" advClick="0" advTm="10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Freeform 197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88" name="Диаграмма 87"/>
          <p:cNvGraphicFramePr/>
          <p:nvPr>
            <p:extLst>
              <p:ext uri="{D42A27DB-BD31-4B8C-83A1-F6EECF244321}">
                <p14:modId xmlns:p14="http://schemas.microsoft.com/office/powerpoint/2010/main" val="2397321357"/>
              </p:ext>
            </p:extLst>
          </p:nvPr>
        </p:nvGraphicFramePr>
        <p:xfrm>
          <a:off x="91439" y="1359408"/>
          <a:ext cx="9051036" cy="5504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80" name="Freeform 1980"/>
          <p:cNvSpPr/>
          <p:nvPr/>
        </p:nvSpPr>
        <p:spPr>
          <a:xfrm>
            <a:off x="0" y="366713"/>
            <a:ext cx="9144000" cy="84137"/>
          </a:xfrm>
          <a:custGeom>
            <a:avLst/>
            <a:gdLst/>
            <a:ahLst/>
            <a:cxnLst/>
            <a:rect l="0" t="0" r="0" b="0"/>
            <a:pathLst>
              <a:path w="9144000" h="84137">
                <a:moveTo>
                  <a:pt x="0" y="84137"/>
                </a:moveTo>
                <a:lnTo>
                  <a:pt x="9144000" y="84137"/>
                </a:lnTo>
                <a:lnTo>
                  <a:pt x="9144000" y="0"/>
                </a:lnTo>
                <a:lnTo>
                  <a:pt x="0" y="0"/>
                </a:lnTo>
                <a:lnTo>
                  <a:pt x="0" y="84137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Freeform 1981"/>
          <p:cNvSpPr/>
          <p:nvPr/>
        </p:nvSpPr>
        <p:spPr>
          <a:xfrm>
            <a:off x="0" y="0"/>
            <a:ext cx="9144000" cy="311150"/>
          </a:xfrm>
          <a:custGeom>
            <a:avLst/>
            <a:gdLst/>
            <a:ahLst/>
            <a:cxnLst/>
            <a:rect l="0" t="0" r="0" b="0"/>
            <a:pathLst>
              <a:path w="9144000" h="311150">
                <a:moveTo>
                  <a:pt x="0" y="311150"/>
                </a:moveTo>
                <a:lnTo>
                  <a:pt x="9144000" y="311150"/>
                </a:lnTo>
                <a:lnTo>
                  <a:pt x="9144000" y="0"/>
                </a:lnTo>
                <a:lnTo>
                  <a:pt x="0" y="0"/>
                </a:lnTo>
                <a:lnTo>
                  <a:pt x="0" y="311150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Freeform 1982"/>
          <p:cNvSpPr/>
          <p:nvPr/>
        </p:nvSpPr>
        <p:spPr>
          <a:xfrm>
            <a:off x="0" y="307975"/>
            <a:ext cx="9144000" cy="92075"/>
          </a:xfrm>
          <a:custGeom>
            <a:avLst/>
            <a:gdLst/>
            <a:ahLst/>
            <a:cxnLst/>
            <a:rect l="0" t="0" r="0" b="0"/>
            <a:pathLst>
              <a:path w="9144000" h="92075">
                <a:moveTo>
                  <a:pt x="0" y="92075"/>
                </a:moveTo>
                <a:lnTo>
                  <a:pt x="9144000" y="92075"/>
                </a:lnTo>
                <a:lnTo>
                  <a:pt x="914400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Freeform 1983"/>
          <p:cNvSpPr/>
          <p:nvPr/>
        </p:nvSpPr>
        <p:spPr>
          <a:xfrm>
            <a:off x="5410200" y="360363"/>
            <a:ext cx="3733800" cy="90487"/>
          </a:xfrm>
          <a:custGeom>
            <a:avLst/>
            <a:gdLst/>
            <a:ahLst/>
            <a:cxnLst/>
            <a:rect l="0" t="0" r="0" b="0"/>
            <a:pathLst>
              <a:path w="3733800" h="90487">
                <a:moveTo>
                  <a:pt x="0" y="90487"/>
                </a:moveTo>
                <a:lnTo>
                  <a:pt x="3733800" y="90487"/>
                </a:lnTo>
                <a:lnTo>
                  <a:pt x="3733800" y="0"/>
                </a:lnTo>
                <a:lnTo>
                  <a:pt x="0" y="0"/>
                </a:lnTo>
                <a:lnTo>
                  <a:pt x="0" y="904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Freeform 1984"/>
          <p:cNvSpPr/>
          <p:nvPr/>
        </p:nvSpPr>
        <p:spPr>
          <a:xfrm>
            <a:off x="5410200" y="439802"/>
            <a:ext cx="3733800" cy="180975"/>
          </a:xfrm>
          <a:custGeom>
            <a:avLst/>
            <a:gdLst/>
            <a:ahLst/>
            <a:cxnLst/>
            <a:rect l="0" t="0" r="0" b="0"/>
            <a:pathLst>
              <a:path w="3733800" h="180975">
                <a:moveTo>
                  <a:pt x="0" y="180975"/>
                </a:moveTo>
                <a:lnTo>
                  <a:pt x="3733800" y="180975"/>
                </a:lnTo>
                <a:lnTo>
                  <a:pt x="373380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Freeform 1985"/>
          <p:cNvSpPr/>
          <p:nvPr/>
        </p:nvSpPr>
        <p:spPr>
          <a:xfrm>
            <a:off x="5407025" y="496952"/>
            <a:ext cx="3063875" cy="28575"/>
          </a:xfrm>
          <a:custGeom>
            <a:avLst/>
            <a:gdLst/>
            <a:ahLst/>
            <a:cxnLst/>
            <a:rect l="0" t="0" r="0" b="0"/>
            <a:pathLst>
              <a:path w="3063875" h="28575">
                <a:moveTo>
                  <a:pt x="0" y="4698"/>
                </a:moveTo>
                <a:cubicBezTo>
                  <a:pt x="0" y="2032"/>
                  <a:pt x="2159" y="0"/>
                  <a:pt x="4826" y="0"/>
                </a:cubicBezTo>
                <a:cubicBezTo>
                  <a:pt x="4826" y="0"/>
                  <a:pt x="4826" y="0"/>
                  <a:pt x="4826" y="0"/>
                </a:cubicBezTo>
                <a:lnTo>
                  <a:pt x="4826" y="0"/>
                </a:lnTo>
                <a:lnTo>
                  <a:pt x="3059048" y="0"/>
                </a:lnTo>
                <a:cubicBezTo>
                  <a:pt x="3061716" y="0"/>
                  <a:pt x="3063875" y="2032"/>
                  <a:pt x="3063875" y="4698"/>
                </a:cubicBezTo>
                <a:cubicBezTo>
                  <a:pt x="3063875" y="4698"/>
                  <a:pt x="3063875" y="4698"/>
                  <a:pt x="3063875" y="4698"/>
                </a:cubicBezTo>
                <a:lnTo>
                  <a:pt x="3063875" y="4698"/>
                </a:lnTo>
                <a:lnTo>
                  <a:pt x="3063875" y="23748"/>
                </a:lnTo>
                <a:cubicBezTo>
                  <a:pt x="3063875" y="26415"/>
                  <a:pt x="3061716" y="28575"/>
                  <a:pt x="3059048" y="28575"/>
                </a:cubicBezTo>
                <a:cubicBezTo>
                  <a:pt x="3059048" y="28575"/>
                  <a:pt x="3059048" y="28575"/>
                  <a:pt x="3059048" y="28575"/>
                </a:cubicBezTo>
                <a:lnTo>
                  <a:pt x="3059048" y="28575"/>
                </a:lnTo>
                <a:lnTo>
                  <a:pt x="4826" y="28575"/>
                </a:lnTo>
                <a:cubicBezTo>
                  <a:pt x="2159" y="28575"/>
                  <a:pt x="0" y="26415"/>
                  <a:pt x="0" y="23748"/>
                </a:cubicBezTo>
                <a:cubicBezTo>
                  <a:pt x="0" y="23748"/>
                  <a:pt x="0" y="23748"/>
                  <a:pt x="0" y="23748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Freeform 1986"/>
          <p:cNvSpPr/>
          <p:nvPr/>
        </p:nvSpPr>
        <p:spPr>
          <a:xfrm>
            <a:off x="7374001" y="589027"/>
            <a:ext cx="1600200" cy="36448"/>
          </a:xfrm>
          <a:custGeom>
            <a:avLst/>
            <a:gdLst/>
            <a:ahLst/>
            <a:cxnLst/>
            <a:rect l="0" t="0" r="0" b="0"/>
            <a:pathLst>
              <a:path w="1600200" h="36448">
                <a:moveTo>
                  <a:pt x="0" y="5969"/>
                </a:moveTo>
                <a:cubicBezTo>
                  <a:pt x="0" y="2666"/>
                  <a:pt x="2667" y="0"/>
                  <a:pt x="5968" y="0"/>
                </a:cubicBezTo>
                <a:cubicBezTo>
                  <a:pt x="5968" y="0"/>
                  <a:pt x="5968" y="0"/>
                  <a:pt x="5968" y="0"/>
                </a:cubicBezTo>
                <a:lnTo>
                  <a:pt x="5968" y="0"/>
                </a:lnTo>
                <a:lnTo>
                  <a:pt x="1594104" y="0"/>
                </a:lnTo>
                <a:cubicBezTo>
                  <a:pt x="1597405" y="0"/>
                  <a:pt x="1600200" y="2666"/>
                  <a:pt x="1600200" y="5969"/>
                </a:cubicBezTo>
                <a:cubicBezTo>
                  <a:pt x="1600200" y="5969"/>
                  <a:pt x="1600200" y="5969"/>
                  <a:pt x="1600200" y="5969"/>
                </a:cubicBezTo>
                <a:lnTo>
                  <a:pt x="1600200" y="5969"/>
                </a:lnTo>
                <a:lnTo>
                  <a:pt x="1600200" y="30352"/>
                </a:lnTo>
                <a:cubicBezTo>
                  <a:pt x="1600200" y="33782"/>
                  <a:pt x="1597405" y="36448"/>
                  <a:pt x="1594104" y="36448"/>
                </a:cubicBezTo>
                <a:cubicBezTo>
                  <a:pt x="1594104" y="36448"/>
                  <a:pt x="1594104" y="36448"/>
                  <a:pt x="1594104" y="36448"/>
                </a:cubicBezTo>
                <a:lnTo>
                  <a:pt x="1594104" y="36448"/>
                </a:lnTo>
                <a:lnTo>
                  <a:pt x="5968" y="36448"/>
                </a:lnTo>
                <a:cubicBezTo>
                  <a:pt x="2667" y="36448"/>
                  <a:pt x="0" y="33782"/>
                  <a:pt x="0" y="30352"/>
                </a:cubicBezTo>
                <a:cubicBezTo>
                  <a:pt x="0" y="30352"/>
                  <a:pt x="0" y="30352"/>
                  <a:pt x="0" y="30352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Freeform 1987"/>
          <p:cNvSpPr/>
          <p:nvPr/>
        </p:nvSpPr>
        <p:spPr>
          <a:xfrm>
            <a:off x="9085326" y="-1587"/>
            <a:ext cx="57150" cy="620712"/>
          </a:xfrm>
          <a:custGeom>
            <a:avLst/>
            <a:gdLst/>
            <a:ahLst/>
            <a:cxnLst/>
            <a:rect l="0" t="0" r="0" b="0"/>
            <a:pathLst>
              <a:path w="57150" h="620712">
                <a:moveTo>
                  <a:pt x="0" y="620712"/>
                </a:moveTo>
                <a:lnTo>
                  <a:pt x="57150" y="620712"/>
                </a:lnTo>
                <a:lnTo>
                  <a:pt x="57150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Freeform 1988"/>
          <p:cNvSpPr/>
          <p:nvPr/>
        </p:nvSpPr>
        <p:spPr>
          <a:xfrm>
            <a:off x="9044051" y="-1587"/>
            <a:ext cx="28575" cy="620712"/>
          </a:xfrm>
          <a:custGeom>
            <a:avLst/>
            <a:gdLst/>
            <a:ahLst/>
            <a:cxnLst/>
            <a:rect l="0" t="0" r="0" b="0"/>
            <a:pathLst>
              <a:path w="28575" h="620712">
                <a:moveTo>
                  <a:pt x="0" y="620712"/>
                </a:moveTo>
                <a:lnTo>
                  <a:pt x="28575" y="620712"/>
                </a:lnTo>
                <a:lnTo>
                  <a:pt x="2857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Freeform 1989"/>
          <p:cNvSpPr/>
          <p:nvPr/>
        </p:nvSpPr>
        <p:spPr>
          <a:xfrm>
            <a:off x="9025001" y="-1587"/>
            <a:ext cx="9525" cy="620712"/>
          </a:xfrm>
          <a:custGeom>
            <a:avLst/>
            <a:gdLst/>
            <a:ahLst/>
            <a:cxnLst/>
            <a:rect l="0" t="0" r="0" b="0"/>
            <a:pathLst>
              <a:path w="9525" h="620712">
                <a:moveTo>
                  <a:pt x="0" y="620712"/>
                </a:moveTo>
                <a:lnTo>
                  <a:pt x="9525" y="620712"/>
                </a:lnTo>
                <a:lnTo>
                  <a:pt x="952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Freeform 1990"/>
          <p:cNvSpPr/>
          <p:nvPr/>
        </p:nvSpPr>
        <p:spPr>
          <a:xfrm>
            <a:off x="8975725" y="-1587"/>
            <a:ext cx="26988" cy="620712"/>
          </a:xfrm>
          <a:custGeom>
            <a:avLst/>
            <a:gdLst/>
            <a:ahLst/>
            <a:cxnLst/>
            <a:rect l="0" t="0" r="0" b="0"/>
            <a:pathLst>
              <a:path w="26988" h="620712">
                <a:moveTo>
                  <a:pt x="0" y="620712"/>
                </a:moveTo>
                <a:lnTo>
                  <a:pt x="26988" y="620712"/>
                </a:lnTo>
                <a:lnTo>
                  <a:pt x="26988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Freeform 1991"/>
          <p:cNvSpPr/>
          <p:nvPr/>
        </p:nvSpPr>
        <p:spPr>
          <a:xfrm>
            <a:off x="8915400" y="64"/>
            <a:ext cx="55563" cy="585788"/>
          </a:xfrm>
          <a:custGeom>
            <a:avLst/>
            <a:gdLst/>
            <a:ahLst/>
            <a:cxnLst/>
            <a:rect l="0" t="0" r="0" b="0"/>
            <a:pathLst>
              <a:path w="55563" h="585788">
                <a:moveTo>
                  <a:pt x="0" y="585788"/>
                </a:moveTo>
                <a:lnTo>
                  <a:pt x="55563" y="585788"/>
                </a:lnTo>
                <a:lnTo>
                  <a:pt x="55563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Freeform 1992"/>
          <p:cNvSpPr/>
          <p:nvPr/>
        </p:nvSpPr>
        <p:spPr>
          <a:xfrm>
            <a:off x="8874125" y="64"/>
            <a:ext cx="7938" cy="585788"/>
          </a:xfrm>
          <a:custGeom>
            <a:avLst/>
            <a:gdLst/>
            <a:ahLst/>
            <a:cxnLst/>
            <a:rect l="0" t="0" r="0" b="0"/>
            <a:pathLst>
              <a:path w="7938" h="585788">
                <a:moveTo>
                  <a:pt x="0" y="585788"/>
                </a:moveTo>
                <a:lnTo>
                  <a:pt x="7938" y="585788"/>
                </a:lnTo>
                <a:lnTo>
                  <a:pt x="7938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96" name="Picture 199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49195" y="879349"/>
            <a:ext cx="480059" cy="480059"/>
          </a:xfrm>
          <a:prstGeom prst="rect">
            <a:avLst/>
          </a:prstGeom>
          <a:noFill/>
          <a:extLst/>
        </p:spPr>
      </p:pic>
      <p:pic>
        <p:nvPicPr>
          <p:cNvPr id="1998" name="Picture 199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42488" y="879349"/>
            <a:ext cx="481583" cy="480059"/>
          </a:xfrm>
          <a:prstGeom prst="rect">
            <a:avLst/>
          </a:prstGeom>
          <a:noFill/>
          <a:extLst/>
        </p:spPr>
      </p:pic>
      <p:pic>
        <p:nvPicPr>
          <p:cNvPr id="2001" name="Picture 200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91997"/>
            <a:ext cx="329184" cy="382524"/>
          </a:xfrm>
          <a:prstGeom prst="rect">
            <a:avLst/>
          </a:prstGeom>
          <a:noFill/>
          <a:extLst/>
        </p:spPr>
      </p:pic>
      <p:pic>
        <p:nvPicPr>
          <p:cNvPr id="2013" name="Picture 1179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90444" y="3773425"/>
            <a:ext cx="106679" cy="106679"/>
          </a:xfrm>
          <a:prstGeom prst="rect">
            <a:avLst/>
          </a:prstGeom>
          <a:noFill/>
          <a:extLst/>
        </p:spPr>
      </p:pic>
      <p:pic>
        <p:nvPicPr>
          <p:cNvPr id="2032" name="Picture 2024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15155" y="6277357"/>
            <a:ext cx="402336" cy="400811"/>
          </a:xfrm>
          <a:prstGeom prst="rect">
            <a:avLst/>
          </a:prstGeom>
          <a:noFill/>
          <a:extLst/>
        </p:spPr>
      </p:pic>
      <p:pic>
        <p:nvPicPr>
          <p:cNvPr id="2035" name="Picture 143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sp>
        <p:nvSpPr>
          <p:cNvPr id="2036" name="Rectangle 2036"/>
          <p:cNvSpPr/>
          <p:nvPr/>
        </p:nvSpPr>
        <p:spPr>
          <a:xfrm>
            <a:off x="286747" y="677447"/>
            <a:ext cx="8573167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b="1" i="0" spc="0" baseline="0" dirty="0" smtClean="0">
                <a:solidFill>
                  <a:srgbClr val="0070C0"/>
                </a:solidFill>
                <a:latin typeface="Trebuchet MS,Bold" charset="0"/>
                <a:cs typeface="Times New Roman" pitchFamily="18" charset="0"/>
              </a:rPr>
              <a:t>СТРУКТУРА РАСХОДОВ БЮДЖЕТА ТУРИЛОВСКОГО СЕЛЬСКОГО ПОСЕЛЕНИЯ МИЛЛЕРОВСКОГО РАЙОНА В </a:t>
            </a:r>
            <a:r>
              <a:rPr lang="ru-RU" b="1" i="0" spc="0" baseline="0" dirty="0" smtClean="0">
                <a:solidFill>
                  <a:srgbClr val="0070C0"/>
                </a:solidFill>
                <a:latin typeface="Trebuchet MS,Bold" charset="0"/>
                <a:cs typeface="Times New Roman" pitchFamily="18" charset="0"/>
              </a:rPr>
              <a:t>2023 </a:t>
            </a:r>
            <a:r>
              <a:rPr lang="ru-RU" b="1" i="0" spc="0" baseline="0" dirty="0" smtClean="0">
                <a:solidFill>
                  <a:srgbClr val="0070C0"/>
                </a:solidFill>
                <a:latin typeface="Trebuchet MS,Bold" charset="0"/>
                <a:cs typeface="Times New Roman" pitchFamily="18" charset="0"/>
              </a:rPr>
              <a:t>ГОДУ</a:t>
            </a:r>
            <a:endParaRPr lang="en-US" b="1" i="0" spc="0" baseline="0" dirty="0">
              <a:solidFill>
                <a:srgbClr val="1F497D"/>
              </a:solidFill>
              <a:latin typeface="Trebuchet MS,Bold" charset="0"/>
              <a:cs typeface="Times New Roman" pitchFamily="18" charset="0"/>
            </a:endParaRPr>
          </a:p>
        </p:txBody>
      </p:sp>
      <p:sp>
        <p:nvSpPr>
          <p:cNvPr id="2039" name="Rectangle 2039"/>
          <p:cNvSpPr/>
          <p:nvPr/>
        </p:nvSpPr>
        <p:spPr>
          <a:xfrm>
            <a:off x="91439" y="1523995"/>
            <a:ext cx="68808" cy="3138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1" i="0" spc="0" baseline="0" dirty="0">
                <a:solidFill>
                  <a:srgbClr val="C0504D"/>
                </a:solidFill>
                <a:latin typeface="Trebuchet MS,Bold"/>
              </a:rPr>
              <a:t> </a:t>
            </a:r>
          </a:p>
        </p:txBody>
      </p:sp>
      <p:sp>
        <p:nvSpPr>
          <p:cNvPr id="2063" name="Rectangle 2063"/>
          <p:cNvSpPr/>
          <p:nvPr/>
        </p:nvSpPr>
        <p:spPr>
          <a:xfrm>
            <a:off x="8677682" y="12814"/>
            <a:ext cx="320601" cy="2773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802" dirty="0" smtClean="0">
                <a:solidFill>
                  <a:srgbClr val="FFFFFF"/>
                </a:solidFill>
                <a:latin typeface="Arial"/>
              </a:rPr>
              <a:t>10</a:t>
            </a:r>
            <a:r>
              <a:rPr lang="en-US" sz="1802" b="0" i="0" spc="0" baseline="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US" sz="1802" b="0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64" name="Rectangle 2064"/>
          <p:cNvSpPr/>
          <p:nvPr/>
        </p:nvSpPr>
        <p:spPr>
          <a:xfrm>
            <a:off x="7898062" y="1087640"/>
            <a:ext cx="958532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1" dirty="0">
                <a:latin typeface="Trebuchet MS" panose="020B0603020202020204" pitchFamily="34" charset="0"/>
                <a:cs typeface="Times New Roman" pitchFamily="18" charset="0"/>
              </a:rPr>
              <a:t>т</a:t>
            </a:r>
            <a:r>
              <a:rPr lang="ru-RU" sz="1200" b="1" dirty="0" smtClean="0">
                <a:latin typeface="Trebuchet MS" panose="020B0603020202020204" pitchFamily="34" charset="0"/>
                <a:cs typeface="Times New Roman" pitchFamily="18" charset="0"/>
              </a:rPr>
              <a:t>ыс.</a:t>
            </a:r>
            <a:r>
              <a:rPr lang="en-US" sz="1200" b="1" i="0" spc="-18" baseline="0" dirty="0" smtClean="0">
                <a:latin typeface="Trebuchet MS" panose="020B0603020202020204" pitchFamily="34" charset="0"/>
                <a:cs typeface="Times New Roman" pitchFamily="18" charset="0"/>
              </a:rPr>
              <a:t> </a:t>
            </a:r>
            <a:r>
              <a:rPr lang="en-US" sz="1200" b="1" i="0" spc="-29" baseline="0" dirty="0">
                <a:latin typeface="Trebuchet MS" panose="020B0603020202020204" pitchFamily="34" charset="0"/>
                <a:cs typeface="Times New Roman" pitchFamily="18" charset="0"/>
              </a:rPr>
              <a:t>р</a:t>
            </a:r>
            <a:r>
              <a:rPr lang="en-US" sz="1200" b="1" i="0" spc="-49" baseline="0" dirty="0">
                <a:latin typeface="Trebuchet MS" panose="020B0603020202020204" pitchFamily="34" charset="0"/>
                <a:cs typeface="Times New Roman" pitchFamily="18" charset="0"/>
              </a:rPr>
              <a:t>у</a:t>
            </a:r>
            <a:r>
              <a:rPr lang="en-US" sz="1200" b="1" i="0" spc="-39" baseline="0" dirty="0">
                <a:latin typeface="Trebuchet MS" panose="020B0603020202020204" pitchFamily="34" charset="0"/>
                <a:cs typeface="Times New Roman" pitchFamily="18" charset="0"/>
              </a:rPr>
              <a:t>б</a:t>
            </a:r>
            <a:r>
              <a:rPr lang="en-US" sz="1200" b="1" i="0" spc="-28" baseline="0" dirty="0">
                <a:latin typeface="Trebuchet MS" panose="020B0603020202020204" pitchFamily="34" charset="0"/>
                <a:cs typeface="Times New Roman" pitchFamily="18" charset="0"/>
              </a:rPr>
              <a:t>л</a:t>
            </a:r>
            <a:r>
              <a:rPr lang="en-US" sz="1200" b="1" i="0" spc="0" baseline="0" dirty="0">
                <a:latin typeface="Trebuchet MS" panose="020B0603020202020204" pitchFamily="34" charset="0"/>
                <a:cs typeface="Times New Roman" pitchFamily="18" charset="0"/>
              </a:rPr>
              <a:t>ей </a:t>
            </a:r>
          </a:p>
        </p:txBody>
      </p:sp>
      <p:sp>
        <p:nvSpPr>
          <p:cNvPr id="55" name="Rectangle 187"/>
          <p:cNvSpPr/>
          <p:nvPr/>
        </p:nvSpPr>
        <p:spPr>
          <a:xfrm>
            <a:off x="5888735" y="297265"/>
            <a:ext cx="3008837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900" b="1" i="0" spc="0" baseline="0" dirty="0" smtClean="0">
                <a:solidFill>
                  <a:srgbClr val="FFFFFF"/>
                </a:solidFill>
                <a:latin typeface="Arial"/>
              </a:rPr>
              <a:t>Администрация Туриловского сельского поселения</a:t>
            </a:r>
            <a:endParaRPr lang="en-US" sz="900" b="1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Rectangle 2036"/>
          <p:cNvSpPr/>
          <p:nvPr/>
        </p:nvSpPr>
        <p:spPr>
          <a:xfrm>
            <a:off x="160247" y="1214998"/>
            <a:ext cx="388686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b="1" i="0" spc="0" baseline="0" dirty="0" smtClean="0">
                <a:solidFill>
                  <a:srgbClr val="C00000"/>
                </a:solidFill>
                <a:latin typeface="Trebuchet MS,Bold" charset="0"/>
                <a:cs typeface="Times New Roman" pitchFamily="18" charset="0"/>
              </a:rPr>
              <a:t>11 491,1 </a:t>
            </a:r>
            <a:r>
              <a:rPr lang="ru-RU" b="1" i="0" spc="0" baseline="0" dirty="0" smtClean="0">
                <a:solidFill>
                  <a:srgbClr val="C00000"/>
                </a:solidFill>
                <a:latin typeface="Trebuchet MS,Bold" charset="0"/>
                <a:cs typeface="Times New Roman" pitchFamily="18" charset="0"/>
              </a:rPr>
              <a:t>тыс. рублей</a:t>
            </a:r>
            <a:endParaRPr lang="en-US" b="1" i="0" spc="0" baseline="0" dirty="0">
              <a:solidFill>
                <a:srgbClr val="C00000"/>
              </a:solidFill>
              <a:latin typeface="Trebuchet MS,Bold" charset="0"/>
              <a:cs typeface="Times New Roman" pitchFamily="18" charset="0"/>
            </a:endParaRPr>
          </a:p>
        </p:txBody>
      </p:sp>
      <p:sp>
        <p:nvSpPr>
          <p:cNvPr id="30" name="Rectangle 2036"/>
          <p:cNvSpPr/>
          <p:nvPr/>
        </p:nvSpPr>
        <p:spPr>
          <a:xfrm>
            <a:off x="286747" y="6124170"/>
            <a:ext cx="3886867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b="1" i="0" spc="0" baseline="0" dirty="0" smtClean="0">
                <a:solidFill>
                  <a:srgbClr val="C00000"/>
                </a:solidFill>
                <a:latin typeface="Trebuchet MS,Bold" charset="0"/>
                <a:cs typeface="Times New Roman" pitchFamily="18" charset="0"/>
              </a:rPr>
              <a:t>Социальная сфера – </a:t>
            </a:r>
            <a:r>
              <a:rPr lang="ru-RU" b="1" i="0" spc="0" baseline="0" dirty="0" smtClean="0">
                <a:solidFill>
                  <a:srgbClr val="C00000"/>
                </a:solidFill>
                <a:latin typeface="Trebuchet MS,Bold" charset="0"/>
                <a:cs typeface="Times New Roman" pitchFamily="18" charset="0"/>
              </a:rPr>
              <a:t>4379,3 </a:t>
            </a:r>
            <a:r>
              <a:rPr lang="ru-RU" b="1" i="0" spc="0" baseline="0" dirty="0" smtClean="0">
                <a:solidFill>
                  <a:srgbClr val="C00000"/>
                </a:solidFill>
                <a:latin typeface="Trebuchet MS,Bold" charset="0"/>
                <a:cs typeface="Times New Roman" pitchFamily="18" charset="0"/>
              </a:rPr>
              <a:t>тыс. рублей</a:t>
            </a:r>
            <a:endParaRPr lang="en-US" b="1" i="0" spc="0" baseline="0" dirty="0">
              <a:solidFill>
                <a:srgbClr val="C00000"/>
              </a:solidFill>
              <a:latin typeface="Trebuchet MS,Bold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0000">
        <p:dissolve/>
      </p:transition>
    </mc:Choice>
    <mc:Fallback>
      <p:transition spd="slow" advClick="0" advTm="10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Freeform 73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Freeform 733"/>
          <p:cNvSpPr/>
          <p:nvPr/>
        </p:nvSpPr>
        <p:spPr>
          <a:xfrm>
            <a:off x="0" y="366825"/>
            <a:ext cx="9144000" cy="84406"/>
          </a:xfrm>
          <a:custGeom>
            <a:avLst/>
            <a:gdLst/>
            <a:ahLst/>
            <a:cxnLst/>
            <a:rect l="0" t="0" r="0" b="0"/>
            <a:pathLst>
              <a:path w="9144000" h="84406">
                <a:moveTo>
                  <a:pt x="0" y="84406"/>
                </a:moveTo>
                <a:lnTo>
                  <a:pt x="9144000" y="84406"/>
                </a:lnTo>
                <a:lnTo>
                  <a:pt x="9144000" y="0"/>
                </a:lnTo>
                <a:lnTo>
                  <a:pt x="0" y="0"/>
                </a:lnTo>
                <a:lnTo>
                  <a:pt x="0" y="84406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Freeform 734"/>
          <p:cNvSpPr/>
          <p:nvPr/>
        </p:nvSpPr>
        <p:spPr>
          <a:xfrm>
            <a:off x="0" y="-25"/>
            <a:ext cx="9144000" cy="310668"/>
          </a:xfrm>
          <a:custGeom>
            <a:avLst/>
            <a:gdLst/>
            <a:ahLst/>
            <a:cxnLst/>
            <a:rect l="0" t="0" r="0" b="0"/>
            <a:pathLst>
              <a:path w="9144000" h="310668">
                <a:moveTo>
                  <a:pt x="0" y="310668"/>
                </a:moveTo>
                <a:lnTo>
                  <a:pt x="9144000" y="310668"/>
                </a:lnTo>
                <a:lnTo>
                  <a:pt x="9144000" y="0"/>
                </a:lnTo>
                <a:lnTo>
                  <a:pt x="0" y="0"/>
                </a:lnTo>
                <a:lnTo>
                  <a:pt x="0" y="310668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Freeform 735"/>
          <p:cNvSpPr/>
          <p:nvPr/>
        </p:nvSpPr>
        <p:spPr>
          <a:xfrm>
            <a:off x="0" y="308228"/>
            <a:ext cx="9144000" cy="91442"/>
          </a:xfrm>
          <a:custGeom>
            <a:avLst/>
            <a:gdLst/>
            <a:ahLst/>
            <a:cxnLst/>
            <a:rect l="0" t="0" r="0" b="0"/>
            <a:pathLst>
              <a:path w="9144000" h="91442">
                <a:moveTo>
                  <a:pt x="0" y="91442"/>
                </a:moveTo>
                <a:lnTo>
                  <a:pt x="9144000" y="91442"/>
                </a:lnTo>
                <a:lnTo>
                  <a:pt x="9144000" y="0"/>
                </a:lnTo>
                <a:lnTo>
                  <a:pt x="0" y="0"/>
                </a:lnTo>
                <a:lnTo>
                  <a:pt x="0" y="91442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Freeform 736"/>
          <p:cNvSpPr/>
          <p:nvPr/>
        </p:nvSpPr>
        <p:spPr>
          <a:xfrm>
            <a:off x="5410200" y="360272"/>
            <a:ext cx="3733800" cy="91087"/>
          </a:xfrm>
          <a:custGeom>
            <a:avLst/>
            <a:gdLst/>
            <a:ahLst/>
            <a:cxnLst/>
            <a:rect l="0" t="0" r="0" b="0"/>
            <a:pathLst>
              <a:path w="3733800" h="91087">
                <a:moveTo>
                  <a:pt x="0" y="91087"/>
                </a:moveTo>
                <a:lnTo>
                  <a:pt x="3733800" y="91087"/>
                </a:lnTo>
                <a:lnTo>
                  <a:pt x="3733800" y="0"/>
                </a:lnTo>
                <a:lnTo>
                  <a:pt x="0" y="0"/>
                </a:lnTo>
                <a:lnTo>
                  <a:pt x="0" y="910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Freeform 737"/>
          <p:cNvSpPr/>
          <p:nvPr/>
        </p:nvSpPr>
        <p:spPr>
          <a:xfrm>
            <a:off x="5410200" y="440106"/>
            <a:ext cx="3733800" cy="180035"/>
          </a:xfrm>
          <a:custGeom>
            <a:avLst/>
            <a:gdLst/>
            <a:ahLst/>
            <a:cxnLst/>
            <a:rect l="0" t="0" r="0" b="0"/>
            <a:pathLst>
              <a:path w="3733800" h="180035">
                <a:moveTo>
                  <a:pt x="0" y="180035"/>
                </a:moveTo>
                <a:lnTo>
                  <a:pt x="3733800" y="180035"/>
                </a:lnTo>
                <a:lnTo>
                  <a:pt x="3733800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Freeform 738"/>
          <p:cNvSpPr/>
          <p:nvPr/>
        </p:nvSpPr>
        <p:spPr>
          <a:xfrm>
            <a:off x="5407278" y="497460"/>
            <a:ext cx="3063240" cy="27431"/>
          </a:xfrm>
          <a:custGeom>
            <a:avLst/>
            <a:gdLst/>
            <a:ahLst/>
            <a:cxnLst/>
            <a:rect l="0" t="0" r="0" b="0"/>
            <a:pathLst>
              <a:path w="3063240" h="27431">
                <a:moveTo>
                  <a:pt x="0" y="4571"/>
                </a:moveTo>
                <a:cubicBezTo>
                  <a:pt x="0" y="2031"/>
                  <a:pt x="2160" y="0"/>
                  <a:pt x="4573" y="0"/>
                </a:cubicBezTo>
                <a:cubicBezTo>
                  <a:pt x="4573" y="0"/>
                  <a:pt x="4573" y="0"/>
                  <a:pt x="4573" y="0"/>
                </a:cubicBezTo>
                <a:lnTo>
                  <a:pt x="4573" y="0"/>
                </a:lnTo>
                <a:lnTo>
                  <a:pt x="3058668" y="0"/>
                </a:lnTo>
                <a:cubicBezTo>
                  <a:pt x="3061208" y="0"/>
                  <a:pt x="3063240" y="2031"/>
                  <a:pt x="3063240" y="4571"/>
                </a:cubicBezTo>
                <a:cubicBezTo>
                  <a:pt x="3063240" y="4571"/>
                  <a:pt x="3063240" y="4571"/>
                  <a:pt x="3063240" y="4571"/>
                </a:cubicBezTo>
                <a:lnTo>
                  <a:pt x="3063240" y="4571"/>
                </a:lnTo>
                <a:lnTo>
                  <a:pt x="3063240" y="22860"/>
                </a:lnTo>
                <a:cubicBezTo>
                  <a:pt x="3063240" y="25400"/>
                  <a:pt x="3061208" y="27431"/>
                  <a:pt x="3058668" y="27431"/>
                </a:cubicBezTo>
                <a:cubicBezTo>
                  <a:pt x="3058668" y="27431"/>
                  <a:pt x="3058668" y="27431"/>
                  <a:pt x="3058668" y="27431"/>
                </a:cubicBezTo>
                <a:lnTo>
                  <a:pt x="3058668" y="27431"/>
                </a:lnTo>
                <a:lnTo>
                  <a:pt x="4573" y="27431"/>
                </a:lnTo>
                <a:cubicBezTo>
                  <a:pt x="2160" y="27431"/>
                  <a:pt x="0" y="25400"/>
                  <a:pt x="0" y="22860"/>
                </a:cubicBezTo>
                <a:cubicBezTo>
                  <a:pt x="0" y="22860"/>
                  <a:pt x="0" y="22860"/>
                  <a:pt x="0" y="22860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Freeform 739"/>
          <p:cNvSpPr/>
          <p:nvPr/>
        </p:nvSpPr>
        <p:spPr>
          <a:xfrm>
            <a:off x="7373619" y="588899"/>
            <a:ext cx="1600200" cy="36576"/>
          </a:xfrm>
          <a:custGeom>
            <a:avLst/>
            <a:gdLst/>
            <a:ahLst/>
            <a:cxnLst/>
            <a:rect l="0" t="0" r="0" b="0"/>
            <a:pathLst>
              <a:path w="1600200" h="36576">
                <a:moveTo>
                  <a:pt x="0" y="6097"/>
                </a:moveTo>
                <a:cubicBezTo>
                  <a:pt x="0" y="2794"/>
                  <a:pt x="2795" y="0"/>
                  <a:pt x="6097" y="0"/>
                </a:cubicBezTo>
                <a:cubicBezTo>
                  <a:pt x="6097" y="0"/>
                  <a:pt x="6097" y="0"/>
                  <a:pt x="6097" y="0"/>
                </a:cubicBezTo>
                <a:lnTo>
                  <a:pt x="6097" y="0"/>
                </a:lnTo>
                <a:lnTo>
                  <a:pt x="1594104" y="0"/>
                </a:lnTo>
                <a:cubicBezTo>
                  <a:pt x="1597534" y="0"/>
                  <a:pt x="1600200" y="2794"/>
                  <a:pt x="1600200" y="6097"/>
                </a:cubicBezTo>
                <a:cubicBezTo>
                  <a:pt x="1600200" y="6097"/>
                  <a:pt x="1600200" y="6097"/>
                  <a:pt x="1600200" y="6097"/>
                </a:cubicBezTo>
                <a:lnTo>
                  <a:pt x="1600200" y="6097"/>
                </a:lnTo>
                <a:lnTo>
                  <a:pt x="1600200" y="30480"/>
                </a:lnTo>
                <a:cubicBezTo>
                  <a:pt x="1600200" y="33910"/>
                  <a:pt x="1597534" y="36576"/>
                  <a:pt x="1594104" y="36576"/>
                </a:cubicBezTo>
                <a:cubicBezTo>
                  <a:pt x="1594104" y="36576"/>
                  <a:pt x="1594104" y="36576"/>
                  <a:pt x="1594104" y="36576"/>
                </a:cubicBezTo>
                <a:lnTo>
                  <a:pt x="1594104" y="36576"/>
                </a:lnTo>
                <a:lnTo>
                  <a:pt x="6097" y="36576"/>
                </a:lnTo>
                <a:cubicBezTo>
                  <a:pt x="2795" y="36576"/>
                  <a:pt x="0" y="33910"/>
                  <a:pt x="0" y="30480"/>
                </a:cubicBezTo>
                <a:cubicBezTo>
                  <a:pt x="0" y="30480"/>
                  <a:pt x="0" y="30480"/>
                  <a:pt x="0" y="30480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Freeform 740"/>
          <p:cNvSpPr/>
          <p:nvPr/>
        </p:nvSpPr>
        <p:spPr>
          <a:xfrm>
            <a:off x="9084944" y="-2032"/>
            <a:ext cx="57626" cy="621792"/>
          </a:xfrm>
          <a:custGeom>
            <a:avLst/>
            <a:gdLst/>
            <a:ahLst/>
            <a:cxnLst/>
            <a:rect l="0" t="0" r="0" b="0"/>
            <a:pathLst>
              <a:path w="57626" h="621792">
                <a:moveTo>
                  <a:pt x="0" y="621792"/>
                </a:moveTo>
                <a:lnTo>
                  <a:pt x="57626" y="621792"/>
                </a:lnTo>
                <a:lnTo>
                  <a:pt x="57626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Freeform 741"/>
          <p:cNvSpPr/>
          <p:nvPr/>
        </p:nvSpPr>
        <p:spPr>
          <a:xfrm>
            <a:off x="9044431" y="-2032"/>
            <a:ext cx="27432" cy="621792"/>
          </a:xfrm>
          <a:custGeom>
            <a:avLst/>
            <a:gdLst/>
            <a:ahLst/>
            <a:cxnLst/>
            <a:rect l="0" t="0" r="0" b="0"/>
            <a:pathLst>
              <a:path w="27432" h="621792">
                <a:moveTo>
                  <a:pt x="0" y="621792"/>
                </a:moveTo>
                <a:lnTo>
                  <a:pt x="27432" y="621792"/>
                </a:lnTo>
                <a:lnTo>
                  <a:pt x="27432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Freeform 742"/>
          <p:cNvSpPr/>
          <p:nvPr/>
        </p:nvSpPr>
        <p:spPr>
          <a:xfrm>
            <a:off x="9025381" y="-2032"/>
            <a:ext cx="9144" cy="621792"/>
          </a:xfrm>
          <a:custGeom>
            <a:avLst/>
            <a:gdLst/>
            <a:ahLst/>
            <a:cxnLst/>
            <a:rect l="0" t="0" r="0" b="0"/>
            <a:pathLst>
              <a:path w="9144" h="621792">
                <a:moveTo>
                  <a:pt x="0" y="621792"/>
                </a:moveTo>
                <a:lnTo>
                  <a:pt x="9144" y="621792"/>
                </a:lnTo>
                <a:lnTo>
                  <a:pt x="9144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Freeform 743"/>
          <p:cNvSpPr/>
          <p:nvPr/>
        </p:nvSpPr>
        <p:spPr>
          <a:xfrm>
            <a:off x="8975470" y="-2032"/>
            <a:ext cx="27432" cy="621792"/>
          </a:xfrm>
          <a:custGeom>
            <a:avLst/>
            <a:gdLst/>
            <a:ahLst/>
            <a:cxnLst/>
            <a:rect l="0" t="0" r="0" b="0"/>
            <a:pathLst>
              <a:path w="27432" h="621792">
                <a:moveTo>
                  <a:pt x="0" y="621792"/>
                </a:moveTo>
                <a:lnTo>
                  <a:pt x="27432" y="621792"/>
                </a:lnTo>
                <a:lnTo>
                  <a:pt x="27432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Freeform 744"/>
          <p:cNvSpPr/>
          <p:nvPr/>
        </p:nvSpPr>
        <p:spPr>
          <a:xfrm>
            <a:off x="8915654" y="381"/>
            <a:ext cx="54864" cy="585216"/>
          </a:xfrm>
          <a:custGeom>
            <a:avLst/>
            <a:gdLst/>
            <a:ahLst/>
            <a:cxnLst/>
            <a:rect l="0" t="0" r="0" b="0"/>
            <a:pathLst>
              <a:path w="54864" h="585216">
                <a:moveTo>
                  <a:pt x="0" y="585216"/>
                </a:moveTo>
                <a:lnTo>
                  <a:pt x="54864" y="585216"/>
                </a:lnTo>
                <a:lnTo>
                  <a:pt x="54864" y="0"/>
                </a:lnTo>
                <a:lnTo>
                  <a:pt x="0" y="0"/>
                </a:lnTo>
                <a:lnTo>
                  <a:pt x="0" y="585216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Freeform 745"/>
          <p:cNvSpPr/>
          <p:nvPr/>
        </p:nvSpPr>
        <p:spPr>
          <a:xfrm>
            <a:off x="8873490" y="381"/>
            <a:ext cx="9143" cy="585216"/>
          </a:xfrm>
          <a:custGeom>
            <a:avLst/>
            <a:gdLst/>
            <a:ahLst/>
            <a:cxnLst/>
            <a:rect l="0" t="0" r="0" b="0"/>
            <a:pathLst>
              <a:path w="9143" h="585216">
                <a:moveTo>
                  <a:pt x="0" y="585216"/>
                </a:moveTo>
                <a:lnTo>
                  <a:pt x="9143" y="585216"/>
                </a:lnTo>
                <a:lnTo>
                  <a:pt x="9143" y="0"/>
                </a:lnTo>
                <a:lnTo>
                  <a:pt x="0" y="0"/>
                </a:lnTo>
                <a:lnTo>
                  <a:pt x="0" y="585216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49" name="Picture 74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48628" y="928117"/>
            <a:ext cx="499872" cy="499872"/>
          </a:xfrm>
          <a:prstGeom prst="rect">
            <a:avLst/>
          </a:prstGeom>
          <a:noFill/>
          <a:extLst/>
        </p:spPr>
      </p:pic>
      <p:pic>
        <p:nvPicPr>
          <p:cNvPr id="753" name="Picture 14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sp>
        <p:nvSpPr>
          <p:cNvPr id="772" name="Rectangle 772"/>
          <p:cNvSpPr/>
          <p:nvPr/>
        </p:nvSpPr>
        <p:spPr>
          <a:xfrm>
            <a:off x="176388" y="1228575"/>
            <a:ext cx="1044645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96" b="1" dirty="0">
                <a:latin typeface="Arial,Bold"/>
              </a:rPr>
              <a:t>т</a:t>
            </a:r>
            <a:r>
              <a:rPr lang="ru-RU" sz="1296" b="1" i="0" spc="0" baseline="0" dirty="0" smtClean="0">
                <a:latin typeface="Arial,Bold"/>
              </a:rPr>
              <a:t>ыс.</a:t>
            </a:r>
            <a:r>
              <a:rPr lang="en-US" sz="1296" b="1" i="0" spc="0" baseline="0" dirty="0" smtClean="0">
                <a:latin typeface="Arial"/>
              </a:rPr>
              <a:t> </a:t>
            </a:r>
            <a:r>
              <a:rPr lang="en-US" sz="1296" b="1" i="0" spc="-11" baseline="0" dirty="0">
                <a:latin typeface="Arial,Bold"/>
              </a:rPr>
              <a:t>р</a:t>
            </a:r>
            <a:r>
              <a:rPr lang="en-US" sz="1296" b="1" i="0" spc="-36" baseline="0" dirty="0">
                <a:latin typeface="Arial,Bold"/>
              </a:rPr>
              <a:t>у</a:t>
            </a:r>
            <a:r>
              <a:rPr lang="en-US" sz="1296" b="1" i="0" spc="-32" baseline="0" dirty="0">
                <a:latin typeface="Arial,Bold"/>
              </a:rPr>
              <a:t>б</a:t>
            </a:r>
            <a:r>
              <a:rPr lang="en-US" sz="1296" b="1" i="0" spc="0" baseline="0" dirty="0">
                <a:latin typeface="Arial,Bold"/>
              </a:rPr>
              <a:t>лей</a:t>
            </a:r>
            <a:r>
              <a:rPr lang="en-US" sz="1296" b="1" i="0" spc="0" baseline="0" dirty="0">
                <a:latin typeface="Arial"/>
              </a:rPr>
              <a:t>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4723" y="658655"/>
            <a:ext cx="9021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DF564F"/>
                </a:solidFill>
                <a:latin typeface="Trebuchet MS,Bold" charset="0"/>
                <a:cs typeface="Times New Roman" panose="02020603050405020304" pitchFamily="18" charset="0"/>
              </a:rPr>
              <a:t>ДИНАМИКА РАСХОДОВ БЮДЖЕТА ТУРИЛОВСКОГО СЕЛЬСКОГО ПОСЕЛЕНИЯ МИЛЛЕРОВСКОГО РАЙОНА В </a:t>
            </a:r>
            <a:r>
              <a:rPr lang="ru-RU" b="1" dirty="0" smtClean="0">
                <a:solidFill>
                  <a:srgbClr val="DF564F"/>
                </a:solidFill>
                <a:latin typeface="Trebuchet MS,Bold" charset="0"/>
                <a:cs typeface="Times New Roman" panose="02020603050405020304" pitchFamily="18" charset="0"/>
              </a:rPr>
              <a:t>2022 </a:t>
            </a:r>
            <a:r>
              <a:rPr lang="ru-RU" b="1" dirty="0" smtClean="0">
                <a:solidFill>
                  <a:srgbClr val="DF564F"/>
                </a:solidFill>
                <a:latin typeface="Trebuchet MS,Bold" charset="0"/>
                <a:cs typeface="Times New Roman" panose="02020603050405020304" pitchFamily="18" charset="0"/>
              </a:rPr>
              <a:t>– </a:t>
            </a:r>
            <a:r>
              <a:rPr lang="ru-RU" b="1" dirty="0" smtClean="0">
                <a:solidFill>
                  <a:srgbClr val="DF564F"/>
                </a:solidFill>
                <a:latin typeface="Trebuchet MS,Bold" charset="0"/>
                <a:cs typeface="Times New Roman" panose="02020603050405020304" pitchFamily="18" charset="0"/>
              </a:rPr>
              <a:t>2023 </a:t>
            </a:r>
            <a:r>
              <a:rPr lang="ru-RU" b="1" dirty="0" smtClean="0">
                <a:solidFill>
                  <a:srgbClr val="DF564F"/>
                </a:solidFill>
                <a:latin typeface="Trebuchet MS,Bold" charset="0"/>
                <a:cs typeface="Times New Roman" panose="02020603050405020304" pitchFamily="18" charset="0"/>
              </a:rPr>
              <a:t>гг.</a:t>
            </a:r>
            <a:endParaRPr lang="ru-RU" b="1" dirty="0">
              <a:solidFill>
                <a:srgbClr val="DF564F"/>
              </a:solidFill>
              <a:latin typeface="Trebuchet MS,Bold" charset="0"/>
              <a:cs typeface="Times New Roman" panose="02020603050405020304" pitchFamily="18" charset="0"/>
            </a:endParaRPr>
          </a:p>
        </p:txBody>
      </p:sp>
      <p:sp>
        <p:nvSpPr>
          <p:cNvPr id="49" name="Rectangle 187"/>
          <p:cNvSpPr/>
          <p:nvPr/>
        </p:nvSpPr>
        <p:spPr>
          <a:xfrm>
            <a:off x="5888735" y="297265"/>
            <a:ext cx="3008837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900" b="1" i="0" spc="0" baseline="0" dirty="0" smtClean="0">
                <a:solidFill>
                  <a:srgbClr val="FFFFFF"/>
                </a:solidFill>
                <a:latin typeface="Arial"/>
              </a:rPr>
              <a:t>Администрация Туриловского сельского поселения</a:t>
            </a:r>
            <a:endParaRPr lang="en-US" sz="900" b="1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" name="Rectangle 729"/>
          <p:cNvSpPr/>
          <p:nvPr/>
        </p:nvSpPr>
        <p:spPr>
          <a:xfrm>
            <a:off x="8704449" y="12777"/>
            <a:ext cx="320601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dirty="0" smtClean="0">
                <a:solidFill>
                  <a:srgbClr val="FFFFFF"/>
                </a:solidFill>
                <a:latin typeface="Arial"/>
              </a:rPr>
              <a:t>11</a:t>
            </a:r>
            <a:r>
              <a:rPr lang="en-US" sz="1800" b="0" i="0" spc="0" baseline="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US" sz="1800" b="0" i="0" spc="0" baseline="0" dirty="0">
              <a:solidFill>
                <a:srgbClr val="FFFFFF"/>
              </a:solidFill>
              <a:latin typeface="Arial"/>
            </a:endParaRPr>
          </a:p>
        </p:txBody>
      </p:sp>
      <p:graphicFrame>
        <p:nvGraphicFramePr>
          <p:cNvPr id="37" name="Диаграмма 36"/>
          <p:cNvGraphicFramePr/>
          <p:nvPr>
            <p:extLst>
              <p:ext uri="{D42A27DB-BD31-4B8C-83A1-F6EECF244321}">
                <p14:modId xmlns:p14="http://schemas.microsoft.com/office/powerpoint/2010/main" val="1692648893"/>
              </p:ext>
            </p:extLst>
          </p:nvPr>
        </p:nvGraphicFramePr>
        <p:xfrm>
          <a:off x="0" y="1427989"/>
          <a:ext cx="9142570" cy="5430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8" name="Стрелка вправо 37"/>
          <p:cNvSpPr/>
          <p:nvPr/>
        </p:nvSpPr>
        <p:spPr>
          <a:xfrm rot="20458095">
            <a:off x="4397898" y="2937604"/>
            <a:ext cx="1515809" cy="880295"/>
          </a:xfrm>
          <a:prstGeom prst="rightArrow">
            <a:avLst>
              <a:gd name="adj1" fmla="val 50000"/>
              <a:gd name="adj2" fmla="val 569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109,0%</a:t>
            </a:r>
            <a:endParaRPr lang="ru-RU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0000">
        <p:dissolve/>
      </p:transition>
    </mc:Choice>
    <mc:Fallback>
      <p:transition spd="slow" advClick="0" advTm="10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Freeform 732"/>
          <p:cNvSpPr/>
          <p:nvPr/>
        </p:nvSpPr>
        <p:spPr>
          <a:xfrm>
            <a:off x="0" y="-2032"/>
            <a:ext cx="9144000" cy="6860032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Freeform 733"/>
          <p:cNvSpPr/>
          <p:nvPr/>
        </p:nvSpPr>
        <p:spPr>
          <a:xfrm>
            <a:off x="0" y="366825"/>
            <a:ext cx="9144000" cy="84406"/>
          </a:xfrm>
          <a:custGeom>
            <a:avLst/>
            <a:gdLst/>
            <a:ahLst/>
            <a:cxnLst/>
            <a:rect l="0" t="0" r="0" b="0"/>
            <a:pathLst>
              <a:path w="9144000" h="84406">
                <a:moveTo>
                  <a:pt x="0" y="84406"/>
                </a:moveTo>
                <a:lnTo>
                  <a:pt x="9144000" y="84406"/>
                </a:lnTo>
                <a:lnTo>
                  <a:pt x="9144000" y="0"/>
                </a:lnTo>
                <a:lnTo>
                  <a:pt x="0" y="0"/>
                </a:lnTo>
                <a:lnTo>
                  <a:pt x="0" y="84406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Freeform 734"/>
          <p:cNvSpPr/>
          <p:nvPr/>
        </p:nvSpPr>
        <p:spPr>
          <a:xfrm>
            <a:off x="0" y="-25"/>
            <a:ext cx="9144000" cy="310668"/>
          </a:xfrm>
          <a:custGeom>
            <a:avLst/>
            <a:gdLst/>
            <a:ahLst/>
            <a:cxnLst/>
            <a:rect l="0" t="0" r="0" b="0"/>
            <a:pathLst>
              <a:path w="9144000" h="310668">
                <a:moveTo>
                  <a:pt x="0" y="310668"/>
                </a:moveTo>
                <a:lnTo>
                  <a:pt x="9144000" y="310668"/>
                </a:lnTo>
                <a:lnTo>
                  <a:pt x="9144000" y="0"/>
                </a:lnTo>
                <a:lnTo>
                  <a:pt x="0" y="0"/>
                </a:lnTo>
                <a:lnTo>
                  <a:pt x="0" y="310668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Freeform 735"/>
          <p:cNvSpPr/>
          <p:nvPr/>
        </p:nvSpPr>
        <p:spPr>
          <a:xfrm>
            <a:off x="0" y="308228"/>
            <a:ext cx="9144000" cy="91442"/>
          </a:xfrm>
          <a:custGeom>
            <a:avLst/>
            <a:gdLst/>
            <a:ahLst/>
            <a:cxnLst/>
            <a:rect l="0" t="0" r="0" b="0"/>
            <a:pathLst>
              <a:path w="9144000" h="91442">
                <a:moveTo>
                  <a:pt x="0" y="91442"/>
                </a:moveTo>
                <a:lnTo>
                  <a:pt x="9144000" y="91442"/>
                </a:lnTo>
                <a:lnTo>
                  <a:pt x="9144000" y="0"/>
                </a:lnTo>
                <a:lnTo>
                  <a:pt x="0" y="0"/>
                </a:lnTo>
                <a:lnTo>
                  <a:pt x="0" y="91442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Freeform 736"/>
          <p:cNvSpPr/>
          <p:nvPr/>
        </p:nvSpPr>
        <p:spPr>
          <a:xfrm>
            <a:off x="5410200" y="360272"/>
            <a:ext cx="3733800" cy="91087"/>
          </a:xfrm>
          <a:custGeom>
            <a:avLst/>
            <a:gdLst/>
            <a:ahLst/>
            <a:cxnLst/>
            <a:rect l="0" t="0" r="0" b="0"/>
            <a:pathLst>
              <a:path w="3733800" h="91087">
                <a:moveTo>
                  <a:pt x="0" y="91087"/>
                </a:moveTo>
                <a:lnTo>
                  <a:pt x="3733800" y="91087"/>
                </a:lnTo>
                <a:lnTo>
                  <a:pt x="3733800" y="0"/>
                </a:lnTo>
                <a:lnTo>
                  <a:pt x="0" y="0"/>
                </a:lnTo>
                <a:lnTo>
                  <a:pt x="0" y="910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Freeform 737"/>
          <p:cNvSpPr/>
          <p:nvPr/>
        </p:nvSpPr>
        <p:spPr>
          <a:xfrm>
            <a:off x="5410200" y="440106"/>
            <a:ext cx="3733800" cy="180035"/>
          </a:xfrm>
          <a:custGeom>
            <a:avLst/>
            <a:gdLst/>
            <a:ahLst/>
            <a:cxnLst/>
            <a:rect l="0" t="0" r="0" b="0"/>
            <a:pathLst>
              <a:path w="3733800" h="180035">
                <a:moveTo>
                  <a:pt x="0" y="180035"/>
                </a:moveTo>
                <a:lnTo>
                  <a:pt x="3733800" y="180035"/>
                </a:lnTo>
                <a:lnTo>
                  <a:pt x="3733800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Freeform 738"/>
          <p:cNvSpPr/>
          <p:nvPr/>
        </p:nvSpPr>
        <p:spPr>
          <a:xfrm>
            <a:off x="5407278" y="497460"/>
            <a:ext cx="3063240" cy="27431"/>
          </a:xfrm>
          <a:custGeom>
            <a:avLst/>
            <a:gdLst/>
            <a:ahLst/>
            <a:cxnLst/>
            <a:rect l="0" t="0" r="0" b="0"/>
            <a:pathLst>
              <a:path w="3063240" h="27431">
                <a:moveTo>
                  <a:pt x="0" y="4571"/>
                </a:moveTo>
                <a:cubicBezTo>
                  <a:pt x="0" y="2031"/>
                  <a:pt x="2160" y="0"/>
                  <a:pt x="4573" y="0"/>
                </a:cubicBezTo>
                <a:cubicBezTo>
                  <a:pt x="4573" y="0"/>
                  <a:pt x="4573" y="0"/>
                  <a:pt x="4573" y="0"/>
                </a:cubicBezTo>
                <a:lnTo>
                  <a:pt x="4573" y="0"/>
                </a:lnTo>
                <a:lnTo>
                  <a:pt x="3058668" y="0"/>
                </a:lnTo>
                <a:cubicBezTo>
                  <a:pt x="3061208" y="0"/>
                  <a:pt x="3063240" y="2031"/>
                  <a:pt x="3063240" y="4571"/>
                </a:cubicBezTo>
                <a:cubicBezTo>
                  <a:pt x="3063240" y="4571"/>
                  <a:pt x="3063240" y="4571"/>
                  <a:pt x="3063240" y="4571"/>
                </a:cubicBezTo>
                <a:lnTo>
                  <a:pt x="3063240" y="4571"/>
                </a:lnTo>
                <a:lnTo>
                  <a:pt x="3063240" y="22860"/>
                </a:lnTo>
                <a:cubicBezTo>
                  <a:pt x="3063240" y="25400"/>
                  <a:pt x="3061208" y="27431"/>
                  <a:pt x="3058668" y="27431"/>
                </a:cubicBezTo>
                <a:cubicBezTo>
                  <a:pt x="3058668" y="27431"/>
                  <a:pt x="3058668" y="27431"/>
                  <a:pt x="3058668" y="27431"/>
                </a:cubicBezTo>
                <a:lnTo>
                  <a:pt x="3058668" y="27431"/>
                </a:lnTo>
                <a:lnTo>
                  <a:pt x="4573" y="27431"/>
                </a:lnTo>
                <a:cubicBezTo>
                  <a:pt x="2160" y="27431"/>
                  <a:pt x="0" y="25400"/>
                  <a:pt x="0" y="22860"/>
                </a:cubicBezTo>
                <a:cubicBezTo>
                  <a:pt x="0" y="22860"/>
                  <a:pt x="0" y="22860"/>
                  <a:pt x="0" y="22860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Freeform 739"/>
          <p:cNvSpPr/>
          <p:nvPr/>
        </p:nvSpPr>
        <p:spPr>
          <a:xfrm>
            <a:off x="7373619" y="588899"/>
            <a:ext cx="1600200" cy="36576"/>
          </a:xfrm>
          <a:custGeom>
            <a:avLst/>
            <a:gdLst/>
            <a:ahLst/>
            <a:cxnLst/>
            <a:rect l="0" t="0" r="0" b="0"/>
            <a:pathLst>
              <a:path w="1600200" h="36576">
                <a:moveTo>
                  <a:pt x="0" y="6097"/>
                </a:moveTo>
                <a:cubicBezTo>
                  <a:pt x="0" y="2794"/>
                  <a:pt x="2795" y="0"/>
                  <a:pt x="6097" y="0"/>
                </a:cubicBezTo>
                <a:cubicBezTo>
                  <a:pt x="6097" y="0"/>
                  <a:pt x="6097" y="0"/>
                  <a:pt x="6097" y="0"/>
                </a:cubicBezTo>
                <a:lnTo>
                  <a:pt x="6097" y="0"/>
                </a:lnTo>
                <a:lnTo>
                  <a:pt x="1594104" y="0"/>
                </a:lnTo>
                <a:cubicBezTo>
                  <a:pt x="1597534" y="0"/>
                  <a:pt x="1600200" y="2794"/>
                  <a:pt x="1600200" y="6097"/>
                </a:cubicBezTo>
                <a:cubicBezTo>
                  <a:pt x="1600200" y="6097"/>
                  <a:pt x="1600200" y="6097"/>
                  <a:pt x="1600200" y="6097"/>
                </a:cubicBezTo>
                <a:lnTo>
                  <a:pt x="1600200" y="6097"/>
                </a:lnTo>
                <a:lnTo>
                  <a:pt x="1600200" y="30480"/>
                </a:lnTo>
                <a:cubicBezTo>
                  <a:pt x="1600200" y="33910"/>
                  <a:pt x="1597534" y="36576"/>
                  <a:pt x="1594104" y="36576"/>
                </a:cubicBezTo>
                <a:cubicBezTo>
                  <a:pt x="1594104" y="36576"/>
                  <a:pt x="1594104" y="36576"/>
                  <a:pt x="1594104" y="36576"/>
                </a:cubicBezTo>
                <a:lnTo>
                  <a:pt x="1594104" y="36576"/>
                </a:lnTo>
                <a:lnTo>
                  <a:pt x="6097" y="36576"/>
                </a:lnTo>
                <a:cubicBezTo>
                  <a:pt x="2795" y="36576"/>
                  <a:pt x="0" y="33910"/>
                  <a:pt x="0" y="30480"/>
                </a:cubicBezTo>
                <a:cubicBezTo>
                  <a:pt x="0" y="30480"/>
                  <a:pt x="0" y="30480"/>
                  <a:pt x="0" y="30480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Freeform 740"/>
          <p:cNvSpPr/>
          <p:nvPr/>
        </p:nvSpPr>
        <p:spPr>
          <a:xfrm>
            <a:off x="9084944" y="-2032"/>
            <a:ext cx="57626" cy="621792"/>
          </a:xfrm>
          <a:custGeom>
            <a:avLst/>
            <a:gdLst/>
            <a:ahLst/>
            <a:cxnLst/>
            <a:rect l="0" t="0" r="0" b="0"/>
            <a:pathLst>
              <a:path w="57626" h="621792">
                <a:moveTo>
                  <a:pt x="0" y="621792"/>
                </a:moveTo>
                <a:lnTo>
                  <a:pt x="57626" y="621792"/>
                </a:lnTo>
                <a:lnTo>
                  <a:pt x="57626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Freeform 741"/>
          <p:cNvSpPr/>
          <p:nvPr/>
        </p:nvSpPr>
        <p:spPr>
          <a:xfrm>
            <a:off x="9044431" y="-2032"/>
            <a:ext cx="27432" cy="621792"/>
          </a:xfrm>
          <a:custGeom>
            <a:avLst/>
            <a:gdLst/>
            <a:ahLst/>
            <a:cxnLst/>
            <a:rect l="0" t="0" r="0" b="0"/>
            <a:pathLst>
              <a:path w="27432" h="621792">
                <a:moveTo>
                  <a:pt x="0" y="621792"/>
                </a:moveTo>
                <a:lnTo>
                  <a:pt x="27432" y="621792"/>
                </a:lnTo>
                <a:lnTo>
                  <a:pt x="27432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Freeform 742"/>
          <p:cNvSpPr/>
          <p:nvPr/>
        </p:nvSpPr>
        <p:spPr>
          <a:xfrm>
            <a:off x="9025381" y="-2032"/>
            <a:ext cx="9144" cy="621792"/>
          </a:xfrm>
          <a:custGeom>
            <a:avLst/>
            <a:gdLst/>
            <a:ahLst/>
            <a:cxnLst/>
            <a:rect l="0" t="0" r="0" b="0"/>
            <a:pathLst>
              <a:path w="9144" h="621792">
                <a:moveTo>
                  <a:pt x="0" y="621792"/>
                </a:moveTo>
                <a:lnTo>
                  <a:pt x="9144" y="621792"/>
                </a:lnTo>
                <a:lnTo>
                  <a:pt x="9144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Freeform 743"/>
          <p:cNvSpPr/>
          <p:nvPr/>
        </p:nvSpPr>
        <p:spPr>
          <a:xfrm>
            <a:off x="8975470" y="-2032"/>
            <a:ext cx="27432" cy="621792"/>
          </a:xfrm>
          <a:custGeom>
            <a:avLst/>
            <a:gdLst/>
            <a:ahLst/>
            <a:cxnLst/>
            <a:rect l="0" t="0" r="0" b="0"/>
            <a:pathLst>
              <a:path w="27432" h="621792">
                <a:moveTo>
                  <a:pt x="0" y="621792"/>
                </a:moveTo>
                <a:lnTo>
                  <a:pt x="27432" y="621792"/>
                </a:lnTo>
                <a:lnTo>
                  <a:pt x="27432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Freeform 744"/>
          <p:cNvSpPr/>
          <p:nvPr/>
        </p:nvSpPr>
        <p:spPr>
          <a:xfrm>
            <a:off x="8915654" y="381"/>
            <a:ext cx="54864" cy="585216"/>
          </a:xfrm>
          <a:custGeom>
            <a:avLst/>
            <a:gdLst/>
            <a:ahLst/>
            <a:cxnLst/>
            <a:rect l="0" t="0" r="0" b="0"/>
            <a:pathLst>
              <a:path w="54864" h="585216">
                <a:moveTo>
                  <a:pt x="0" y="585216"/>
                </a:moveTo>
                <a:lnTo>
                  <a:pt x="54864" y="585216"/>
                </a:lnTo>
                <a:lnTo>
                  <a:pt x="54864" y="0"/>
                </a:lnTo>
                <a:lnTo>
                  <a:pt x="0" y="0"/>
                </a:lnTo>
                <a:lnTo>
                  <a:pt x="0" y="585216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Freeform 745"/>
          <p:cNvSpPr/>
          <p:nvPr/>
        </p:nvSpPr>
        <p:spPr>
          <a:xfrm>
            <a:off x="8873490" y="381"/>
            <a:ext cx="9143" cy="585216"/>
          </a:xfrm>
          <a:custGeom>
            <a:avLst/>
            <a:gdLst/>
            <a:ahLst/>
            <a:cxnLst/>
            <a:rect l="0" t="0" r="0" b="0"/>
            <a:pathLst>
              <a:path w="9143" h="585216">
                <a:moveTo>
                  <a:pt x="0" y="585216"/>
                </a:moveTo>
                <a:lnTo>
                  <a:pt x="9143" y="585216"/>
                </a:lnTo>
                <a:lnTo>
                  <a:pt x="9143" y="0"/>
                </a:lnTo>
                <a:lnTo>
                  <a:pt x="0" y="0"/>
                </a:lnTo>
                <a:lnTo>
                  <a:pt x="0" y="585216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49" name="Picture 74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48628" y="928117"/>
            <a:ext cx="499872" cy="499872"/>
          </a:xfrm>
          <a:prstGeom prst="rect">
            <a:avLst/>
          </a:prstGeom>
          <a:noFill/>
          <a:extLst/>
        </p:spPr>
      </p:pic>
      <p:pic>
        <p:nvPicPr>
          <p:cNvPr id="753" name="Picture 14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sp>
        <p:nvSpPr>
          <p:cNvPr id="46" name="TextBox 45"/>
          <p:cNvSpPr txBox="1"/>
          <p:nvPr/>
        </p:nvSpPr>
        <p:spPr>
          <a:xfrm>
            <a:off x="64723" y="658655"/>
            <a:ext cx="9021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DF564F"/>
                </a:solidFill>
                <a:latin typeface="Trebuchet MS,Bold" charset="0"/>
                <a:cs typeface="Times New Roman" panose="02020603050405020304" pitchFamily="18" charset="0"/>
              </a:rPr>
              <a:t>СТРУКТУРА РАСХОДОВ ПО МУНИЦИПАЛЬНЫМ ПРОГРАММАМ ТУРИЛОВСКОГО СЕЛЬСКОГО ПОСЕЛЕНИЯ В </a:t>
            </a:r>
            <a:r>
              <a:rPr lang="ru-RU" b="1" dirty="0" smtClean="0">
                <a:solidFill>
                  <a:srgbClr val="DF564F"/>
                </a:solidFill>
                <a:latin typeface="Trebuchet MS,Bold" charset="0"/>
                <a:cs typeface="Times New Roman" panose="02020603050405020304" pitchFamily="18" charset="0"/>
              </a:rPr>
              <a:t>2023 </a:t>
            </a:r>
            <a:r>
              <a:rPr lang="ru-RU" b="1" dirty="0" smtClean="0">
                <a:solidFill>
                  <a:srgbClr val="DF564F"/>
                </a:solidFill>
                <a:latin typeface="Trebuchet MS,Bold" charset="0"/>
                <a:cs typeface="Times New Roman" panose="02020603050405020304" pitchFamily="18" charset="0"/>
              </a:rPr>
              <a:t>ГОДУ</a:t>
            </a:r>
            <a:endParaRPr lang="ru-RU" b="1" dirty="0">
              <a:solidFill>
                <a:srgbClr val="DF564F"/>
              </a:solidFill>
              <a:latin typeface="Trebuchet MS,Bold" charset="0"/>
              <a:cs typeface="Times New Roman" panose="02020603050405020304" pitchFamily="18" charset="0"/>
            </a:endParaRPr>
          </a:p>
        </p:txBody>
      </p:sp>
      <p:sp>
        <p:nvSpPr>
          <p:cNvPr id="49" name="Rectangle 187"/>
          <p:cNvSpPr/>
          <p:nvPr/>
        </p:nvSpPr>
        <p:spPr>
          <a:xfrm>
            <a:off x="5888735" y="297265"/>
            <a:ext cx="3008837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900" b="1" i="0" spc="0" baseline="0" dirty="0" smtClean="0">
                <a:solidFill>
                  <a:srgbClr val="FFFFFF"/>
                </a:solidFill>
                <a:latin typeface="Arial"/>
              </a:rPr>
              <a:t>Администрация Туриловского сельского поселения</a:t>
            </a:r>
            <a:endParaRPr lang="en-US" sz="900" b="1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" name="Rectangle 729"/>
          <p:cNvSpPr/>
          <p:nvPr/>
        </p:nvSpPr>
        <p:spPr>
          <a:xfrm>
            <a:off x="8704449" y="12777"/>
            <a:ext cx="320601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dirty="0" smtClean="0">
                <a:solidFill>
                  <a:srgbClr val="FFFFFF"/>
                </a:solidFill>
                <a:latin typeface="Arial"/>
              </a:rPr>
              <a:t>12</a:t>
            </a:r>
            <a:r>
              <a:rPr lang="en-US" sz="1800" b="0" i="0" spc="0" baseline="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US" sz="1800" b="0" i="0" spc="0" baseline="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45" name="Рисунок 44" descr="ZhmDU2OgY_4.jpg"/>
          <p:cNvPicPr/>
          <p:nvPr/>
        </p:nvPicPr>
        <p:blipFill>
          <a:blip r:embed="rId4" cstate="print"/>
          <a:srcRect l="5664" t="8861" r="7636" b="12152"/>
          <a:stretch>
            <a:fillRect/>
          </a:stretch>
        </p:blipFill>
        <p:spPr>
          <a:xfrm>
            <a:off x="0" y="3625850"/>
            <a:ext cx="4343400" cy="3257550"/>
          </a:xfrm>
          <a:prstGeom prst="rect">
            <a:avLst/>
          </a:prstGeom>
        </p:spPr>
      </p:pic>
      <p:graphicFrame>
        <p:nvGraphicFramePr>
          <p:cNvPr id="47" name="Диаграмма 46"/>
          <p:cNvGraphicFramePr/>
          <p:nvPr>
            <p:extLst>
              <p:ext uri="{D42A27DB-BD31-4B8C-83A1-F6EECF244321}">
                <p14:modId xmlns:p14="http://schemas.microsoft.com/office/powerpoint/2010/main" val="1351476257"/>
              </p:ext>
            </p:extLst>
          </p:nvPr>
        </p:nvGraphicFramePr>
        <p:xfrm>
          <a:off x="485775" y="1304986"/>
          <a:ext cx="7937371" cy="555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0000">
        <p:dissolve/>
      </p:transition>
    </mc:Choice>
    <mc:Fallback>
      <p:transition spd="slow" advClick="0" advTm="10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reeform 305"/>
          <p:cNvSpPr/>
          <p:nvPr/>
        </p:nvSpPr>
        <p:spPr>
          <a:xfrm>
            <a:off x="0" y="4498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6" name="Freeform 516"/>
          <p:cNvSpPr/>
          <p:nvPr/>
        </p:nvSpPr>
        <p:spPr>
          <a:xfrm>
            <a:off x="0" y="366713"/>
            <a:ext cx="9144000" cy="84137"/>
          </a:xfrm>
          <a:custGeom>
            <a:avLst/>
            <a:gdLst/>
            <a:ahLst/>
            <a:cxnLst/>
            <a:rect l="0" t="0" r="0" b="0"/>
            <a:pathLst>
              <a:path w="9144000" h="84137">
                <a:moveTo>
                  <a:pt x="0" y="84137"/>
                </a:moveTo>
                <a:lnTo>
                  <a:pt x="9144000" y="84137"/>
                </a:lnTo>
                <a:lnTo>
                  <a:pt x="9144000" y="0"/>
                </a:lnTo>
                <a:lnTo>
                  <a:pt x="0" y="0"/>
                </a:lnTo>
                <a:lnTo>
                  <a:pt x="0" y="84137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7" name="Freeform 517"/>
          <p:cNvSpPr/>
          <p:nvPr/>
        </p:nvSpPr>
        <p:spPr>
          <a:xfrm>
            <a:off x="0" y="0"/>
            <a:ext cx="9144000" cy="311150"/>
          </a:xfrm>
          <a:custGeom>
            <a:avLst/>
            <a:gdLst/>
            <a:ahLst/>
            <a:cxnLst/>
            <a:rect l="0" t="0" r="0" b="0"/>
            <a:pathLst>
              <a:path w="9144000" h="311150">
                <a:moveTo>
                  <a:pt x="0" y="311150"/>
                </a:moveTo>
                <a:lnTo>
                  <a:pt x="9144000" y="311150"/>
                </a:lnTo>
                <a:lnTo>
                  <a:pt x="9144000" y="0"/>
                </a:lnTo>
                <a:lnTo>
                  <a:pt x="0" y="0"/>
                </a:lnTo>
                <a:lnTo>
                  <a:pt x="0" y="311150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8" name="Freeform 518"/>
          <p:cNvSpPr/>
          <p:nvPr/>
        </p:nvSpPr>
        <p:spPr>
          <a:xfrm>
            <a:off x="0" y="307975"/>
            <a:ext cx="9144000" cy="92075"/>
          </a:xfrm>
          <a:custGeom>
            <a:avLst/>
            <a:gdLst/>
            <a:ahLst/>
            <a:cxnLst/>
            <a:rect l="0" t="0" r="0" b="0"/>
            <a:pathLst>
              <a:path w="9144000" h="92075">
                <a:moveTo>
                  <a:pt x="0" y="92075"/>
                </a:moveTo>
                <a:lnTo>
                  <a:pt x="9144000" y="92075"/>
                </a:lnTo>
                <a:lnTo>
                  <a:pt x="914400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9" name="Freeform 519"/>
          <p:cNvSpPr/>
          <p:nvPr/>
        </p:nvSpPr>
        <p:spPr>
          <a:xfrm>
            <a:off x="5410200" y="360363"/>
            <a:ext cx="3733800" cy="90487"/>
          </a:xfrm>
          <a:custGeom>
            <a:avLst/>
            <a:gdLst/>
            <a:ahLst/>
            <a:cxnLst/>
            <a:rect l="0" t="0" r="0" b="0"/>
            <a:pathLst>
              <a:path w="3733800" h="90487">
                <a:moveTo>
                  <a:pt x="0" y="90487"/>
                </a:moveTo>
                <a:lnTo>
                  <a:pt x="3733800" y="90487"/>
                </a:lnTo>
                <a:lnTo>
                  <a:pt x="3733800" y="0"/>
                </a:lnTo>
                <a:lnTo>
                  <a:pt x="0" y="0"/>
                </a:lnTo>
                <a:lnTo>
                  <a:pt x="0" y="904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0" name="Freeform 520"/>
          <p:cNvSpPr/>
          <p:nvPr/>
        </p:nvSpPr>
        <p:spPr>
          <a:xfrm>
            <a:off x="5410200" y="439802"/>
            <a:ext cx="3733800" cy="180975"/>
          </a:xfrm>
          <a:custGeom>
            <a:avLst/>
            <a:gdLst/>
            <a:ahLst/>
            <a:cxnLst/>
            <a:rect l="0" t="0" r="0" b="0"/>
            <a:pathLst>
              <a:path w="3733800" h="180975">
                <a:moveTo>
                  <a:pt x="0" y="180975"/>
                </a:moveTo>
                <a:lnTo>
                  <a:pt x="3733800" y="180975"/>
                </a:lnTo>
                <a:lnTo>
                  <a:pt x="373380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1" name="Freeform 521"/>
          <p:cNvSpPr/>
          <p:nvPr/>
        </p:nvSpPr>
        <p:spPr>
          <a:xfrm>
            <a:off x="5407025" y="496952"/>
            <a:ext cx="3063875" cy="28575"/>
          </a:xfrm>
          <a:custGeom>
            <a:avLst/>
            <a:gdLst/>
            <a:ahLst/>
            <a:cxnLst/>
            <a:rect l="0" t="0" r="0" b="0"/>
            <a:pathLst>
              <a:path w="3063875" h="28575">
                <a:moveTo>
                  <a:pt x="0" y="4698"/>
                </a:moveTo>
                <a:cubicBezTo>
                  <a:pt x="0" y="2032"/>
                  <a:pt x="2159" y="0"/>
                  <a:pt x="4826" y="0"/>
                </a:cubicBezTo>
                <a:cubicBezTo>
                  <a:pt x="4826" y="0"/>
                  <a:pt x="4826" y="0"/>
                  <a:pt x="4826" y="0"/>
                </a:cubicBezTo>
                <a:lnTo>
                  <a:pt x="4826" y="0"/>
                </a:lnTo>
                <a:lnTo>
                  <a:pt x="3059048" y="0"/>
                </a:lnTo>
                <a:cubicBezTo>
                  <a:pt x="3061716" y="0"/>
                  <a:pt x="3063875" y="2032"/>
                  <a:pt x="3063875" y="4698"/>
                </a:cubicBezTo>
                <a:cubicBezTo>
                  <a:pt x="3063875" y="4698"/>
                  <a:pt x="3063875" y="4698"/>
                  <a:pt x="3063875" y="4698"/>
                </a:cubicBezTo>
                <a:lnTo>
                  <a:pt x="3063875" y="4698"/>
                </a:lnTo>
                <a:lnTo>
                  <a:pt x="3063875" y="23748"/>
                </a:lnTo>
                <a:cubicBezTo>
                  <a:pt x="3063875" y="26415"/>
                  <a:pt x="3061716" y="28575"/>
                  <a:pt x="3059048" y="28575"/>
                </a:cubicBezTo>
                <a:cubicBezTo>
                  <a:pt x="3059048" y="28575"/>
                  <a:pt x="3059048" y="28575"/>
                  <a:pt x="3059048" y="28575"/>
                </a:cubicBezTo>
                <a:lnTo>
                  <a:pt x="3059048" y="28575"/>
                </a:lnTo>
                <a:lnTo>
                  <a:pt x="4826" y="28575"/>
                </a:lnTo>
                <a:cubicBezTo>
                  <a:pt x="2159" y="28575"/>
                  <a:pt x="0" y="26415"/>
                  <a:pt x="0" y="23748"/>
                </a:cubicBezTo>
                <a:cubicBezTo>
                  <a:pt x="0" y="23748"/>
                  <a:pt x="0" y="23748"/>
                  <a:pt x="0" y="23748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2" name="Freeform 522"/>
          <p:cNvSpPr/>
          <p:nvPr/>
        </p:nvSpPr>
        <p:spPr>
          <a:xfrm>
            <a:off x="7374001" y="589027"/>
            <a:ext cx="1600200" cy="36448"/>
          </a:xfrm>
          <a:custGeom>
            <a:avLst/>
            <a:gdLst/>
            <a:ahLst/>
            <a:cxnLst/>
            <a:rect l="0" t="0" r="0" b="0"/>
            <a:pathLst>
              <a:path w="1600200" h="36448">
                <a:moveTo>
                  <a:pt x="0" y="5969"/>
                </a:moveTo>
                <a:cubicBezTo>
                  <a:pt x="0" y="2666"/>
                  <a:pt x="2667" y="0"/>
                  <a:pt x="5968" y="0"/>
                </a:cubicBezTo>
                <a:cubicBezTo>
                  <a:pt x="5968" y="0"/>
                  <a:pt x="5968" y="0"/>
                  <a:pt x="5968" y="0"/>
                </a:cubicBezTo>
                <a:lnTo>
                  <a:pt x="5968" y="0"/>
                </a:lnTo>
                <a:lnTo>
                  <a:pt x="1594104" y="0"/>
                </a:lnTo>
                <a:cubicBezTo>
                  <a:pt x="1597405" y="0"/>
                  <a:pt x="1600200" y="2666"/>
                  <a:pt x="1600200" y="5969"/>
                </a:cubicBezTo>
                <a:cubicBezTo>
                  <a:pt x="1600200" y="5969"/>
                  <a:pt x="1600200" y="5969"/>
                  <a:pt x="1600200" y="5969"/>
                </a:cubicBezTo>
                <a:lnTo>
                  <a:pt x="1600200" y="5969"/>
                </a:lnTo>
                <a:lnTo>
                  <a:pt x="1600200" y="30352"/>
                </a:lnTo>
                <a:cubicBezTo>
                  <a:pt x="1600200" y="33782"/>
                  <a:pt x="1597405" y="36448"/>
                  <a:pt x="1594104" y="36448"/>
                </a:cubicBezTo>
                <a:cubicBezTo>
                  <a:pt x="1594104" y="36448"/>
                  <a:pt x="1594104" y="36448"/>
                  <a:pt x="1594104" y="36448"/>
                </a:cubicBezTo>
                <a:lnTo>
                  <a:pt x="1594104" y="36448"/>
                </a:lnTo>
                <a:lnTo>
                  <a:pt x="5968" y="36448"/>
                </a:lnTo>
                <a:cubicBezTo>
                  <a:pt x="2667" y="36448"/>
                  <a:pt x="0" y="33782"/>
                  <a:pt x="0" y="30352"/>
                </a:cubicBezTo>
                <a:cubicBezTo>
                  <a:pt x="0" y="30352"/>
                  <a:pt x="0" y="30352"/>
                  <a:pt x="0" y="30352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3" name="Freeform 523"/>
          <p:cNvSpPr/>
          <p:nvPr/>
        </p:nvSpPr>
        <p:spPr>
          <a:xfrm>
            <a:off x="9085326" y="-1587"/>
            <a:ext cx="57150" cy="620712"/>
          </a:xfrm>
          <a:custGeom>
            <a:avLst/>
            <a:gdLst/>
            <a:ahLst/>
            <a:cxnLst/>
            <a:rect l="0" t="0" r="0" b="0"/>
            <a:pathLst>
              <a:path w="57150" h="620712">
                <a:moveTo>
                  <a:pt x="0" y="620712"/>
                </a:moveTo>
                <a:lnTo>
                  <a:pt x="57150" y="620712"/>
                </a:lnTo>
                <a:lnTo>
                  <a:pt x="57150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4" name="Freeform 524"/>
          <p:cNvSpPr/>
          <p:nvPr/>
        </p:nvSpPr>
        <p:spPr>
          <a:xfrm>
            <a:off x="9044051" y="-1587"/>
            <a:ext cx="28575" cy="620712"/>
          </a:xfrm>
          <a:custGeom>
            <a:avLst/>
            <a:gdLst/>
            <a:ahLst/>
            <a:cxnLst/>
            <a:rect l="0" t="0" r="0" b="0"/>
            <a:pathLst>
              <a:path w="28575" h="620712">
                <a:moveTo>
                  <a:pt x="0" y="620712"/>
                </a:moveTo>
                <a:lnTo>
                  <a:pt x="28575" y="620712"/>
                </a:lnTo>
                <a:lnTo>
                  <a:pt x="2857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5" name="Freeform 525"/>
          <p:cNvSpPr/>
          <p:nvPr/>
        </p:nvSpPr>
        <p:spPr>
          <a:xfrm>
            <a:off x="9025001" y="-1587"/>
            <a:ext cx="9525" cy="620712"/>
          </a:xfrm>
          <a:custGeom>
            <a:avLst/>
            <a:gdLst/>
            <a:ahLst/>
            <a:cxnLst/>
            <a:rect l="0" t="0" r="0" b="0"/>
            <a:pathLst>
              <a:path w="9525" h="620712">
                <a:moveTo>
                  <a:pt x="0" y="620712"/>
                </a:moveTo>
                <a:lnTo>
                  <a:pt x="9525" y="620712"/>
                </a:lnTo>
                <a:lnTo>
                  <a:pt x="952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6" name="Freeform 526"/>
          <p:cNvSpPr/>
          <p:nvPr/>
        </p:nvSpPr>
        <p:spPr>
          <a:xfrm>
            <a:off x="8975725" y="-1587"/>
            <a:ext cx="26988" cy="620712"/>
          </a:xfrm>
          <a:custGeom>
            <a:avLst/>
            <a:gdLst/>
            <a:ahLst/>
            <a:cxnLst/>
            <a:rect l="0" t="0" r="0" b="0"/>
            <a:pathLst>
              <a:path w="26988" h="620712">
                <a:moveTo>
                  <a:pt x="0" y="620712"/>
                </a:moveTo>
                <a:lnTo>
                  <a:pt x="26988" y="620712"/>
                </a:lnTo>
                <a:lnTo>
                  <a:pt x="26988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7" name="Freeform 527"/>
          <p:cNvSpPr/>
          <p:nvPr/>
        </p:nvSpPr>
        <p:spPr>
          <a:xfrm>
            <a:off x="8915400" y="64"/>
            <a:ext cx="55563" cy="585788"/>
          </a:xfrm>
          <a:custGeom>
            <a:avLst/>
            <a:gdLst/>
            <a:ahLst/>
            <a:cxnLst/>
            <a:rect l="0" t="0" r="0" b="0"/>
            <a:pathLst>
              <a:path w="55563" h="585788">
                <a:moveTo>
                  <a:pt x="0" y="585788"/>
                </a:moveTo>
                <a:lnTo>
                  <a:pt x="55563" y="585788"/>
                </a:lnTo>
                <a:lnTo>
                  <a:pt x="55563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8" name="Freeform 528"/>
          <p:cNvSpPr/>
          <p:nvPr/>
        </p:nvSpPr>
        <p:spPr>
          <a:xfrm>
            <a:off x="8874125" y="64"/>
            <a:ext cx="7938" cy="585788"/>
          </a:xfrm>
          <a:custGeom>
            <a:avLst/>
            <a:gdLst/>
            <a:ahLst/>
            <a:cxnLst/>
            <a:rect l="0" t="0" r="0" b="0"/>
            <a:pathLst>
              <a:path w="7938" h="585788">
                <a:moveTo>
                  <a:pt x="0" y="585788"/>
                </a:moveTo>
                <a:lnTo>
                  <a:pt x="7938" y="585788"/>
                </a:lnTo>
                <a:lnTo>
                  <a:pt x="7938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37" name="Picture 14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pic>
        <p:nvPicPr>
          <p:cNvPr id="543" name="Picture 54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5380" y="5868924"/>
            <a:ext cx="298704" cy="300227"/>
          </a:xfrm>
          <a:prstGeom prst="rect">
            <a:avLst/>
          </a:prstGeom>
          <a:noFill/>
          <a:extLst/>
        </p:spPr>
      </p:pic>
      <p:pic>
        <p:nvPicPr>
          <p:cNvPr id="545" name="Picture 15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77083" y="5868924"/>
            <a:ext cx="300227" cy="300227"/>
          </a:xfrm>
          <a:prstGeom prst="rect">
            <a:avLst/>
          </a:prstGeom>
          <a:noFill/>
          <a:extLst/>
        </p:spPr>
      </p:pic>
      <p:pic>
        <p:nvPicPr>
          <p:cNvPr id="547" name="Picture 15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90188" y="5868924"/>
            <a:ext cx="300227" cy="300227"/>
          </a:xfrm>
          <a:prstGeom prst="rect">
            <a:avLst/>
          </a:prstGeom>
          <a:noFill/>
          <a:extLst/>
        </p:spPr>
      </p:pic>
      <p:pic>
        <p:nvPicPr>
          <p:cNvPr id="549" name="Picture 15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38828" y="5868924"/>
            <a:ext cx="303275" cy="300227"/>
          </a:xfrm>
          <a:prstGeom prst="rect">
            <a:avLst/>
          </a:prstGeom>
          <a:noFill/>
          <a:extLst/>
        </p:spPr>
      </p:pic>
      <p:pic>
        <p:nvPicPr>
          <p:cNvPr id="553" name="Picture 15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38671" y="5868924"/>
            <a:ext cx="300227" cy="300227"/>
          </a:xfrm>
          <a:prstGeom prst="rect">
            <a:avLst/>
          </a:prstGeom>
          <a:noFill/>
          <a:extLst/>
        </p:spPr>
      </p:pic>
      <p:pic>
        <p:nvPicPr>
          <p:cNvPr id="555" name="Picture 15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1904" y="5868924"/>
            <a:ext cx="300227" cy="300227"/>
          </a:xfrm>
          <a:prstGeom prst="rect">
            <a:avLst/>
          </a:prstGeom>
          <a:noFill/>
          <a:extLst/>
        </p:spPr>
      </p:pic>
      <p:pic>
        <p:nvPicPr>
          <p:cNvPr id="557" name="Picture 15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03235" y="5868924"/>
            <a:ext cx="300227" cy="300227"/>
          </a:xfrm>
          <a:prstGeom prst="rect">
            <a:avLst/>
          </a:prstGeom>
          <a:noFill/>
          <a:extLst/>
        </p:spPr>
      </p:pic>
      <p:pic>
        <p:nvPicPr>
          <p:cNvPr id="561" name="Picture 56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3083" y="6082285"/>
            <a:ext cx="327659" cy="300227"/>
          </a:xfrm>
          <a:prstGeom prst="rect">
            <a:avLst/>
          </a:prstGeom>
          <a:noFill/>
          <a:extLst/>
        </p:spPr>
      </p:pic>
      <p:pic>
        <p:nvPicPr>
          <p:cNvPr id="565" name="Picture 56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28316" y="6082285"/>
            <a:ext cx="327659" cy="300227"/>
          </a:xfrm>
          <a:prstGeom prst="rect">
            <a:avLst/>
          </a:prstGeom>
          <a:noFill/>
          <a:extLst/>
        </p:spPr>
      </p:pic>
      <p:pic>
        <p:nvPicPr>
          <p:cNvPr id="567" name="Picture 56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8767" y="6082285"/>
            <a:ext cx="327659" cy="300227"/>
          </a:xfrm>
          <a:prstGeom prst="rect">
            <a:avLst/>
          </a:prstGeom>
          <a:noFill/>
          <a:extLst/>
        </p:spPr>
      </p:pic>
      <p:pic>
        <p:nvPicPr>
          <p:cNvPr id="569" name="Picture 56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36008" y="6082285"/>
            <a:ext cx="327659" cy="300227"/>
          </a:xfrm>
          <a:prstGeom prst="rect">
            <a:avLst/>
          </a:prstGeom>
          <a:noFill/>
          <a:extLst/>
        </p:spPr>
      </p:pic>
      <p:pic>
        <p:nvPicPr>
          <p:cNvPr id="571" name="Picture 56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04559" y="6082285"/>
            <a:ext cx="327659" cy="300227"/>
          </a:xfrm>
          <a:prstGeom prst="rect">
            <a:avLst/>
          </a:prstGeom>
          <a:noFill/>
          <a:extLst/>
        </p:spPr>
      </p:pic>
      <p:pic>
        <p:nvPicPr>
          <p:cNvPr id="573" name="Picture 56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9523" y="6082285"/>
            <a:ext cx="327659" cy="300227"/>
          </a:xfrm>
          <a:prstGeom prst="rect">
            <a:avLst/>
          </a:prstGeom>
          <a:noFill/>
          <a:extLst/>
        </p:spPr>
      </p:pic>
      <p:pic>
        <p:nvPicPr>
          <p:cNvPr id="581" name="Picture 54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8511" y="6295645"/>
            <a:ext cx="297179" cy="300227"/>
          </a:xfrm>
          <a:prstGeom prst="rect">
            <a:avLst/>
          </a:prstGeom>
          <a:noFill/>
          <a:extLst/>
        </p:spPr>
      </p:pic>
      <p:sp>
        <p:nvSpPr>
          <p:cNvPr id="595" name="Rectangle 595"/>
          <p:cNvSpPr/>
          <p:nvPr/>
        </p:nvSpPr>
        <p:spPr>
          <a:xfrm>
            <a:off x="653385" y="883712"/>
            <a:ext cx="7799135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sz="1600" b="1" i="0" spc="0" baseline="0" dirty="0" smtClean="0">
                <a:solidFill>
                  <a:schemeClr val="accent1">
                    <a:lumMod val="75000"/>
                  </a:schemeClr>
                </a:solidFill>
                <a:latin typeface="Trebuchet MS,Bold" charset="0"/>
                <a:cs typeface="Times New Roman" panose="02020603050405020304" pitchFamily="18" charset="0"/>
              </a:rPr>
              <a:t>ОБЪЁМЫ МЕЖБЮДЖЕТНЫХ ТРАНСФЕРТОВ</a:t>
            </a:r>
            <a:r>
              <a:rPr lang="en-US" sz="1600" b="1" i="0" spc="0" baseline="0" dirty="0" smtClean="0">
                <a:solidFill>
                  <a:schemeClr val="accent1">
                    <a:lumMod val="75000"/>
                  </a:schemeClr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ru-RU" sz="1600" b="1" i="0" spc="0" baseline="0" dirty="0" smtClean="0">
                <a:solidFill>
                  <a:schemeClr val="accent1">
                    <a:lumMod val="75000"/>
                  </a:schemeClr>
                </a:solidFill>
                <a:latin typeface="Trebuchet MS,Bold" charset="0"/>
                <a:cs typeface="Times New Roman" panose="02020603050405020304" pitchFamily="18" charset="0"/>
              </a:rPr>
              <a:t>БЮДЖЕТА ТУРИЛОВСКОГО СЕЛЬСКОГО ПОСЕЛЕНИЯ МИЛЛЕРОВСКОГО РАЙОНА В </a:t>
            </a:r>
            <a:r>
              <a:rPr lang="ru-RU" sz="1600" b="1" i="0" spc="0" baseline="0" dirty="0" smtClean="0">
                <a:solidFill>
                  <a:schemeClr val="accent1">
                    <a:lumMod val="75000"/>
                  </a:schemeClr>
                </a:solidFill>
                <a:latin typeface="Trebuchet MS,Bold" charset="0"/>
                <a:cs typeface="Times New Roman" panose="02020603050405020304" pitchFamily="18" charset="0"/>
              </a:rPr>
              <a:t>2022 </a:t>
            </a:r>
            <a:r>
              <a:rPr lang="ru-RU" sz="1600" b="1" i="0" spc="0" baseline="0" dirty="0" smtClean="0">
                <a:solidFill>
                  <a:schemeClr val="accent1">
                    <a:lumMod val="75000"/>
                  </a:schemeClr>
                </a:solidFill>
                <a:latin typeface="Trebuchet MS,Bold" charset="0"/>
                <a:cs typeface="Times New Roman" panose="02020603050405020304" pitchFamily="18" charset="0"/>
              </a:rPr>
              <a:t>– </a:t>
            </a:r>
            <a:r>
              <a:rPr lang="ru-RU" sz="1600" b="1" i="0" spc="0" baseline="0" dirty="0" smtClean="0">
                <a:solidFill>
                  <a:schemeClr val="accent1">
                    <a:lumMod val="75000"/>
                  </a:schemeClr>
                </a:solidFill>
                <a:latin typeface="Trebuchet MS,Bold" charset="0"/>
                <a:cs typeface="Times New Roman" panose="02020603050405020304" pitchFamily="18" charset="0"/>
              </a:rPr>
              <a:t>2023 </a:t>
            </a:r>
            <a:r>
              <a:rPr lang="ru-RU" sz="1600" b="1" i="0" spc="0" baseline="0" dirty="0" smtClean="0">
                <a:solidFill>
                  <a:schemeClr val="accent1">
                    <a:lumMod val="75000"/>
                  </a:schemeClr>
                </a:solidFill>
                <a:latin typeface="Trebuchet MS,Bold" charset="0"/>
                <a:cs typeface="Times New Roman" panose="02020603050405020304" pitchFamily="18" charset="0"/>
              </a:rPr>
              <a:t>ГОДАХ</a:t>
            </a:r>
            <a:endParaRPr lang="en-US" sz="1600" b="1" i="0" spc="0" baseline="0" dirty="0">
              <a:solidFill>
                <a:schemeClr val="accent1">
                  <a:lumMod val="75000"/>
                </a:schemeClr>
              </a:solidFill>
              <a:latin typeface="Trebuchet MS,Bold" charset="0"/>
              <a:cs typeface="Times New Roman" panose="02020603050405020304" pitchFamily="18" charset="0"/>
            </a:endParaRPr>
          </a:p>
        </p:txBody>
      </p:sp>
      <p:sp>
        <p:nvSpPr>
          <p:cNvPr id="598" name="Rectangle 598"/>
          <p:cNvSpPr/>
          <p:nvPr/>
        </p:nvSpPr>
        <p:spPr>
          <a:xfrm>
            <a:off x="8718168" y="12814"/>
            <a:ext cx="320601" cy="2773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802" dirty="0" smtClean="0">
                <a:solidFill>
                  <a:srgbClr val="FFFFFF"/>
                </a:solidFill>
                <a:latin typeface="Arial"/>
              </a:rPr>
              <a:t>13</a:t>
            </a:r>
            <a:r>
              <a:rPr lang="en-US" sz="1802" b="0" i="0" spc="0" baseline="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US" sz="1802" b="0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2" name="Rectangle 187"/>
          <p:cNvSpPr/>
          <p:nvPr/>
        </p:nvSpPr>
        <p:spPr>
          <a:xfrm>
            <a:off x="5888735" y="297265"/>
            <a:ext cx="3008837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900" b="1" i="0" spc="0" baseline="0" dirty="0" smtClean="0">
                <a:solidFill>
                  <a:srgbClr val="FFFFFF"/>
                </a:solidFill>
                <a:latin typeface="Arial"/>
              </a:rPr>
              <a:t>Администрация Туриловского сельского поселения</a:t>
            </a:r>
          </a:p>
          <a:p>
            <a:pPr marL="0"/>
            <a:endParaRPr lang="en-US" sz="900" b="1" i="0" spc="0" baseline="0" dirty="0">
              <a:solidFill>
                <a:srgbClr val="FFFFFF"/>
              </a:solidFill>
              <a:latin typeface="Arial"/>
            </a:endParaRPr>
          </a:p>
        </p:txBody>
      </p:sp>
      <p:graphicFrame>
        <p:nvGraphicFramePr>
          <p:cNvPr id="60" name="Таблица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503083"/>
              </p:ext>
            </p:extLst>
          </p:nvPr>
        </p:nvGraphicFramePr>
        <p:xfrm>
          <a:off x="330882" y="1888836"/>
          <a:ext cx="8482235" cy="447323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80453"/>
                <a:gridCol w="1401288"/>
                <a:gridCol w="1448790"/>
                <a:gridCol w="1436914"/>
                <a:gridCol w="1414790"/>
              </a:tblGrid>
              <a:tr h="113338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показателей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2022год </a:t>
                      </a:r>
                      <a:r>
                        <a:rPr lang="ru-RU" dirty="0" smtClean="0"/>
                        <a:t>(факт)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2023год </a:t>
                      </a:r>
                      <a:r>
                        <a:rPr lang="ru-RU" dirty="0" smtClean="0"/>
                        <a:t>(факт)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Прирост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Темп роста, в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65932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4546,3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5423,3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877,0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119,3</a:t>
                      </a:r>
                      <a:endParaRPr lang="ru-RU" dirty="0"/>
                    </a:p>
                  </a:txBody>
                  <a:tcPr anchor="ctr"/>
                </a:tc>
              </a:tr>
              <a:tr h="67379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 том числе: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</a:tr>
              <a:tr h="65914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Дотации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4311,6</a:t>
                      </a:r>
                      <a:endParaRPr lang="ru-RU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4817,4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505,8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111,7</a:t>
                      </a:r>
                      <a:endParaRPr lang="ru-RU" dirty="0"/>
                    </a:p>
                  </a:txBody>
                  <a:tcPr anchor="ctr"/>
                </a:tc>
              </a:tr>
              <a:tr h="67379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Субвенции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102,4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119,9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17,5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117,1</a:t>
                      </a:r>
                      <a:endParaRPr lang="ru-RU" dirty="0"/>
                    </a:p>
                  </a:txBody>
                  <a:tcPr anchor="ctr"/>
                </a:tc>
              </a:tr>
              <a:tr h="67379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Иные межбюджетные трансферты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132,3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486,0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353,7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 3 раза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1" name="Rectangle 772"/>
          <p:cNvSpPr/>
          <p:nvPr/>
        </p:nvSpPr>
        <p:spPr>
          <a:xfrm>
            <a:off x="7768472" y="1499265"/>
            <a:ext cx="1044645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96" b="1" dirty="0">
                <a:latin typeface="Arial,Bold"/>
              </a:rPr>
              <a:t>т</a:t>
            </a:r>
            <a:r>
              <a:rPr lang="ru-RU" sz="1296" b="1" i="0" spc="0" baseline="0" dirty="0" smtClean="0">
                <a:latin typeface="Arial,Bold"/>
              </a:rPr>
              <a:t>ыс.</a:t>
            </a:r>
            <a:r>
              <a:rPr lang="en-US" sz="1296" b="1" i="0" spc="0" baseline="0" dirty="0" smtClean="0">
                <a:latin typeface="Arial"/>
              </a:rPr>
              <a:t> </a:t>
            </a:r>
            <a:r>
              <a:rPr lang="en-US" sz="1296" b="1" i="0" spc="-11" baseline="0" dirty="0">
                <a:latin typeface="Arial,Bold"/>
              </a:rPr>
              <a:t>р</a:t>
            </a:r>
            <a:r>
              <a:rPr lang="en-US" sz="1296" b="1" i="0" spc="-36" baseline="0" dirty="0">
                <a:latin typeface="Arial,Bold"/>
              </a:rPr>
              <a:t>у</a:t>
            </a:r>
            <a:r>
              <a:rPr lang="en-US" sz="1296" b="1" i="0" spc="-32" baseline="0" dirty="0">
                <a:latin typeface="Arial,Bold"/>
              </a:rPr>
              <a:t>б</a:t>
            </a:r>
            <a:r>
              <a:rPr lang="en-US" sz="1296" b="1" i="0" spc="0" baseline="0" dirty="0">
                <a:latin typeface="Arial,Bold"/>
              </a:rPr>
              <a:t>лей</a:t>
            </a:r>
            <a:r>
              <a:rPr lang="en-US" sz="1296" b="1" i="0" spc="0" baseline="0" dirty="0">
                <a:latin typeface="Arial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0000">
        <p:dissolve/>
      </p:transition>
    </mc:Choice>
    <mc:Fallback>
      <p:transition spd="slow" advClick="0" advTm="10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Freeform 20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Равнобедренный треугольник 6"/>
          <p:cNvSpPr/>
          <p:nvPr/>
        </p:nvSpPr>
        <p:spPr>
          <a:xfrm>
            <a:off x="1938929" y="1650004"/>
            <a:ext cx="5182723" cy="505516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Freeform 127"/>
          <p:cNvSpPr/>
          <p:nvPr/>
        </p:nvSpPr>
        <p:spPr>
          <a:xfrm>
            <a:off x="0" y="366713"/>
            <a:ext cx="9144000" cy="84137"/>
          </a:xfrm>
          <a:custGeom>
            <a:avLst/>
            <a:gdLst/>
            <a:ahLst/>
            <a:cxnLst/>
            <a:rect l="0" t="0" r="0" b="0"/>
            <a:pathLst>
              <a:path w="9144000" h="84137">
                <a:moveTo>
                  <a:pt x="0" y="84137"/>
                </a:moveTo>
                <a:lnTo>
                  <a:pt x="9144000" y="84137"/>
                </a:lnTo>
                <a:lnTo>
                  <a:pt x="9144000" y="0"/>
                </a:lnTo>
                <a:lnTo>
                  <a:pt x="0" y="0"/>
                </a:lnTo>
                <a:lnTo>
                  <a:pt x="0" y="84137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" name="Freeform 128"/>
          <p:cNvSpPr/>
          <p:nvPr/>
        </p:nvSpPr>
        <p:spPr>
          <a:xfrm>
            <a:off x="0" y="0"/>
            <a:ext cx="9144000" cy="311150"/>
          </a:xfrm>
          <a:custGeom>
            <a:avLst/>
            <a:gdLst/>
            <a:ahLst/>
            <a:cxnLst/>
            <a:rect l="0" t="0" r="0" b="0"/>
            <a:pathLst>
              <a:path w="9144000" h="311150">
                <a:moveTo>
                  <a:pt x="0" y="311150"/>
                </a:moveTo>
                <a:lnTo>
                  <a:pt x="9144000" y="311150"/>
                </a:lnTo>
                <a:lnTo>
                  <a:pt x="9144000" y="0"/>
                </a:lnTo>
                <a:lnTo>
                  <a:pt x="0" y="0"/>
                </a:lnTo>
                <a:lnTo>
                  <a:pt x="0" y="311150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" name="Freeform 129"/>
          <p:cNvSpPr/>
          <p:nvPr/>
        </p:nvSpPr>
        <p:spPr>
          <a:xfrm>
            <a:off x="0" y="307975"/>
            <a:ext cx="9144000" cy="92075"/>
          </a:xfrm>
          <a:custGeom>
            <a:avLst/>
            <a:gdLst/>
            <a:ahLst/>
            <a:cxnLst/>
            <a:rect l="0" t="0" r="0" b="0"/>
            <a:pathLst>
              <a:path w="9144000" h="92075">
                <a:moveTo>
                  <a:pt x="0" y="92075"/>
                </a:moveTo>
                <a:lnTo>
                  <a:pt x="9144000" y="92075"/>
                </a:lnTo>
                <a:lnTo>
                  <a:pt x="914400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" name="Freeform 130"/>
          <p:cNvSpPr/>
          <p:nvPr/>
        </p:nvSpPr>
        <p:spPr>
          <a:xfrm>
            <a:off x="5410200" y="360363"/>
            <a:ext cx="3733800" cy="90487"/>
          </a:xfrm>
          <a:custGeom>
            <a:avLst/>
            <a:gdLst/>
            <a:ahLst/>
            <a:cxnLst/>
            <a:rect l="0" t="0" r="0" b="0"/>
            <a:pathLst>
              <a:path w="3733800" h="90487">
                <a:moveTo>
                  <a:pt x="0" y="90487"/>
                </a:moveTo>
                <a:lnTo>
                  <a:pt x="3733800" y="90487"/>
                </a:lnTo>
                <a:lnTo>
                  <a:pt x="3733800" y="0"/>
                </a:lnTo>
                <a:lnTo>
                  <a:pt x="0" y="0"/>
                </a:lnTo>
                <a:lnTo>
                  <a:pt x="0" y="904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" name="Freeform 131"/>
          <p:cNvSpPr/>
          <p:nvPr/>
        </p:nvSpPr>
        <p:spPr>
          <a:xfrm>
            <a:off x="5410200" y="439802"/>
            <a:ext cx="3733800" cy="180975"/>
          </a:xfrm>
          <a:custGeom>
            <a:avLst/>
            <a:gdLst/>
            <a:ahLst/>
            <a:cxnLst/>
            <a:rect l="0" t="0" r="0" b="0"/>
            <a:pathLst>
              <a:path w="3733800" h="180975">
                <a:moveTo>
                  <a:pt x="0" y="180975"/>
                </a:moveTo>
                <a:lnTo>
                  <a:pt x="3733800" y="180975"/>
                </a:lnTo>
                <a:lnTo>
                  <a:pt x="373380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" name="Freeform 132"/>
          <p:cNvSpPr/>
          <p:nvPr/>
        </p:nvSpPr>
        <p:spPr>
          <a:xfrm>
            <a:off x="5407025" y="496952"/>
            <a:ext cx="3063875" cy="28575"/>
          </a:xfrm>
          <a:custGeom>
            <a:avLst/>
            <a:gdLst/>
            <a:ahLst/>
            <a:cxnLst/>
            <a:rect l="0" t="0" r="0" b="0"/>
            <a:pathLst>
              <a:path w="3063875" h="28575">
                <a:moveTo>
                  <a:pt x="0" y="4698"/>
                </a:moveTo>
                <a:cubicBezTo>
                  <a:pt x="0" y="2032"/>
                  <a:pt x="2159" y="0"/>
                  <a:pt x="4826" y="0"/>
                </a:cubicBezTo>
                <a:cubicBezTo>
                  <a:pt x="4826" y="0"/>
                  <a:pt x="4826" y="0"/>
                  <a:pt x="4826" y="0"/>
                </a:cubicBezTo>
                <a:lnTo>
                  <a:pt x="4826" y="0"/>
                </a:lnTo>
                <a:lnTo>
                  <a:pt x="3059048" y="0"/>
                </a:lnTo>
                <a:cubicBezTo>
                  <a:pt x="3061716" y="0"/>
                  <a:pt x="3063875" y="2032"/>
                  <a:pt x="3063875" y="4698"/>
                </a:cubicBezTo>
                <a:cubicBezTo>
                  <a:pt x="3063875" y="4698"/>
                  <a:pt x="3063875" y="4698"/>
                  <a:pt x="3063875" y="4698"/>
                </a:cubicBezTo>
                <a:lnTo>
                  <a:pt x="3063875" y="4698"/>
                </a:lnTo>
                <a:lnTo>
                  <a:pt x="3063875" y="23748"/>
                </a:lnTo>
                <a:cubicBezTo>
                  <a:pt x="3063875" y="26415"/>
                  <a:pt x="3061716" y="28575"/>
                  <a:pt x="3059048" y="28575"/>
                </a:cubicBezTo>
                <a:cubicBezTo>
                  <a:pt x="3059048" y="28575"/>
                  <a:pt x="3059048" y="28575"/>
                  <a:pt x="3059048" y="28575"/>
                </a:cubicBezTo>
                <a:lnTo>
                  <a:pt x="3059048" y="28575"/>
                </a:lnTo>
                <a:lnTo>
                  <a:pt x="4826" y="28575"/>
                </a:lnTo>
                <a:cubicBezTo>
                  <a:pt x="2159" y="28575"/>
                  <a:pt x="0" y="26415"/>
                  <a:pt x="0" y="23748"/>
                </a:cubicBezTo>
                <a:cubicBezTo>
                  <a:pt x="0" y="23748"/>
                  <a:pt x="0" y="23748"/>
                  <a:pt x="0" y="23748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" name="Freeform 133"/>
          <p:cNvSpPr/>
          <p:nvPr/>
        </p:nvSpPr>
        <p:spPr>
          <a:xfrm>
            <a:off x="7374001" y="589027"/>
            <a:ext cx="1600200" cy="36448"/>
          </a:xfrm>
          <a:custGeom>
            <a:avLst/>
            <a:gdLst/>
            <a:ahLst/>
            <a:cxnLst/>
            <a:rect l="0" t="0" r="0" b="0"/>
            <a:pathLst>
              <a:path w="1600200" h="36448">
                <a:moveTo>
                  <a:pt x="0" y="5969"/>
                </a:moveTo>
                <a:cubicBezTo>
                  <a:pt x="0" y="2666"/>
                  <a:pt x="2667" y="0"/>
                  <a:pt x="5968" y="0"/>
                </a:cubicBezTo>
                <a:cubicBezTo>
                  <a:pt x="5968" y="0"/>
                  <a:pt x="5968" y="0"/>
                  <a:pt x="5968" y="0"/>
                </a:cubicBezTo>
                <a:lnTo>
                  <a:pt x="5968" y="0"/>
                </a:lnTo>
                <a:lnTo>
                  <a:pt x="1594104" y="0"/>
                </a:lnTo>
                <a:cubicBezTo>
                  <a:pt x="1597405" y="0"/>
                  <a:pt x="1600200" y="2666"/>
                  <a:pt x="1600200" y="5969"/>
                </a:cubicBezTo>
                <a:cubicBezTo>
                  <a:pt x="1600200" y="5969"/>
                  <a:pt x="1600200" y="5969"/>
                  <a:pt x="1600200" y="5969"/>
                </a:cubicBezTo>
                <a:lnTo>
                  <a:pt x="1600200" y="5969"/>
                </a:lnTo>
                <a:lnTo>
                  <a:pt x="1600200" y="30352"/>
                </a:lnTo>
                <a:cubicBezTo>
                  <a:pt x="1600200" y="33782"/>
                  <a:pt x="1597405" y="36448"/>
                  <a:pt x="1594104" y="36448"/>
                </a:cubicBezTo>
                <a:cubicBezTo>
                  <a:pt x="1594104" y="36448"/>
                  <a:pt x="1594104" y="36448"/>
                  <a:pt x="1594104" y="36448"/>
                </a:cubicBezTo>
                <a:lnTo>
                  <a:pt x="1594104" y="36448"/>
                </a:lnTo>
                <a:lnTo>
                  <a:pt x="5968" y="36448"/>
                </a:lnTo>
                <a:cubicBezTo>
                  <a:pt x="2667" y="36448"/>
                  <a:pt x="0" y="33782"/>
                  <a:pt x="0" y="30352"/>
                </a:cubicBezTo>
                <a:cubicBezTo>
                  <a:pt x="0" y="30352"/>
                  <a:pt x="0" y="30352"/>
                  <a:pt x="0" y="30352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" name="Freeform 134"/>
          <p:cNvSpPr/>
          <p:nvPr/>
        </p:nvSpPr>
        <p:spPr>
          <a:xfrm>
            <a:off x="9085326" y="-1587"/>
            <a:ext cx="57150" cy="620712"/>
          </a:xfrm>
          <a:custGeom>
            <a:avLst/>
            <a:gdLst/>
            <a:ahLst/>
            <a:cxnLst/>
            <a:rect l="0" t="0" r="0" b="0"/>
            <a:pathLst>
              <a:path w="57150" h="620712">
                <a:moveTo>
                  <a:pt x="0" y="620712"/>
                </a:moveTo>
                <a:lnTo>
                  <a:pt x="57150" y="620712"/>
                </a:lnTo>
                <a:lnTo>
                  <a:pt x="57150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" name="Freeform 135"/>
          <p:cNvSpPr/>
          <p:nvPr/>
        </p:nvSpPr>
        <p:spPr>
          <a:xfrm>
            <a:off x="9044051" y="-1587"/>
            <a:ext cx="28575" cy="620712"/>
          </a:xfrm>
          <a:custGeom>
            <a:avLst/>
            <a:gdLst/>
            <a:ahLst/>
            <a:cxnLst/>
            <a:rect l="0" t="0" r="0" b="0"/>
            <a:pathLst>
              <a:path w="28575" h="620712">
                <a:moveTo>
                  <a:pt x="0" y="620712"/>
                </a:moveTo>
                <a:lnTo>
                  <a:pt x="28575" y="620712"/>
                </a:lnTo>
                <a:lnTo>
                  <a:pt x="2857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" name="Freeform 136"/>
          <p:cNvSpPr/>
          <p:nvPr/>
        </p:nvSpPr>
        <p:spPr>
          <a:xfrm>
            <a:off x="9025001" y="-1587"/>
            <a:ext cx="9525" cy="620712"/>
          </a:xfrm>
          <a:custGeom>
            <a:avLst/>
            <a:gdLst/>
            <a:ahLst/>
            <a:cxnLst/>
            <a:rect l="0" t="0" r="0" b="0"/>
            <a:pathLst>
              <a:path w="9525" h="620712">
                <a:moveTo>
                  <a:pt x="0" y="620712"/>
                </a:moveTo>
                <a:lnTo>
                  <a:pt x="9525" y="620712"/>
                </a:lnTo>
                <a:lnTo>
                  <a:pt x="952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" name="Freeform 137"/>
          <p:cNvSpPr/>
          <p:nvPr/>
        </p:nvSpPr>
        <p:spPr>
          <a:xfrm>
            <a:off x="8975725" y="-1587"/>
            <a:ext cx="26988" cy="620712"/>
          </a:xfrm>
          <a:custGeom>
            <a:avLst/>
            <a:gdLst/>
            <a:ahLst/>
            <a:cxnLst/>
            <a:rect l="0" t="0" r="0" b="0"/>
            <a:pathLst>
              <a:path w="26988" h="620712">
                <a:moveTo>
                  <a:pt x="0" y="620712"/>
                </a:moveTo>
                <a:lnTo>
                  <a:pt x="26988" y="620712"/>
                </a:lnTo>
                <a:lnTo>
                  <a:pt x="26988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" name="Freeform 138"/>
          <p:cNvSpPr/>
          <p:nvPr/>
        </p:nvSpPr>
        <p:spPr>
          <a:xfrm>
            <a:off x="8915400" y="64"/>
            <a:ext cx="55563" cy="585788"/>
          </a:xfrm>
          <a:custGeom>
            <a:avLst/>
            <a:gdLst/>
            <a:ahLst/>
            <a:cxnLst/>
            <a:rect l="0" t="0" r="0" b="0"/>
            <a:pathLst>
              <a:path w="55563" h="585788">
                <a:moveTo>
                  <a:pt x="0" y="585788"/>
                </a:moveTo>
                <a:lnTo>
                  <a:pt x="55563" y="585788"/>
                </a:lnTo>
                <a:lnTo>
                  <a:pt x="55563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" name="Freeform 139"/>
          <p:cNvSpPr/>
          <p:nvPr/>
        </p:nvSpPr>
        <p:spPr>
          <a:xfrm>
            <a:off x="8874125" y="64"/>
            <a:ext cx="7938" cy="585788"/>
          </a:xfrm>
          <a:custGeom>
            <a:avLst/>
            <a:gdLst/>
            <a:ahLst/>
            <a:cxnLst/>
            <a:rect l="0" t="0" r="0" b="0"/>
            <a:pathLst>
              <a:path w="7938" h="585788">
                <a:moveTo>
                  <a:pt x="0" y="585788"/>
                </a:moveTo>
                <a:lnTo>
                  <a:pt x="7938" y="585788"/>
                </a:lnTo>
                <a:lnTo>
                  <a:pt x="7938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3" name="Picture 14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pic>
        <p:nvPicPr>
          <p:cNvPr id="145" name="Picture 14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98535" y="574549"/>
            <a:ext cx="461772" cy="461772"/>
          </a:xfrm>
          <a:prstGeom prst="rect">
            <a:avLst/>
          </a:prstGeom>
          <a:noFill/>
          <a:extLst/>
        </p:spPr>
      </p:pic>
      <p:pic>
        <p:nvPicPr>
          <p:cNvPr id="147" name="Picture 14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95488" y="909828"/>
            <a:ext cx="461772" cy="461772"/>
          </a:xfrm>
          <a:prstGeom prst="rect">
            <a:avLst/>
          </a:prstGeom>
          <a:noFill/>
          <a:extLst/>
        </p:spPr>
      </p:pic>
      <p:pic>
        <p:nvPicPr>
          <p:cNvPr id="154" name="Picture 153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88464" y="2176273"/>
            <a:ext cx="262127" cy="262127"/>
          </a:xfrm>
          <a:prstGeom prst="rect">
            <a:avLst/>
          </a:prstGeom>
          <a:noFill/>
          <a:extLst/>
        </p:spPr>
      </p:pic>
      <p:pic>
        <p:nvPicPr>
          <p:cNvPr id="172" name="Picture 17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90359" y="4762501"/>
            <a:ext cx="281940" cy="280415"/>
          </a:xfrm>
          <a:prstGeom prst="rect">
            <a:avLst/>
          </a:prstGeom>
          <a:noFill/>
          <a:extLst/>
        </p:spPr>
      </p:pic>
      <p:pic>
        <p:nvPicPr>
          <p:cNvPr id="180" name="Picture 17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91856" y="5839968"/>
            <a:ext cx="281940" cy="280415"/>
          </a:xfrm>
          <a:prstGeom prst="rect">
            <a:avLst/>
          </a:prstGeom>
          <a:noFill/>
          <a:extLst/>
        </p:spPr>
      </p:pic>
      <p:pic>
        <p:nvPicPr>
          <p:cNvPr id="184" name="Picture 17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42276" y="6038089"/>
            <a:ext cx="281940" cy="280415"/>
          </a:xfrm>
          <a:prstGeom prst="rect">
            <a:avLst/>
          </a:prstGeom>
          <a:noFill/>
          <a:extLst/>
        </p:spPr>
      </p:pic>
      <p:pic>
        <p:nvPicPr>
          <p:cNvPr id="186" name="Picture 17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52104" y="6236209"/>
            <a:ext cx="281940" cy="280415"/>
          </a:xfrm>
          <a:prstGeom prst="rect">
            <a:avLst/>
          </a:prstGeom>
          <a:noFill/>
          <a:extLst/>
        </p:spPr>
      </p:pic>
      <p:sp>
        <p:nvSpPr>
          <p:cNvPr id="188" name="Rectangle 188"/>
          <p:cNvSpPr/>
          <p:nvPr/>
        </p:nvSpPr>
        <p:spPr>
          <a:xfrm>
            <a:off x="8716644" y="7673"/>
            <a:ext cx="185948" cy="2773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802" b="0" i="0" spc="0" baseline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802" b="0" i="0" spc="0" baseline="0" dirty="0" smtClean="0">
                <a:solidFill>
                  <a:srgbClr val="FFFFFF"/>
                </a:solidFill>
                <a:latin typeface="Georgia"/>
              </a:rPr>
              <a:t> </a:t>
            </a:r>
            <a:endParaRPr lang="en-US" sz="1802" b="0" i="0" spc="0" baseline="0" dirty="0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194" name="Rectangle 194"/>
          <p:cNvSpPr/>
          <p:nvPr/>
        </p:nvSpPr>
        <p:spPr>
          <a:xfrm>
            <a:off x="2286635" y="2198833"/>
            <a:ext cx="45872" cy="2092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solidFill>
                  <a:srgbClr val="FFFFFF"/>
                </a:solidFill>
                <a:latin typeface="Trebuchet MS,Bold"/>
              </a:rPr>
              <a:t> </a:t>
            </a:r>
          </a:p>
        </p:txBody>
      </p:sp>
      <p:sp>
        <p:nvSpPr>
          <p:cNvPr id="201" name="Rectangle 201"/>
          <p:cNvSpPr/>
          <p:nvPr/>
        </p:nvSpPr>
        <p:spPr>
          <a:xfrm>
            <a:off x="6796405" y="4786698"/>
            <a:ext cx="49542" cy="2259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1" i="0" spc="0" baseline="0" dirty="0">
                <a:solidFill>
                  <a:srgbClr val="FFFFFF"/>
                </a:solidFill>
                <a:latin typeface="Trebuchet MS,Bold"/>
              </a:rPr>
              <a:t> </a:t>
            </a:r>
          </a:p>
        </p:txBody>
      </p:sp>
      <p:sp>
        <p:nvSpPr>
          <p:cNvPr id="45" name="Rectangle 187"/>
          <p:cNvSpPr/>
          <p:nvPr/>
        </p:nvSpPr>
        <p:spPr>
          <a:xfrm>
            <a:off x="5888735" y="297265"/>
            <a:ext cx="3008837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900" b="1" i="0" spc="0" baseline="0" dirty="0" smtClean="0">
                <a:solidFill>
                  <a:srgbClr val="FFFFFF"/>
                </a:solidFill>
                <a:latin typeface="Arial"/>
              </a:rPr>
              <a:t>Администрация Туриловского сельского поселения</a:t>
            </a:r>
            <a:endParaRPr lang="en-US" sz="900" b="1" i="0" spc="0" baseline="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47" name="Picture 274"/>
          <p:cNvPicPr>
            <a:picLocks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0129" y="760030"/>
            <a:ext cx="8393915" cy="1206793"/>
          </a:xfrm>
          <a:prstGeom prst="rect">
            <a:avLst/>
          </a:prstGeom>
          <a:noFill/>
          <a:extLst/>
        </p:spPr>
      </p:pic>
      <p:sp>
        <p:nvSpPr>
          <p:cNvPr id="3" name="TextBox 2"/>
          <p:cNvSpPr txBox="1"/>
          <p:nvPr/>
        </p:nvSpPr>
        <p:spPr>
          <a:xfrm>
            <a:off x="597272" y="804185"/>
            <a:ext cx="79349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772" algn="ctr"/>
            <a:r>
              <a:rPr lang="ru-RU" sz="2000" b="1" i="0" spc="0" baseline="0" dirty="0" smtClean="0">
                <a:solidFill>
                  <a:schemeClr val="bg1"/>
                </a:solidFill>
                <a:latin typeface="Trebuchet MS,Bold" charset="0"/>
                <a:cs typeface="Times New Roman" panose="02020603050405020304" pitchFamily="18" charset="0"/>
              </a:rPr>
              <a:t>Исполнение бюджета Туриловского сельского поселения Миллеровского района в </a:t>
            </a:r>
            <a:r>
              <a:rPr lang="ru-RU" sz="2000" b="1" i="0" spc="0" baseline="0" dirty="0" smtClean="0">
                <a:solidFill>
                  <a:schemeClr val="bg1"/>
                </a:solidFill>
                <a:latin typeface="Trebuchet MS,Bold" charset="0"/>
                <a:cs typeface="Times New Roman" panose="02020603050405020304" pitchFamily="18" charset="0"/>
              </a:rPr>
              <a:t>2023 </a:t>
            </a:r>
            <a:r>
              <a:rPr lang="ru-RU" sz="2000" b="1" i="0" spc="0" baseline="0" dirty="0" smtClean="0">
                <a:solidFill>
                  <a:schemeClr val="bg1"/>
                </a:solidFill>
                <a:latin typeface="Trebuchet MS,Bold" charset="0"/>
                <a:cs typeface="Times New Roman" panose="02020603050405020304" pitchFamily="18" charset="0"/>
              </a:rPr>
              <a:t>году осуществлялось на основе</a:t>
            </a:r>
            <a:endParaRPr lang="en-US" sz="2000" b="1" i="0" spc="0" baseline="0" dirty="0" smtClean="0">
              <a:solidFill>
                <a:schemeClr val="bg1"/>
              </a:solidFill>
              <a:latin typeface="Trebuchet MS,Bold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849410774"/>
              </p:ext>
            </p:extLst>
          </p:nvPr>
        </p:nvGraphicFramePr>
        <p:xfrm>
          <a:off x="955548" y="2297948"/>
          <a:ext cx="7162038" cy="885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48" name="Схема 47"/>
          <p:cNvGraphicFramePr/>
          <p:nvPr>
            <p:extLst>
              <p:ext uri="{D42A27DB-BD31-4B8C-83A1-F6EECF244321}">
                <p14:modId xmlns:p14="http://schemas.microsoft.com/office/powerpoint/2010/main" val="3320259138"/>
              </p:ext>
            </p:extLst>
          </p:nvPr>
        </p:nvGraphicFramePr>
        <p:xfrm>
          <a:off x="781377" y="3847092"/>
          <a:ext cx="7618476" cy="698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49" name="Схема 48"/>
          <p:cNvGraphicFramePr/>
          <p:nvPr>
            <p:extLst>
              <p:ext uri="{D42A27DB-BD31-4B8C-83A1-F6EECF244321}">
                <p14:modId xmlns:p14="http://schemas.microsoft.com/office/powerpoint/2010/main" val="2327173697"/>
              </p:ext>
            </p:extLst>
          </p:nvPr>
        </p:nvGraphicFramePr>
        <p:xfrm>
          <a:off x="739213" y="5201386"/>
          <a:ext cx="7618476" cy="86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0000">
        <p:dissolve/>
      </p:transition>
    </mc:Choice>
    <mc:Fallback>
      <p:transition spd="slow" advClick="0" advTm="10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Freeform 20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" name="Freeform 206"/>
          <p:cNvSpPr/>
          <p:nvPr/>
        </p:nvSpPr>
        <p:spPr>
          <a:xfrm>
            <a:off x="0" y="366713"/>
            <a:ext cx="9144000" cy="84137"/>
          </a:xfrm>
          <a:custGeom>
            <a:avLst/>
            <a:gdLst/>
            <a:ahLst/>
            <a:cxnLst/>
            <a:rect l="0" t="0" r="0" b="0"/>
            <a:pathLst>
              <a:path w="9144000" h="84137">
                <a:moveTo>
                  <a:pt x="0" y="84137"/>
                </a:moveTo>
                <a:lnTo>
                  <a:pt x="9144000" y="84137"/>
                </a:lnTo>
                <a:lnTo>
                  <a:pt x="9144000" y="0"/>
                </a:lnTo>
                <a:lnTo>
                  <a:pt x="0" y="0"/>
                </a:lnTo>
                <a:lnTo>
                  <a:pt x="0" y="84137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" name="Freeform 207"/>
          <p:cNvSpPr/>
          <p:nvPr/>
        </p:nvSpPr>
        <p:spPr>
          <a:xfrm>
            <a:off x="0" y="0"/>
            <a:ext cx="9144000" cy="311150"/>
          </a:xfrm>
          <a:custGeom>
            <a:avLst/>
            <a:gdLst/>
            <a:ahLst/>
            <a:cxnLst/>
            <a:rect l="0" t="0" r="0" b="0"/>
            <a:pathLst>
              <a:path w="9144000" h="311150">
                <a:moveTo>
                  <a:pt x="0" y="311150"/>
                </a:moveTo>
                <a:lnTo>
                  <a:pt x="9144000" y="311150"/>
                </a:lnTo>
                <a:lnTo>
                  <a:pt x="9144000" y="0"/>
                </a:lnTo>
                <a:lnTo>
                  <a:pt x="0" y="0"/>
                </a:lnTo>
                <a:lnTo>
                  <a:pt x="0" y="311150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" name="Freeform 208"/>
          <p:cNvSpPr/>
          <p:nvPr/>
        </p:nvSpPr>
        <p:spPr>
          <a:xfrm>
            <a:off x="0" y="307975"/>
            <a:ext cx="9144000" cy="92075"/>
          </a:xfrm>
          <a:custGeom>
            <a:avLst/>
            <a:gdLst/>
            <a:ahLst/>
            <a:cxnLst/>
            <a:rect l="0" t="0" r="0" b="0"/>
            <a:pathLst>
              <a:path w="9144000" h="92075">
                <a:moveTo>
                  <a:pt x="0" y="92075"/>
                </a:moveTo>
                <a:lnTo>
                  <a:pt x="9144000" y="92075"/>
                </a:lnTo>
                <a:lnTo>
                  <a:pt x="914400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" name="Freeform 209"/>
          <p:cNvSpPr/>
          <p:nvPr/>
        </p:nvSpPr>
        <p:spPr>
          <a:xfrm>
            <a:off x="5410200" y="360363"/>
            <a:ext cx="3733800" cy="90487"/>
          </a:xfrm>
          <a:custGeom>
            <a:avLst/>
            <a:gdLst/>
            <a:ahLst/>
            <a:cxnLst/>
            <a:rect l="0" t="0" r="0" b="0"/>
            <a:pathLst>
              <a:path w="3733800" h="90487">
                <a:moveTo>
                  <a:pt x="0" y="90487"/>
                </a:moveTo>
                <a:lnTo>
                  <a:pt x="3733800" y="90487"/>
                </a:lnTo>
                <a:lnTo>
                  <a:pt x="3733800" y="0"/>
                </a:lnTo>
                <a:lnTo>
                  <a:pt x="0" y="0"/>
                </a:lnTo>
                <a:lnTo>
                  <a:pt x="0" y="904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" name="Freeform 210"/>
          <p:cNvSpPr/>
          <p:nvPr/>
        </p:nvSpPr>
        <p:spPr>
          <a:xfrm>
            <a:off x="5410200" y="439802"/>
            <a:ext cx="3733800" cy="180975"/>
          </a:xfrm>
          <a:custGeom>
            <a:avLst/>
            <a:gdLst/>
            <a:ahLst/>
            <a:cxnLst/>
            <a:rect l="0" t="0" r="0" b="0"/>
            <a:pathLst>
              <a:path w="3733800" h="180975">
                <a:moveTo>
                  <a:pt x="0" y="180975"/>
                </a:moveTo>
                <a:lnTo>
                  <a:pt x="3733800" y="180975"/>
                </a:lnTo>
                <a:lnTo>
                  <a:pt x="373380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" name="Freeform 211"/>
          <p:cNvSpPr/>
          <p:nvPr/>
        </p:nvSpPr>
        <p:spPr>
          <a:xfrm>
            <a:off x="5407025" y="496952"/>
            <a:ext cx="3063875" cy="28575"/>
          </a:xfrm>
          <a:custGeom>
            <a:avLst/>
            <a:gdLst/>
            <a:ahLst/>
            <a:cxnLst/>
            <a:rect l="0" t="0" r="0" b="0"/>
            <a:pathLst>
              <a:path w="3063875" h="28575">
                <a:moveTo>
                  <a:pt x="0" y="4698"/>
                </a:moveTo>
                <a:cubicBezTo>
                  <a:pt x="0" y="2032"/>
                  <a:pt x="2159" y="0"/>
                  <a:pt x="4826" y="0"/>
                </a:cubicBezTo>
                <a:cubicBezTo>
                  <a:pt x="4826" y="0"/>
                  <a:pt x="4826" y="0"/>
                  <a:pt x="4826" y="0"/>
                </a:cubicBezTo>
                <a:lnTo>
                  <a:pt x="4826" y="0"/>
                </a:lnTo>
                <a:lnTo>
                  <a:pt x="3059048" y="0"/>
                </a:lnTo>
                <a:cubicBezTo>
                  <a:pt x="3061716" y="0"/>
                  <a:pt x="3063875" y="2032"/>
                  <a:pt x="3063875" y="4698"/>
                </a:cubicBezTo>
                <a:cubicBezTo>
                  <a:pt x="3063875" y="4698"/>
                  <a:pt x="3063875" y="4698"/>
                  <a:pt x="3063875" y="4698"/>
                </a:cubicBezTo>
                <a:lnTo>
                  <a:pt x="3063875" y="4698"/>
                </a:lnTo>
                <a:lnTo>
                  <a:pt x="3063875" y="23748"/>
                </a:lnTo>
                <a:cubicBezTo>
                  <a:pt x="3063875" y="26415"/>
                  <a:pt x="3061716" y="28575"/>
                  <a:pt x="3059048" y="28575"/>
                </a:cubicBezTo>
                <a:cubicBezTo>
                  <a:pt x="3059048" y="28575"/>
                  <a:pt x="3059048" y="28575"/>
                  <a:pt x="3059048" y="28575"/>
                </a:cubicBezTo>
                <a:lnTo>
                  <a:pt x="3059048" y="28575"/>
                </a:lnTo>
                <a:lnTo>
                  <a:pt x="4826" y="28575"/>
                </a:lnTo>
                <a:cubicBezTo>
                  <a:pt x="2159" y="28575"/>
                  <a:pt x="0" y="26415"/>
                  <a:pt x="0" y="23748"/>
                </a:cubicBezTo>
                <a:cubicBezTo>
                  <a:pt x="0" y="23748"/>
                  <a:pt x="0" y="23748"/>
                  <a:pt x="0" y="23748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2" name="Freeform 212"/>
          <p:cNvSpPr/>
          <p:nvPr/>
        </p:nvSpPr>
        <p:spPr>
          <a:xfrm>
            <a:off x="7374001" y="589027"/>
            <a:ext cx="1600200" cy="36448"/>
          </a:xfrm>
          <a:custGeom>
            <a:avLst/>
            <a:gdLst/>
            <a:ahLst/>
            <a:cxnLst/>
            <a:rect l="0" t="0" r="0" b="0"/>
            <a:pathLst>
              <a:path w="1600200" h="36448">
                <a:moveTo>
                  <a:pt x="0" y="5969"/>
                </a:moveTo>
                <a:cubicBezTo>
                  <a:pt x="0" y="2666"/>
                  <a:pt x="2667" y="0"/>
                  <a:pt x="5968" y="0"/>
                </a:cubicBezTo>
                <a:cubicBezTo>
                  <a:pt x="5968" y="0"/>
                  <a:pt x="5968" y="0"/>
                  <a:pt x="5968" y="0"/>
                </a:cubicBezTo>
                <a:lnTo>
                  <a:pt x="5968" y="0"/>
                </a:lnTo>
                <a:lnTo>
                  <a:pt x="1594104" y="0"/>
                </a:lnTo>
                <a:cubicBezTo>
                  <a:pt x="1597405" y="0"/>
                  <a:pt x="1600200" y="2666"/>
                  <a:pt x="1600200" y="5969"/>
                </a:cubicBezTo>
                <a:cubicBezTo>
                  <a:pt x="1600200" y="5969"/>
                  <a:pt x="1600200" y="5969"/>
                  <a:pt x="1600200" y="5969"/>
                </a:cubicBezTo>
                <a:lnTo>
                  <a:pt x="1600200" y="5969"/>
                </a:lnTo>
                <a:lnTo>
                  <a:pt x="1600200" y="30352"/>
                </a:lnTo>
                <a:cubicBezTo>
                  <a:pt x="1600200" y="33782"/>
                  <a:pt x="1597405" y="36448"/>
                  <a:pt x="1594104" y="36448"/>
                </a:cubicBezTo>
                <a:cubicBezTo>
                  <a:pt x="1594104" y="36448"/>
                  <a:pt x="1594104" y="36448"/>
                  <a:pt x="1594104" y="36448"/>
                </a:cubicBezTo>
                <a:lnTo>
                  <a:pt x="1594104" y="36448"/>
                </a:lnTo>
                <a:lnTo>
                  <a:pt x="5968" y="36448"/>
                </a:lnTo>
                <a:cubicBezTo>
                  <a:pt x="2667" y="36448"/>
                  <a:pt x="0" y="33782"/>
                  <a:pt x="0" y="30352"/>
                </a:cubicBezTo>
                <a:cubicBezTo>
                  <a:pt x="0" y="30352"/>
                  <a:pt x="0" y="30352"/>
                  <a:pt x="0" y="30352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" name="Freeform 213"/>
          <p:cNvSpPr/>
          <p:nvPr/>
        </p:nvSpPr>
        <p:spPr>
          <a:xfrm>
            <a:off x="9085326" y="-1587"/>
            <a:ext cx="57150" cy="620712"/>
          </a:xfrm>
          <a:custGeom>
            <a:avLst/>
            <a:gdLst/>
            <a:ahLst/>
            <a:cxnLst/>
            <a:rect l="0" t="0" r="0" b="0"/>
            <a:pathLst>
              <a:path w="57150" h="620712">
                <a:moveTo>
                  <a:pt x="0" y="620712"/>
                </a:moveTo>
                <a:lnTo>
                  <a:pt x="57150" y="620712"/>
                </a:lnTo>
                <a:lnTo>
                  <a:pt x="57150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" name="Freeform 214"/>
          <p:cNvSpPr/>
          <p:nvPr/>
        </p:nvSpPr>
        <p:spPr>
          <a:xfrm>
            <a:off x="9044051" y="-1587"/>
            <a:ext cx="28575" cy="620712"/>
          </a:xfrm>
          <a:custGeom>
            <a:avLst/>
            <a:gdLst/>
            <a:ahLst/>
            <a:cxnLst/>
            <a:rect l="0" t="0" r="0" b="0"/>
            <a:pathLst>
              <a:path w="28575" h="620712">
                <a:moveTo>
                  <a:pt x="0" y="620712"/>
                </a:moveTo>
                <a:lnTo>
                  <a:pt x="28575" y="620712"/>
                </a:lnTo>
                <a:lnTo>
                  <a:pt x="2857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5" name="Freeform 215"/>
          <p:cNvSpPr/>
          <p:nvPr/>
        </p:nvSpPr>
        <p:spPr>
          <a:xfrm>
            <a:off x="9025001" y="-1587"/>
            <a:ext cx="9525" cy="620712"/>
          </a:xfrm>
          <a:custGeom>
            <a:avLst/>
            <a:gdLst/>
            <a:ahLst/>
            <a:cxnLst/>
            <a:rect l="0" t="0" r="0" b="0"/>
            <a:pathLst>
              <a:path w="9525" h="620712">
                <a:moveTo>
                  <a:pt x="0" y="620712"/>
                </a:moveTo>
                <a:lnTo>
                  <a:pt x="9525" y="620712"/>
                </a:lnTo>
                <a:lnTo>
                  <a:pt x="952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6" name="Freeform 216"/>
          <p:cNvSpPr/>
          <p:nvPr/>
        </p:nvSpPr>
        <p:spPr>
          <a:xfrm>
            <a:off x="8975725" y="-1587"/>
            <a:ext cx="26988" cy="620712"/>
          </a:xfrm>
          <a:custGeom>
            <a:avLst/>
            <a:gdLst/>
            <a:ahLst/>
            <a:cxnLst/>
            <a:rect l="0" t="0" r="0" b="0"/>
            <a:pathLst>
              <a:path w="26988" h="620712">
                <a:moveTo>
                  <a:pt x="0" y="620712"/>
                </a:moveTo>
                <a:lnTo>
                  <a:pt x="26988" y="620712"/>
                </a:lnTo>
                <a:lnTo>
                  <a:pt x="26988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7" name="Freeform 217"/>
          <p:cNvSpPr/>
          <p:nvPr/>
        </p:nvSpPr>
        <p:spPr>
          <a:xfrm>
            <a:off x="8915400" y="64"/>
            <a:ext cx="55563" cy="585788"/>
          </a:xfrm>
          <a:custGeom>
            <a:avLst/>
            <a:gdLst/>
            <a:ahLst/>
            <a:cxnLst/>
            <a:rect l="0" t="0" r="0" b="0"/>
            <a:pathLst>
              <a:path w="55563" h="585788">
                <a:moveTo>
                  <a:pt x="0" y="585788"/>
                </a:moveTo>
                <a:lnTo>
                  <a:pt x="55563" y="585788"/>
                </a:lnTo>
                <a:lnTo>
                  <a:pt x="55563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8" name="Freeform 218"/>
          <p:cNvSpPr/>
          <p:nvPr/>
        </p:nvSpPr>
        <p:spPr>
          <a:xfrm>
            <a:off x="8874125" y="64"/>
            <a:ext cx="7938" cy="585788"/>
          </a:xfrm>
          <a:custGeom>
            <a:avLst/>
            <a:gdLst/>
            <a:ahLst/>
            <a:cxnLst/>
            <a:rect l="0" t="0" r="0" b="0"/>
            <a:pathLst>
              <a:path w="7938" h="585788">
                <a:moveTo>
                  <a:pt x="0" y="585788"/>
                </a:moveTo>
                <a:lnTo>
                  <a:pt x="7938" y="585788"/>
                </a:lnTo>
                <a:lnTo>
                  <a:pt x="7938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0" name="Picture 14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35695" y="512064"/>
            <a:ext cx="461772" cy="461772"/>
          </a:xfrm>
          <a:prstGeom prst="rect">
            <a:avLst/>
          </a:prstGeom>
          <a:noFill/>
          <a:extLst/>
        </p:spPr>
      </p:pic>
      <p:pic>
        <p:nvPicPr>
          <p:cNvPr id="235" name="Picture 14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sp>
        <p:nvSpPr>
          <p:cNvPr id="241" name="Rectangle 241"/>
          <p:cNvSpPr/>
          <p:nvPr/>
        </p:nvSpPr>
        <p:spPr>
          <a:xfrm>
            <a:off x="868375" y="1286700"/>
            <a:ext cx="96092" cy="27582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="0" i="0" spc="-12" baseline="0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sz="1596" b="0" i="0" spc="0" baseline="0" dirty="0">
                <a:solidFill>
                  <a:srgbClr val="FFFFFF"/>
                </a:solidFill>
                <a:latin typeface="Georgia"/>
              </a:rPr>
              <a:t> </a:t>
            </a:r>
          </a:p>
        </p:txBody>
      </p:sp>
      <p:sp>
        <p:nvSpPr>
          <p:cNvPr id="244" name="Rectangle 244"/>
          <p:cNvSpPr/>
          <p:nvPr/>
        </p:nvSpPr>
        <p:spPr>
          <a:xfrm>
            <a:off x="868375" y="2153856"/>
            <a:ext cx="96092" cy="27582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="0" i="0" spc="-12" baseline="0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sz="1596" b="0" i="0" spc="0" baseline="0" dirty="0">
                <a:solidFill>
                  <a:srgbClr val="FFFFFF"/>
                </a:solidFill>
                <a:latin typeface="Georgia"/>
              </a:rPr>
              <a:t> </a:t>
            </a:r>
          </a:p>
        </p:txBody>
      </p:sp>
      <p:sp>
        <p:nvSpPr>
          <p:cNvPr id="247" name="Rectangle 247"/>
          <p:cNvSpPr/>
          <p:nvPr/>
        </p:nvSpPr>
        <p:spPr>
          <a:xfrm>
            <a:off x="868375" y="3249231"/>
            <a:ext cx="97616" cy="27582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="1" i="0" spc="-14" baseline="0" dirty="0">
                <a:solidFill>
                  <a:srgbClr val="FFFFFF"/>
                </a:solidFill>
                <a:latin typeface="Times New Roman"/>
              </a:rPr>
              <a:t> </a:t>
            </a:r>
            <a:r>
              <a:rPr lang="en-US" sz="1596" b="0" i="0" spc="0" baseline="0" dirty="0">
                <a:solidFill>
                  <a:srgbClr val="FFFFFF"/>
                </a:solidFill>
                <a:latin typeface="Georgia"/>
              </a:rPr>
              <a:t> </a:t>
            </a:r>
          </a:p>
        </p:txBody>
      </p:sp>
      <p:sp>
        <p:nvSpPr>
          <p:cNvPr id="249" name="Rectangle 249"/>
          <p:cNvSpPr/>
          <p:nvPr/>
        </p:nvSpPr>
        <p:spPr>
          <a:xfrm>
            <a:off x="868375" y="4341685"/>
            <a:ext cx="96092" cy="27582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="0" i="0" spc="-12" baseline="0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sz="1596" b="0" i="0" spc="0" baseline="0" dirty="0">
                <a:solidFill>
                  <a:srgbClr val="FFFFFF"/>
                </a:solidFill>
                <a:latin typeface="Georgia"/>
              </a:rPr>
              <a:t> </a:t>
            </a:r>
          </a:p>
        </p:txBody>
      </p:sp>
      <p:sp>
        <p:nvSpPr>
          <p:cNvPr id="252" name="Rectangle 252"/>
          <p:cNvSpPr/>
          <p:nvPr/>
        </p:nvSpPr>
        <p:spPr>
          <a:xfrm>
            <a:off x="868375" y="5638609"/>
            <a:ext cx="199724" cy="27582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="1" i="0" spc="-14" baseline="0" dirty="0">
                <a:solidFill>
                  <a:srgbClr val="FFFFFF"/>
                </a:solidFill>
                <a:latin typeface="Times New Roman"/>
              </a:rPr>
              <a:t> </a:t>
            </a:r>
            <a:r>
              <a:rPr lang="en-US" sz="1596" b="1" i="0" spc="0" baseline="0" dirty="0">
                <a:solidFill>
                  <a:srgbClr val="FFFFFF"/>
                </a:solidFill>
                <a:latin typeface="Times New Roman"/>
              </a:rPr>
              <a:t>  </a:t>
            </a:r>
            <a:r>
              <a:rPr lang="en-US" sz="1596" b="0" i="0" spc="0" baseline="0" dirty="0">
                <a:solidFill>
                  <a:srgbClr val="FFFFFF"/>
                </a:solidFill>
                <a:latin typeface="Georgia"/>
              </a:rPr>
              <a:t> </a:t>
            </a:r>
          </a:p>
        </p:txBody>
      </p:sp>
      <p:sp>
        <p:nvSpPr>
          <p:cNvPr id="253" name="Rectangle 253"/>
          <p:cNvSpPr/>
          <p:nvPr/>
        </p:nvSpPr>
        <p:spPr>
          <a:xfrm>
            <a:off x="8718168" y="7673"/>
            <a:ext cx="184346" cy="2773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2" b="0" i="0" spc="0" baseline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802" b="0" i="0" spc="0" baseline="0" dirty="0">
                <a:solidFill>
                  <a:srgbClr val="FFFFFF"/>
                </a:solidFill>
                <a:latin typeface="Georgia"/>
              </a:rPr>
              <a:t> </a:t>
            </a:r>
          </a:p>
        </p:txBody>
      </p:sp>
      <p:sp>
        <p:nvSpPr>
          <p:cNvPr id="48" name="Rectangle 187"/>
          <p:cNvSpPr/>
          <p:nvPr/>
        </p:nvSpPr>
        <p:spPr>
          <a:xfrm>
            <a:off x="5888735" y="297265"/>
            <a:ext cx="3008837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900" b="1" i="0" spc="0" baseline="0" dirty="0" smtClean="0">
                <a:solidFill>
                  <a:srgbClr val="FFFFFF"/>
                </a:solidFill>
                <a:latin typeface="Arial"/>
              </a:rPr>
              <a:t>Администрация Туриловского сельского поселения</a:t>
            </a:r>
            <a:endParaRPr lang="en-US" sz="900" b="1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86519" y="647643"/>
            <a:ext cx="7934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772" algn="ctr"/>
            <a:r>
              <a:rPr lang="ru-RU" sz="2000" b="1" i="0" spc="0" baseline="0" dirty="0" smtClean="0">
                <a:solidFill>
                  <a:schemeClr val="tx1"/>
                </a:solidFill>
                <a:latin typeface="Trebuchet MS,Bold" charset="0"/>
                <a:cs typeface="Times New Roman" panose="02020603050405020304" pitchFamily="18" charset="0"/>
              </a:rPr>
              <a:t>Основные направления бюджетной и налоговой политики Туриловского сельского поселения в </a:t>
            </a:r>
            <a:r>
              <a:rPr lang="ru-RU" sz="2000" b="1" i="0" spc="0" baseline="0" dirty="0" smtClean="0">
                <a:solidFill>
                  <a:schemeClr val="tx1"/>
                </a:solidFill>
                <a:latin typeface="Trebuchet MS,Bold" charset="0"/>
                <a:cs typeface="Times New Roman" panose="02020603050405020304" pitchFamily="18" charset="0"/>
              </a:rPr>
              <a:t>2023 </a:t>
            </a:r>
            <a:r>
              <a:rPr lang="ru-RU" sz="2000" b="1" i="0" spc="0" baseline="0" dirty="0" smtClean="0">
                <a:solidFill>
                  <a:schemeClr val="tx1"/>
                </a:solidFill>
                <a:latin typeface="Trebuchet MS,Bold" charset="0"/>
                <a:cs typeface="Times New Roman" panose="02020603050405020304" pitchFamily="18" charset="0"/>
              </a:rPr>
              <a:t>году</a:t>
            </a:r>
            <a:endParaRPr lang="en-US" sz="2000" b="1" i="0" spc="0" baseline="0" dirty="0" smtClean="0">
              <a:solidFill>
                <a:schemeClr val="tx1"/>
              </a:solidFill>
              <a:latin typeface="Trebuchet MS,Bold" charset="0"/>
              <a:cs typeface="Times New Roman" panose="02020603050405020304" pitchFamily="18" charset="0"/>
            </a:endParaRPr>
          </a:p>
        </p:txBody>
      </p:sp>
      <p:graphicFrame>
        <p:nvGraphicFramePr>
          <p:cNvPr id="38" name="Схема 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5572912"/>
              </p:ext>
            </p:extLst>
          </p:nvPr>
        </p:nvGraphicFramePr>
        <p:xfrm>
          <a:off x="476420" y="1537178"/>
          <a:ext cx="8271398" cy="61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46" name="Схема 4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6380987"/>
              </p:ext>
            </p:extLst>
          </p:nvPr>
        </p:nvGraphicFramePr>
        <p:xfrm>
          <a:off x="476420" y="2319299"/>
          <a:ext cx="8271398" cy="61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47" name="Схема 4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8251424"/>
              </p:ext>
            </p:extLst>
          </p:nvPr>
        </p:nvGraphicFramePr>
        <p:xfrm>
          <a:off x="476420" y="3097754"/>
          <a:ext cx="8271398" cy="61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50" name="Схема 4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0960753"/>
              </p:ext>
            </p:extLst>
          </p:nvPr>
        </p:nvGraphicFramePr>
        <p:xfrm>
          <a:off x="476420" y="3875635"/>
          <a:ext cx="8271398" cy="61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51" name="Схема 5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8711784"/>
              </p:ext>
            </p:extLst>
          </p:nvPr>
        </p:nvGraphicFramePr>
        <p:xfrm>
          <a:off x="476420" y="4661083"/>
          <a:ext cx="8271398" cy="61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graphicFrame>
        <p:nvGraphicFramePr>
          <p:cNvPr id="56" name="Схема 5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3675479"/>
              </p:ext>
            </p:extLst>
          </p:nvPr>
        </p:nvGraphicFramePr>
        <p:xfrm>
          <a:off x="476420" y="5445060"/>
          <a:ext cx="8271398" cy="61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9" r:lo="rId30" r:qs="rId31" r:cs="rId32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0000">
        <p:dissolve/>
      </p:transition>
    </mc:Choice>
    <mc:Fallback>
      <p:transition spd="slow" advClick="0" advTm="10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reeform 305"/>
          <p:cNvSpPr/>
          <p:nvPr/>
        </p:nvSpPr>
        <p:spPr>
          <a:xfrm>
            <a:off x="0" y="4498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6" name="Freeform 516"/>
          <p:cNvSpPr/>
          <p:nvPr/>
        </p:nvSpPr>
        <p:spPr>
          <a:xfrm>
            <a:off x="0" y="366713"/>
            <a:ext cx="9144000" cy="84137"/>
          </a:xfrm>
          <a:custGeom>
            <a:avLst/>
            <a:gdLst/>
            <a:ahLst/>
            <a:cxnLst/>
            <a:rect l="0" t="0" r="0" b="0"/>
            <a:pathLst>
              <a:path w="9144000" h="84137">
                <a:moveTo>
                  <a:pt x="0" y="84137"/>
                </a:moveTo>
                <a:lnTo>
                  <a:pt x="9144000" y="84137"/>
                </a:lnTo>
                <a:lnTo>
                  <a:pt x="9144000" y="0"/>
                </a:lnTo>
                <a:lnTo>
                  <a:pt x="0" y="0"/>
                </a:lnTo>
                <a:lnTo>
                  <a:pt x="0" y="84137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7" name="Freeform 517"/>
          <p:cNvSpPr/>
          <p:nvPr/>
        </p:nvSpPr>
        <p:spPr>
          <a:xfrm>
            <a:off x="0" y="0"/>
            <a:ext cx="9144000" cy="311150"/>
          </a:xfrm>
          <a:custGeom>
            <a:avLst/>
            <a:gdLst/>
            <a:ahLst/>
            <a:cxnLst/>
            <a:rect l="0" t="0" r="0" b="0"/>
            <a:pathLst>
              <a:path w="9144000" h="311150">
                <a:moveTo>
                  <a:pt x="0" y="311150"/>
                </a:moveTo>
                <a:lnTo>
                  <a:pt x="9144000" y="311150"/>
                </a:lnTo>
                <a:lnTo>
                  <a:pt x="9144000" y="0"/>
                </a:lnTo>
                <a:lnTo>
                  <a:pt x="0" y="0"/>
                </a:lnTo>
                <a:lnTo>
                  <a:pt x="0" y="311150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8" name="Freeform 518"/>
          <p:cNvSpPr/>
          <p:nvPr/>
        </p:nvSpPr>
        <p:spPr>
          <a:xfrm>
            <a:off x="0" y="307975"/>
            <a:ext cx="9144000" cy="92075"/>
          </a:xfrm>
          <a:custGeom>
            <a:avLst/>
            <a:gdLst/>
            <a:ahLst/>
            <a:cxnLst/>
            <a:rect l="0" t="0" r="0" b="0"/>
            <a:pathLst>
              <a:path w="9144000" h="92075">
                <a:moveTo>
                  <a:pt x="0" y="92075"/>
                </a:moveTo>
                <a:lnTo>
                  <a:pt x="9144000" y="92075"/>
                </a:lnTo>
                <a:lnTo>
                  <a:pt x="914400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9" name="Freeform 519"/>
          <p:cNvSpPr/>
          <p:nvPr/>
        </p:nvSpPr>
        <p:spPr>
          <a:xfrm>
            <a:off x="5410200" y="360363"/>
            <a:ext cx="3733800" cy="90487"/>
          </a:xfrm>
          <a:custGeom>
            <a:avLst/>
            <a:gdLst/>
            <a:ahLst/>
            <a:cxnLst/>
            <a:rect l="0" t="0" r="0" b="0"/>
            <a:pathLst>
              <a:path w="3733800" h="90487">
                <a:moveTo>
                  <a:pt x="0" y="90487"/>
                </a:moveTo>
                <a:lnTo>
                  <a:pt x="3733800" y="90487"/>
                </a:lnTo>
                <a:lnTo>
                  <a:pt x="3733800" y="0"/>
                </a:lnTo>
                <a:lnTo>
                  <a:pt x="0" y="0"/>
                </a:lnTo>
                <a:lnTo>
                  <a:pt x="0" y="904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0" name="Freeform 520"/>
          <p:cNvSpPr/>
          <p:nvPr/>
        </p:nvSpPr>
        <p:spPr>
          <a:xfrm>
            <a:off x="5410200" y="439802"/>
            <a:ext cx="3733800" cy="180975"/>
          </a:xfrm>
          <a:custGeom>
            <a:avLst/>
            <a:gdLst/>
            <a:ahLst/>
            <a:cxnLst/>
            <a:rect l="0" t="0" r="0" b="0"/>
            <a:pathLst>
              <a:path w="3733800" h="180975">
                <a:moveTo>
                  <a:pt x="0" y="180975"/>
                </a:moveTo>
                <a:lnTo>
                  <a:pt x="3733800" y="180975"/>
                </a:lnTo>
                <a:lnTo>
                  <a:pt x="373380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1" name="Freeform 521"/>
          <p:cNvSpPr/>
          <p:nvPr/>
        </p:nvSpPr>
        <p:spPr>
          <a:xfrm>
            <a:off x="5407025" y="496952"/>
            <a:ext cx="3063875" cy="28575"/>
          </a:xfrm>
          <a:custGeom>
            <a:avLst/>
            <a:gdLst/>
            <a:ahLst/>
            <a:cxnLst/>
            <a:rect l="0" t="0" r="0" b="0"/>
            <a:pathLst>
              <a:path w="3063875" h="28575">
                <a:moveTo>
                  <a:pt x="0" y="4698"/>
                </a:moveTo>
                <a:cubicBezTo>
                  <a:pt x="0" y="2032"/>
                  <a:pt x="2159" y="0"/>
                  <a:pt x="4826" y="0"/>
                </a:cubicBezTo>
                <a:cubicBezTo>
                  <a:pt x="4826" y="0"/>
                  <a:pt x="4826" y="0"/>
                  <a:pt x="4826" y="0"/>
                </a:cubicBezTo>
                <a:lnTo>
                  <a:pt x="4826" y="0"/>
                </a:lnTo>
                <a:lnTo>
                  <a:pt x="3059048" y="0"/>
                </a:lnTo>
                <a:cubicBezTo>
                  <a:pt x="3061716" y="0"/>
                  <a:pt x="3063875" y="2032"/>
                  <a:pt x="3063875" y="4698"/>
                </a:cubicBezTo>
                <a:cubicBezTo>
                  <a:pt x="3063875" y="4698"/>
                  <a:pt x="3063875" y="4698"/>
                  <a:pt x="3063875" y="4698"/>
                </a:cubicBezTo>
                <a:lnTo>
                  <a:pt x="3063875" y="4698"/>
                </a:lnTo>
                <a:lnTo>
                  <a:pt x="3063875" y="23748"/>
                </a:lnTo>
                <a:cubicBezTo>
                  <a:pt x="3063875" y="26415"/>
                  <a:pt x="3061716" y="28575"/>
                  <a:pt x="3059048" y="28575"/>
                </a:cubicBezTo>
                <a:cubicBezTo>
                  <a:pt x="3059048" y="28575"/>
                  <a:pt x="3059048" y="28575"/>
                  <a:pt x="3059048" y="28575"/>
                </a:cubicBezTo>
                <a:lnTo>
                  <a:pt x="3059048" y="28575"/>
                </a:lnTo>
                <a:lnTo>
                  <a:pt x="4826" y="28575"/>
                </a:lnTo>
                <a:cubicBezTo>
                  <a:pt x="2159" y="28575"/>
                  <a:pt x="0" y="26415"/>
                  <a:pt x="0" y="23748"/>
                </a:cubicBezTo>
                <a:cubicBezTo>
                  <a:pt x="0" y="23748"/>
                  <a:pt x="0" y="23748"/>
                  <a:pt x="0" y="23748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2" name="Freeform 522"/>
          <p:cNvSpPr/>
          <p:nvPr/>
        </p:nvSpPr>
        <p:spPr>
          <a:xfrm>
            <a:off x="7374001" y="589027"/>
            <a:ext cx="1600200" cy="36448"/>
          </a:xfrm>
          <a:custGeom>
            <a:avLst/>
            <a:gdLst/>
            <a:ahLst/>
            <a:cxnLst/>
            <a:rect l="0" t="0" r="0" b="0"/>
            <a:pathLst>
              <a:path w="1600200" h="36448">
                <a:moveTo>
                  <a:pt x="0" y="5969"/>
                </a:moveTo>
                <a:cubicBezTo>
                  <a:pt x="0" y="2666"/>
                  <a:pt x="2667" y="0"/>
                  <a:pt x="5968" y="0"/>
                </a:cubicBezTo>
                <a:cubicBezTo>
                  <a:pt x="5968" y="0"/>
                  <a:pt x="5968" y="0"/>
                  <a:pt x="5968" y="0"/>
                </a:cubicBezTo>
                <a:lnTo>
                  <a:pt x="5968" y="0"/>
                </a:lnTo>
                <a:lnTo>
                  <a:pt x="1594104" y="0"/>
                </a:lnTo>
                <a:cubicBezTo>
                  <a:pt x="1597405" y="0"/>
                  <a:pt x="1600200" y="2666"/>
                  <a:pt x="1600200" y="5969"/>
                </a:cubicBezTo>
                <a:cubicBezTo>
                  <a:pt x="1600200" y="5969"/>
                  <a:pt x="1600200" y="5969"/>
                  <a:pt x="1600200" y="5969"/>
                </a:cubicBezTo>
                <a:lnTo>
                  <a:pt x="1600200" y="5969"/>
                </a:lnTo>
                <a:lnTo>
                  <a:pt x="1600200" y="30352"/>
                </a:lnTo>
                <a:cubicBezTo>
                  <a:pt x="1600200" y="33782"/>
                  <a:pt x="1597405" y="36448"/>
                  <a:pt x="1594104" y="36448"/>
                </a:cubicBezTo>
                <a:cubicBezTo>
                  <a:pt x="1594104" y="36448"/>
                  <a:pt x="1594104" y="36448"/>
                  <a:pt x="1594104" y="36448"/>
                </a:cubicBezTo>
                <a:lnTo>
                  <a:pt x="1594104" y="36448"/>
                </a:lnTo>
                <a:lnTo>
                  <a:pt x="5968" y="36448"/>
                </a:lnTo>
                <a:cubicBezTo>
                  <a:pt x="2667" y="36448"/>
                  <a:pt x="0" y="33782"/>
                  <a:pt x="0" y="30352"/>
                </a:cubicBezTo>
                <a:cubicBezTo>
                  <a:pt x="0" y="30352"/>
                  <a:pt x="0" y="30352"/>
                  <a:pt x="0" y="30352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3" name="Freeform 523"/>
          <p:cNvSpPr/>
          <p:nvPr/>
        </p:nvSpPr>
        <p:spPr>
          <a:xfrm>
            <a:off x="9085326" y="-1587"/>
            <a:ext cx="57150" cy="620712"/>
          </a:xfrm>
          <a:custGeom>
            <a:avLst/>
            <a:gdLst/>
            <a:ahLst/>
            <a:cxnLst/>
            <a:rect l="0" t="0" r="0" b="0"/>
            <a:pathLst>
              <a:path w="57150" h="620712">
                <a:moveTo>
                  <a:pt x="0" y="620712"/>
                </a:moveTo>
                <a:lnTo>
                  <a:pt x="57150" y="620712"/>
                </a:lnTo>
                <a:lnTo>
                  <a:pt x="57150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4" name="Freeform 524"/>
          <p:cNvSpPr/>
          <p:nvPr/>
        </p:nvSpPr>
        <p:spPr>
          <a:xfrm>
            <a:off x="9044051" y="-1587"/>
            <a:ext cx="28575" cy="620712"/>
          </a:xfrm>
          <a:custGeom>
            <a:avLst/>
            <a:gdLst/>
            <a:ahLst/>
            <a:cxnLst/>
            <a:rect l="0" t="0" r="0" b="0"/>
            <a:pathLst>
              <a:path w="28575" h="620712">
                <a:moveTo>
                  <a:pt x="0" y="620712"/>
                </a:moveTo>
                <a:lnTo>
                  <a:pt x="28575" y="620712"/>
                </a:lnTo>
                <a:lnTo>
                  <a:pt x="2857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5" name="Freeform 525"/>
          <p:cNvSpPr/>
          <p:nvPr/>
        </p:nvSpPr>
        <p:spPr>
          <a:xfrm>
            <a:off x="9025001" y="-1587"/>
            <a:ext cx="9525" cy="620712"/>
          </a:xfrm>
          <a:custGeom>
            <a:avLst/>
            <a:gdLst/>
            <a:ahLst/>
            <a:cxnLst/>
            <a:rect l="0" t="0" r="0" b="0"/>
            <a:pathLst>
              <a:path w="9525" h="620712">
                <a:moveTo>
                  <a:pt x="0" y="620712"/>
                </a:moveTo>
                <a:lnTo>
                  <a:pt x="9525" y="620712"/>
                </a:lnTo>
                <a:lnTo>
                  <a:pt x="952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6" name="Freeform 526"/>
          <p:cNvSpPr/>
          <p:nvPr/>
        </p:nvSpPr>
        <p:spPr>
          <a:xfrm>
            <a:off x="8975725" y="-1587"/>
            <a:ext cx="26988" cy="620712"/>
          </a:xfrm>
          <a:custGeom>
            <a:avLst/>
            <a:gdLst/>
            <a:ahLst/>
            <a:cxnLst/>
            <a:rect l="0" t="0" r="0" b="0"/>
            <a:pathLst>
              <a:path w="26988" h="620712">
                <a:moveTo>
                  <a:pt x="0" y="620712"/>
                </a:moveTo>
                <a:lnTo>
                  <a:pt x="26988" y="620712"/>
                </a:lnTo>
                <a:lnTo>
                  <a:pt x="26988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7" name="Freeform 527"/>
          <p:cNvSpPr/>
          <p:nvPr/>
        </p:nvSpPr>
        <p:spPr>
          <a:xfrm>
            <a:off x="8915400" y="64"/>
            <a:ext cx="55563" cy="585788"/>
          </a:xfrm>
          <a:custGeom>
            <a:avLst/>
            <a:gdLst/>
            <a:ahLst/>
            <a:cxnLst/>
            <a:rect l="0" t="0" r="0" b="0"/>
            <a:pathLst>
              <a:path w="55563" h="585788">
                <a:moveTo>
                  <a:pt x="0" y="585788"/>
                </a:moveTo>
                <a:lnTo>
                  <a:pt x="55563" y="585788"/>
                </a:lnTo>
                <a:lnTo>
                  <a:pt x="55563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8" name="Freeform 528"/>
          <p:cNvSpPr/>
          <p:nvPr/>
        </p:nvSpPr>
        <p:spPr>
          <a:xfrm>
            <a:off x="8874125" y="64"/>
            <a:ext cx="7938" cy="585788"/>
          </a:xfrm>
          <a:custGeom>
            <a:avLst/>
            <a:gdLst/>
            <a:ahLst/>
            <a:cxnLst/>
            <a:rect l="0" t="0" r="0" b="0"/>
            <a:pathLst>
              <a:path w="7938" h="585788">
                <a:moveTo>
                  <a:pt x="0" y="585788"/>
                </a:moveTo>
                <a:lnTo>
                  <a:pt x="7938" y="585788"/>
                </a:lnTo>
                <a:lnTo>
                  <a:pt x="7938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37" name="Picture 14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pic>
        <p:nvPicPr>
          <p:cNvPr id="543" name="Picture 54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5380" y="5868924"/>
            <a:ext cx="298704" cy="300227"/>
          </a:xfrm>
          <a:prstGeom prst="rect">
            <a:avLst/>
          </a:prstGeom>
          <a:noFill/>
          <a:extLst/>
        </p:spPr>
      </p:pic>
      <p:pic>
        <p:nvPicPr>
          <p:cNvPr id="545" name="Picture 15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77083" y="5868924"/>
            <a:ext cx="300227" cy="300227"/>
          </a:xfrm>
          <a:prstGeom prst="rect">
            <a:avLst/>
          </a:prstGeom>
          <a:noFill/>
          <a:extLst/>
        </p:spPr>
      </p:pic>
      <p:pic>
        <p:nvPicPr>
          <p:cNvPr id="547" name="Picture 15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90188" y="5868924"/>
            <a:ext cx="300227" cy="300227"/>
          </a:xfrm>
          <a:prstGeom prst="rect">
            <a:avLst/>
          </a:prstGeom>
          <a:noFill/>
          <a:extLst/>
        </p:spPr>
      </p:pic>
      <p:pic>
        <p:nvPicPr>
          <p:cNvPr id="549" name="Picture 15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38828" y="5868924"/>
            <a:ext cx="303275" cy="300227"/>
          </a:xfrm>
          <a:prstGeom prst="rect">
            <a:avLst/>
          </a:prstGeom>
          <a:noFill/>
          <a:extLst/>
        </p:spPr>
      </p:pic>
      <p:pic>
        <p:nvPicPr>
          <p:cNvPr id="553" name="Picture 15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38671" y="5868924"/>
            <a:ext cx="300227" cy="300227"/>
          </a:xfrm>
          <a:prstGeom prst="rect">
            <a:avLst/>
          </a:prstGeom>
          <a:noFill/>
          <a:extLst/>
        </p:spPr>
      </p:pic>
      <p:pic>
        <p:nvPicPr>
          <p:cNvPr id="555" name="Picture 15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1904" y="5868924"/>
            <a:ext cx="300227" cy="300227"/>
          </a:xfrm>
          <a:prstGeom prst="rect">
            <a:avLst/>
          </a:prstGeom>
          <a:noFill/>
          <a:extLst/>
        </p:spPr>
      </p:pic>
      <p:pic>
        <p:nvPicPr>
          <p:cNvPr id="557" name="Picture 15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03235" y="5868924"/>
            <a:ext cx="300227" cy="300227"/>
          </a:xfrm>
          <a:prstGeom prst="rect">
            <a:avLst/>
          </a:prstGeom>
          <a:noFill/>
          <a:extLst/>
        </p:spPr>
      </p:pic>
      <p:pic>
        <p:nvPicPr>
          <p:cNvPr id="561" name="Picture 56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3083" y="6082285"/>
            <a:ext cx="327659" cy="300227"/>
          </a:xfrm>
          <a:prstGeom prst="rect">
            <a:avLst/>
          </a:prstGeom>
          <a:noFill/>
          <a:extLst/>
        </p:spPr>
      </p:pic>
      <p:pic>
        <p:nvPicPr>
          <p:cNvPr id="565" name="Picture 56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28316" y="6082285"/>
            <a:ext cx="327659" cy="300227"/>
          </a:xfrm>
          <a:prstGeom prst="rect">
            <a:avLst/>
          </a:prstGeom>
          <a:noFill/>
          <a:extLst/>
        </p:spPr>
      </p:pic>
      <p:pic>
        <p:nvPicPr>
          <p:cNvPr id="567" name="Picture 56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8767" y="6082285"/>
            <a:ext cx="327659" cy="300227"/>
          </a:xfrm>
          <a:prstGeom prst="rect">
            <a:avLst/>
          </a:prstGeom>
          <a:noFill/>
          <a:extLst/>
        </p:spPr>
      </p:pic>
      <p:pic>
        <p:nvPicPr>
          <p:cNvPr id="569" name="Picture 56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36008" y="6082285"/>
            <a:ext cx="327659" cy="300227"/>
          </a:xfrm>
          <a:prstGeom prst="rect">
            <a:avLst/>
          </a:prstGeom>
          <a:noFill/>
          <a:extLst/>
        </p:spPr>
      </p:pic>
      <p:pic>
        <p:nvPicPr>
          <p:cNvPr id="571" name="Picture 56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04559" y="6082285"/>
            <a:ext cx="327659" cy="300227"/>
          </a:xfrm>
          <a:prstGeom prst="rect">
            <a:avLst/>
          </a:prstGeom>
          <a:noFill/>
          <a:extLst/>
        </p:spPr>
      </p:pic>
      <p:pic>
        <p:nvPicPr>
          <p:cNvPr id="573" name="Picture 56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9523" y="6082285"/>
            <a:ext cx="327659" cy="300227"/>
          </a:xfrm>
          <a:prstGeom prst="rect">
            <a:avLst/>
          </a:prstGeom>
          <a:noFill/>
          <a:extLst/>
        </p:spPr>
      </p:pic>
      <p:pic>
        <p:nvPicPr>
          <p:cNvPr id="581" name="Picture 54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8511" y="6295645"/>
            <a:ext cx="297179" cy="300227"/>
          </a:xfrm>
          <a:prstGeom prst="rect">
            <a:avLst/>
          </a:prstGeom>
          <a:noFill/>
          <a:extLst/>
        </p:spPr>
      </p:pic>
      <p:sp>
        <p:nvSpPr>
          <p:cNvPr id="582" name="Freeform 582"/>
          <p:cNvSpPr/>
          <p:nvPr/>
        </p:nvSpPr>
        <p:spPr>
          <a:xfrm>
            <a:off x="2339719" y="1622425"/>
            <a:ext cx="45719" cy="3326169"/>
          </a:xfrm>
          <a:custGeom>
            <a:avLst/>
            <a:gdLst/>
            <a:ahLst/>
            <a:cxnLst/>
            <a:rect l="0" t="0" r="0" b="0"/>
            <a:pathLst>
              <a:path h="4146335">
                <a:moveTo>
                  <a:pt x="0" y="0"/>
                </a:moveTo>
                <a:lnTo>
                  <a:pt x="0" y="4146335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Freeform 583"/>
          <p:cNvSpPr/>
          <p:nvPr/>
        </p:nvSpPr>
        <p:spPr>
          <a:xfrm flipH="1">
            <a:off x="4205986" y="1622425"/>
            <a:ext cx="45719" cy="3326169"/>
          </a:xfrm>
          <a:custGeom>
            <a:avLst/>
            <a:gdLst/>
            <a:ahLst/>
            <a:cxnLst/>
            <a:rect l="0" t="0" r="0" b="0"/>
            <a:pathLst>
              <a:path h="4146335">
                <a:moveTo>
                  <a:pt x="0" y="0"/>
                </a:moveTo>
                <a:lnTo>
                  <a:pt x="0" y="4146335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Freeform 584"/>
          <p:cNvSpPr/>
          <p:nvPr/>
        </p:nvSpPr>
        <p:spPr>
          <a:xfrm>
            <a:off x="5894450" y="1622425"/>
            <a:ext cx="45719" cy="3326169"/>
          </a:xfrm>
          <a:custGeom>
            <a:avLst/>
            <a:gdLst/>
            <a:ahLst/>
            <a:cxnLst/>
            <a:rect l="0" t="0" r="0" b="0"/>
            <a:pathLst>
              <a:path h="4146335">
                <a:moveTo>
                  <a:pt x="0" y="0"/>
                </a:moveTo>
                <a:lnTo>
                  <a:pt x="0" y="4146335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Freeform 585"/>
          <p:cNvSpPr/>
          <p:nvPr/>
        </p:nvSpPr>
        <p:spPr>
          <a:xfrm>
            <a:off x="7465820" y="1622425"/>
            <a:ext cx="45719" cy="3326169"/>
          </a:xfrm>
          <a:custGeom>
            <a:avLst/>
            <a:gdLst/>
            <a:ahLst/>
            <a:cxnLst/>
            <a:rect l="0" t="0" r="0" b="0"/>
            <a:pathLst>
              <a:path h="4146335">
                <a:moveTo>
                  <a:pt x="0" y="0"/>
                </a:moveTo>
                <a:lnTo>
                  <a:pt x="0" y="4146335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Freeform 586"/>
          <p:cNvSpPr/>
          <p:nvPr/>
        </p:nvSpPr>
        <p:spPr>
          <a:xfrm>
            <a:off x="317182" y="2517775"/>
            <a:ext cx="8653716" cy="0"/>
          </a:xfrm>
          <a:custGeom>
            <a:avLst/>
            <a:gdLst/>
            <a:ahLst/>
            <a:cxnLst/>
            <a:rect l="0" t="0" r="0" b="0"/>
            <a:pathLst>
              <a:path w="8653716">
                <a:moveTo>
                  <a:pt x="0" y="0"/>
                </a:moveTo>
                <a:lnTo>
                  <a:pt x="8653716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Freeform 587"/>
          <p:cNvSpPr/>
          <p:nvPr/>
        </p:nvSpPr>
        <p:spPr>
          <a:xfrm>
            <a:off x="317182" y="2909824"/>
            <a:ext cx="8653716" cy="0"/>
          </a:xfrm>
          <a:custGeom>
            <a:avLst/>
            <a:gdLst/>
            <a:ahLst/>
            <a:cxnLst/>
            <a:rect l="0" t="0" r="0" b="0"/>
            <a:pathLst>
              <a:path w="8653716">
                <a:moveTo>
                  <a:pt x="0" y="0"/>
                </a:moveTo>
                <a:lnTo>
                  <a:pt x="8653716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Freeform 588"/>
          <p:cNvSpPr/>
          <p:nvPr/>
        </p:nvSpPr>
        <p:spPr>
          <a:xfrm>
            <a:off x="317182" y="3641345"/>
            <a:ext cx="8653716" cy="0"/>
          </a:xfrm>
          <a:custGeom>
            <a:avLst/>
            <a:gdLst/>
            <a:ahLst/>
            <a:cxnLst/>
            <a:rect l="0" t="0" r="0" b="0"/>
            <a:pathLst>
              <a:path w="8653716">
                <a:moveTo>
                  <a:pt x="0" y="0"/>
                </a:moveTo>
                <a:lnTo>
                  <a:pt x="8653716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Freeform 589"/>
          <p:cNvSpPr/>
          <p:nvPr/>
        </p:nvSpPr>
        <p:spPr>
          <a:xfrm>
            <a:off x="309150" y="4250945"/>
            <a:ext cx="8653716" cy="0"/>
          </a:xfrm>
          <a:custGeom>
            <a:avLst/>
            <a:gdLst/>
            <a:ahLst/>
            <a:cxnLst/>
            <a:rect l="0" t="0" r="0" b="0"/>
            <a:pathLst>
              <a:path w="8653716">
                <a:moveTo>
                  <a:pt x="0" y="0"/>
                </a:moveTo>
                <a:lnTo>
                  <a:pt x="8653716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Freeform 591"/>
          <p:cNvSpPr/>
          <p:nvPr/>
        </p:nvSpPr>
        <p:spPr>
          <a:xfrm>
            <a:off x="323531" y="1622425"/>
            <a:ext cx="45719" cy="3326169"/>
          </a:xfrm>
          <a:custGeom>
            <a:avLst/>
            <a:gdLst/>
            <a:ahLst/>
            <a:cxnLst/>
            <a:rect l="0" t="0" r="0" b="0"/>
            <a:pathLst>
              <a:path h="4146335">
                <a:moveTo>
                  <a:pt x="0" y="0"/>
                </a:moveTo>
                <a:lnTo>
                  <a:pt x="0" y="4146335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Freeform 592"/>
          <p:cNvSpPr/>
          <p:nvPr/>
        </p:nvSpPr>
        <p:spPr>
          <a:xfrm>
            <a:off x="8964547" y="1622425"/>
            <a:ext cx="45719" cy="3326169"/>
          </a:xfrm>
          <a:custGeom>
            <a:avLst/>
            <a:gdLst/>
            <a:ahLst/>
            <a:cxnLst/>
            <a:rect l="0" t="0" r="0" b="0"/>
            <a:pathLst>
              <a:path h="4146335">
                <a:moveTo>
                  <a:pt x="0" y="0"/>
                </a:moveTo>
                <a:lnTo>
                  <a:pt x="0" y="4146335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Freeform 593"/>
          <p:cNvSpPr/>
          <p:nvPr/>
        </p:nvSpPr>
        <p:spPr>
          <a:xfrm>
            <a:off x="317182" y="1628775"/>
            <a:ext cx="8653716" cy="0"/>
          </a:xfrm>
          <a:custGeom>
            <a:avLst/>
            <a:gdLst/>
            <a:ahLst/>
            <a:cxnLst/>
            <a:rect l="0" t="0" r="0" b="0"/>
            <a:pathLst>
              <a:path w="8653716">
                <a:moveTo>
                  <a:pt x="0" y="0"/>
                </a:moveTo>
                <a:lnTo>
                  <a:pt x="8653716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Freeform 594"/>
          <p:cNvSpPr/>
          <p:nvPr/>
        </p:nvSpPr>
        <p:spPr>
          <a:xfrm>
            <a:off x="317182" y="4948594"/>
            <a:ext cx="8653716" cy="0"/>
          </a:xfrm>
          <a:custGeom>
            <a:avLst/>
            <a:gdLst/>
            <a:ahLst/>
            <a:cxnLst/>
            <a:rect l="0" t="0" r="0" b="0"/>
            <a:pathLst>
              <a:path w="8653716">
                <a:moveTo>
                  <a:pt x="0" y="0"/>
                </a:moveTo>
                <a:lnTo>
                  <a:pt x="8653716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Rectangle 595"/>
          <p:cNvSpPr/>
          <p:nvPr/>
        </p:nvSpPr>
        <p:spPr>
          <a:xfrm>
            <a:off x="653385" y="646212"/>
            <a:ext cx="7799135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en-US" sz="2000" b="1" i="0" spc="0" baseline="0" dirty="0" err="1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Основные</a:t>
            </a:r>
            <a:r>
              <a:rPr lang="en-US" sz="2000" b="1" i="0" spc="-26" baseline="0" dirty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en-US" sz="2000" b="1" i="0" spc="0" baseline="0" dirty="0" err="1" smtClean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характеристики</a:t>
            </a:r>
            <a:r>
              <a:rPr lang="en-US" sz="2000" b="1" i="0" spc="0" baseline="0" dirty="0" smtClean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en-US" sz="2000" b="1" i="0" spc="0" baseline="0" dirty="0" err="1" smtClean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бюджета</a:t>
            </a:r>
            <a:r>
              <a:rPr lang="en-US" sz="2000" b="1" i="0" spc="-53" baseline="0" dirty="0" smtClean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ru-RU" sz="2000" b="1" i="0" spc="-53" baseline="0" dirty="0" smtClean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Туриловского сельского поселения Миллеровского района</a:t>
            </a:r>
            <a:r>
              <a:rPr lang="en-US" sz="2000" b="1" i="0" spc="0" baseline="0" dirty="0" smtClean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ru-RU" sz="2000" b="1" i="0" spc="0" baseline="0" dirty="0" smtClean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за</a:t>
            </a:r>
            <a:r>
              <a:rPr lang="en-US" sz="2000" b="1" i="0" spc="-14" baseline="0" dirty="0" smtClean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ru-RU" sz="2000" b="1" i="0" spc="0" baseline="0" dirty="0" smtClean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2023</a:t>
            </a:r>
            <a:r>
              <a:rPr lang="en-US" sz="2000" b="1" i="0" spc="0" baseline="0" dirty="0" smtClean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en-US" sz="2000" b="1" i="0" spc="0" baseline="0" dirty="0" err="1" smtClean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год</a:t>
            </a:r>
            <a:r>
              <a:rPr lang="en-US" sz="2000" b="1" i="0" spc="0" baseline="0" dirty="0" smtClean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endParaRPr lang="en-US" sz="2000" b="1" i="0" spc="0" baseline="0" dirty="0">
              <a:solidFill>
                <a:srgbClr val="0066CC"/>
              </a:solidFill>
              <a:latin typeface="Trebuchet MS,Bold" charset="0"/>
              <a:cs typeface="Times New Roman" panose="02020603050405020304" pitchFamily="18" charset="0"/>
            </a:endParaRPr>
          </a:p>
        </p:txBody>
      </p:sp>
      <p:sp>
        <p:nvSpPr>
          <p:cNvPr id="597" name="Rectangle 597"/>
          <p:cNvSpPr/>
          <p:nvPr/>
        </p:nvSpPr>
        <p:spPr>
          <a:xfrm>
            <a:off x="8096377" y="1399265"/>
            <a:ext cx="848117" cy="1624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056" b="1" dirty="0">
                <a:latin typeface="Arial"/>
              </a:rPr>
              <a:t>т</a:t>
            </a:r>
            <a:r>
              <a:rPr lang="ru-RU" sz="1056" b="1" dirty="0" smtClean="0">
                <a:latin typeface="Arial"/>
              </a:rPr>
              <a:t>ыс.</a:t>
            </a:r>
            <a:r>
              <a:rPr lang="en-US" sz="1056" b="1" i="0" spc="-29" baseline="0" dirty="0" smtClean="0">
                <a:latin typeface="Arial"/>
              </a:rPr>
              <a:t> </a:t>
            </a:r>
            <a:r>
              <a:rPr lang="en-US" sz="1056" b="1" i="0" spc="0" baseline="0" dirty="0">
                <a:latin typeface="Arial"/>
              </a:rPr>
              <a:t>р</a:t>
            </a:r>
            <a:r>
              <a:rPr lang="en-US" sz="1056" b="1" i="0" spc="-20" baseline="0" dirty="0">
                <a:latin typeface="Arial"/>
              </a:rPr>
              <a:t>у</a:t>
            </a:r>
            <a:r>
              <a:rPr lang="en-US" sz="1056" b="1" i="0" spc="0" baseline="0" dirty="0">
                <a:latin typeface="Arial"/>
              </a:rPr>
              <a:t>блей </a:t>
            </a:r>
          </a:p>
        </p:txBody>
      </p:sp>
      <p:sp>
        <p:nvSpPr>
          <p:cNvPr id="598" name="Rectangle 598"/>
          <p:cNvSpPr/>
          <p:nvPr/>
        </p:nvSpPr>
        <p:spPr>
          <a:xfrm>
            <a:off x="8718168" y="12814"/>
            <a:ext cx="192360" cy="2773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802" dirty="0" smtClean="0">
                <a:solidFill>
                  <a:srgbClr val="FFFFFF"/>
                </a:solidFill>
                <a:latin typeface="Arial"/>
              </a:rPr>
              <a:t>4</a:t>
            </a:r>
            <a:r>
              <a:rPr lang="en-US" sz="1802" b="0" i="0" spc="0" baseline="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US" sz="1802" b="0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0" name="Rectangle 600"/>
          <p:cNvSpPr/>
          <p:nvPr/>
        </p:nvSpPr>
        <p:spPr>
          <a:xfrm>
            <a:off x="750722" y="1936333"/>
            <a:ext cx="1189493" cy="2455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="1" i="0" spc="0" baseline="0" dirty="0">
                <a:latin typeface="Trebuchet MS" pitchFamily="34" charset="0"/>
              </a:rPr>
              <a:t>Пока</a:t>
            </a:r>
            <a:r>
              <a:rPr lang="en-US" sz="1596" b="1" i="0" spc="-25" baseline="0" dirty="0">
                <a:latin typeface="Trebuchet MS" pitchFamily="34" charset="0"/>
              </a:rPr>
              <a:t>з</a:t>
            </a:r>
            <a:r>
              <a:rPr lang="en-US" sz="1596" b="1" i="0" spc="0" baseline="0" dirty="0">
                <a:latin typeface="Trebuchet MS" pitchFamily="34" charset="0"/>
              </a:rPr>
              <a:t>а</a:t>
            </a:r>
            <a:r>
              <a:rPr lang="en-US" sz="1596" b="1" i="0" spc="-12" baseline="0" dirty="0">
                <a:latin typeface="Trebuchet MS" pitchFamily="34" charset="0"/>
              </a:rPr>
              <a:t>т</a:t>
            </a:r>
            <a:r>
              <a:rPr lang="en-US" sz="1596" b="1" i="0" spc="0" baseline="0" dirty="0">
                <a:latin typeface="Trebuchet MS" pitchFamily="34" charset="0"/>
              </a:rPr>
              <a:t>ель </a:t>
            </a:r>
          </a:p>
        </p:txBody>
      </p:sp>
      <p:sp>
        <p:nvSpPr>
          <p:cNvPr id="601" name="Rectangle 601"/>
          <p:cNvSpPr/>
          <p:nvPr/>
        </p:nvSpPr>
        <p:spPr>
          <a:xfrm>
            <a:off x="2577593" y="1710400"/>
            <a:ext cx="1443099" cy="7367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sz="1596" b="1" dirty="0" smtClean="0">
                <a:latin typeface="Trebuchet MS" pitchFamily="34" charset="0"/>
              </a:rPr>
              <a:t>Плановые бюджетные назначения</a:t>
            </a:r>
            <a:endParaRPr lang="en-US" sz="1598" b="1" i="0" spc="0" baseline="0" dirty="0">
              <a:latin typeface="Trebuchet MS" pitchFamily="34" charset="0"/>
            </a:endParaRPr>
          </a:p>
        </p:txBody>
      </p:sp>
      <p:sp>
        <p:nvSpPr>
          <p:cNvPr id="610" name="Rectangle 610"/>
          <p:cNvSpPr/>
          <p:nvPr/>
        </p:nvSpPr>
        <p:spPr>
          <a:xfrm>
            <a:off x="392277" y="2599319"/>
            <a:ext cx="8279574" cy="2455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453919" algn="l"/>
                <a:tab pos="4230903" algn="l"/>
                <a:tab pos="5838723" algn="l"/>
                <a:tab pos="7374026" algn="l"/>
              </a:tabLst>
            </a:pPr>
            <a:r>
              <a:rPr lang="en-US" sz="1596" i="0" spc="0" baseline="0" dirty="0">
                <a:solidFill>
                  <a:srgbClr val="254061"/>
                </a:solidFill>
                <a:latin typeface="Trebuchet MS" pitchFamily="34" charset="0"/>
              </a:rPr>
              <a:t>I. Д</a:t>
            </a:r>
            <a:r>
              <a:rPr lang="en-US" sz="1596" i="0" spc="-39" baseline="0" dirty="0">
                <a:solidFill>
                  <a:srgbClr val="254061"/>
                </a:solidFill>
                <a:latin typeface="Trebuchet MS" pitchFamily="34" charset="0"/>
              </a:rPr>
              <a:t>о</a:t>
            </a:r>
            <a:r>
              <a:rPr lang="en-US" sz="1596" i="0" spc="-35" baseline="0" dirty="0">
                <a:solidFill>
                  <a:srgbClr val="254061"/>
                </a:solidFill>
                <a:latin typeface="Trebuchet MS" pitchFamily="34" charset="0"/>
              </a:rPr>
              <a:t>х</a:t>
            </a:r>
            <a:r>
              <a:rPr lang="en-US" sz="1596" i="0" spc="-27" baseline="0" dirty="0">
                <a:solidFill>
                  <a:srgbClr val="254061"/>
                </a:solidFill>
                <a:latin typeface="Trebuchet MS" pitchFamily="34" charset="0"/>
              </a:rPr>
              <a:t>о</a:t>
            </a:r>
            <a:r>
              <a:rPr lang="en-US" sz="1596" i="0" spc="0" baseline="0" dirty="0">
                <a:solidFill>
                  <a:srgbClr val="254061"/>
                </a:solidFill>
                <a:latin typeface="Trebuchet MS" pitchFamily="34" charset="0"/>
              </a:rPr>
              <a:t>ды, </a:t>
            </a:r>
            <a:r>
              <a:rPr lang="en-US" sz="1596" i="0" spc="-33" baseline="0" dirty="0" err="1">
                <a:solidFill>
                  <a:srgbClr val="254061"/>
                </a:solidFill>
                <a:latin typeface="Trebuchet MS" pitchFamily="34" charset="0"/>
              </a:rPr>
              <a:t>в</a:t>
            </a:r>
            <a:r>
              <a:rPr lang="en-US" sz="1596" i="0" spc="0" baseline="0" dirty="0" err="1">
                <a:solidFill>
                  <a:srgbClr val="254061"/>
                </a:solidFill>
                <a:latin typeface="Trebuchet MS" pitchFamily="34" charset="0"/>
              </a:rPr>
              <a:t>се</a:t>
            </a:r>
            <a:r>
              <a:rPr lang="en-US" sz="1596" i="0" spc="-28" baseline="0" dirty="0" err="1">
                <a:solidFill>
                  <a:srgbClr val="254061"/>
                </a:solidFill>
                <a:latin typeface="Trebuchet MS" pitchFamily="34" charset="0"/>
              </a:rPr>
              <a:t>г</a:t>
            </a:r>
            <a:r>
              <a:rPr lang="en-US" sz="1596" i="0" spc="0" baseline="0" dirty="0" err="1">
                <a:solidFill>
                  <a:srgbClr val="254061"/>
                </a:solidFill>
                <a:latin typeface="Trebuchet MS" pitchFamily="34" charset="0"/>
              </a:rPr>
              <a:t>о</a:t>
            </a:r>
            <a:r>
              <a:rPr lang="en-US" sz="1596" i="0" spc="0" baseline="0" dirty="0">
                <a:solidFill>
                  <a:srgbClr val="254061"/>
                </a:solidFill>
                <a:latin typeface="Trebuchet MS" pitchFamily="34" charset="0"/>
              </a:rPr>
              <a:t> </a:t>
            </a:r>
            <a:r>
              <a:rPr lang="ru-RU" sz="1596" i="0" spc="0" dirty="0" smtClean="0">
                <a:solidFill>
                  <a:srgbClr val="254061"/>
                </a:solidFill>
                <a:latin typeface="Trebuchet MS" pitchFamily="34" charset="0"/>
              </a:rPr>
              <a:t>                </a:t>
            </a:r>
            <a:r>
              <a:rPr lang="ru-RU" sz="1596" i="0" spc="0" dirty="0" smtClean="0">
                <a:solidFill>
                  <a:srgbClr val="254061"/>
                </a:solidFill>
                <a:latin typeface="Trebuchet MS" pitchFamily="34" charset="0"/>
              </a:rPr>
              <a:t>11 791,9                   </a:t>
            </a:r>
            <a:r>
              <a:rPr lang="ru-RU" sz="1596" dirty="0" smtClean="0">
                <a:solidFill>
                  <a:srgbClr val="254061"/>
                </a:solidFill>
                <a:latin typeface="Trebuchet MS" pitchFamily="34" charset="0"/>
              </a:rPr>
              <a:t>11 478,5               97,3</a:t>
            </a:r>
            <a:r>
              <a:rPr lang="en-US" sz="1596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 </a:t>
            </a:r>
            <a:r>
              <a:rPr lang="ru-RU" sz="1596" dirty="0" smtClean="0">
                <a:solidFill>
                  <a:srgbClr val="254061"/>
                </a:solidFill>
                <a:latin typeface="Trebuchet MS" pitchFamily="34" charset="0"/>
              </a:rPr>
              <a:t>                  108,3</a:t>
            </a:r>
            <a:endParaRPr lang="en-US" sz="1596" i="0" spc="0" baseline="0" dirty="0">
              <a:solidFill>
                <a:srgbClr val="254061"/>
              </a:solidFill>
              <a:latin typeface="Trebuchet MS" pitchFamily="34" charset="0"/>
            </a:endParaRPr>
          </a:p>
        </p:txBody>
      </p:sp>
      <p:sp>
        <p:nvSpPr>
          <p:cNvPr id="612" name="Rectangle 612"/>
          <p:cNvSpPr/>
          <p:nvPr/>
        </p:nvSpPr>
        <p:spPr>
          <a:xfrm>
            <a:off x="453771" y="3054124"/>
            <a:ext cx="1834964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ru-RU" sz="1400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Безвозмездные поступления, всего</a:t>
            </a:r>
            <a:endParaRPr lang="en-US" sz="1400" i="0" spc="0" baseline="0" dirty="0">
              <a:solidFill>
                <a:srgbClr val="254061"/>
              </a:solidFill>
              <a:latin typeface="Trebuchet MS" pitchFamily="34" charset="0"/>
            </a:endParaRPr>
          </a:p>
        </p:txBody>
      </p:sp>
      <p:sp>
        <p:nvSpPr>
          <p:cNvPr id="613" name="Rectangle 613"/>
          <p:cNvSpPr/>
          <p:nvPr/>
        </p:nvSpPr>
        <p:spPr>
          <a:xfrm>
            <a:off x="2767132" y="3132423"/>
            <a:ext cx="5852610" cy="2455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>
              <a:tabLst>
                <a:tab pos="1776983" algn="l"/>
                <a:tab pos="3384804" algn="l"/>
                <a:tab pos="4920107" algn="l"/>
              </a:tabLst>
            </a:pPr>
            <a:r>
              <a:rPr lang="ru-RU" sz="1596" dirty="0" smtClean="0">
                <a:solidFill>
                  <a:srgbClr val="254061"/>
                </a:solidFill>
                <a:latin typeface="Trebuchet MS" pitchFamily="34" charset="0"/>
              </a:rPr>
              <a:t>   </a:t>
            </a:r>
            <a:r>
              <a:rPr lang="ru-RU" sz="1596" dirty="0" smtClean="0">
                <a:solidFill>
                  <a:srgbClr val="254061"/>
                </a:solidFill>
                <a:latin typeface="Trebuchet MS" pitchFamily="34" charset="0"/>
              </a:rPr>
              <a:t>5 423,3</a:t>
            </a:r>
            <a:r>
              <a:rPr lang="en-US" sz="1596" i="0" spc="0" baseline="0" dirty="0">
                <a:solidFill>
                  <a:srgbClr val="254061"/>
                </a:solidFill>
                <a:latin typeface="Trebuchet MS" pitchFamily="34" charset="0"/>
              </a:rPr>
              <a:t>	</a:t>
            </a:r>
            <a:r>
              <a:rPr lang="ru-RU" sz="1596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    </a:t>
            </a:r>
            <a:r>
              <a:rPr lang="ru-RU" sz="1596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5 423,3</a:t>
            </a:r>
            <a:r>
              <a:rPr lang="en-US" sz="1596" i="0" spc="0" baseline="0" dirty="0">
                <a:solidFill>
                  <a:srgbClr val="254061"/>
                </a:solidFill>
                <a:latin typeface="Trebuchet MS" pitchFamily="34" charset="0"/>
              </a:rPr>
              <a:t>	</a:t>
            </a:r>
            <a:r>
              <a:rPr lang="ru-RU" sz="1596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    </a:t>
            </a:r>
            <a:r>
              <a:rPr lang="ru-RU" sz="1596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 </a:t>
            </a:r>
            <a:r>
              <a:rPr lang="ru-RU" sz="1596" dirty="0" smtClean="0">
                <a:solidFill>
                  <a:srgbClr val="254061"/>
                </a:solidFill>
                <a:latin typeface="Trebuchet MS" pitchFamily="34" charset="0"/>
              </a:rPr>
              <a:t>100,0</a:t>
            </a:r>
            <a:r>
              <a:rPr lang="en-US" sz="1596" i="0" spc="0" baseline="0" dirty="0">
                <a:solidFill>
                  <a:srgbClr val="254061"/>
                </a:solidFill>
                <a:latin typeface="Trebuchet MS" pitchFamily="34" charset="0"/>
              </a:rPr>
              <a:t>	</a:t>
            </a:r>
            <a:r>
              <a:rPr lang="ru-RU" sz="1596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      </a:t>
            </a:r>
            <a:r>
              <a:rPr lang="ru-RU" sz="1596" dirty="0" smtClean="0">
                <a:solidFill>
                  <a:srgbClr val="254061"/>
                </a:solidFill>
                <a:latin typeface="Trebuchet MS" pitchFamily="34" charset="0"/>
              </a:rPr>
              <a:t>119,3</a:t>
            </a:r>
            <a:endParaRPr lang="en-US" sz="1596" i="0" spc="0" baseline="0" dirty="0">
              <a:solidFill>
                <a:srgbClr val="254061"/>
              </a:solidFill>
              <a:latin typeface="Trebuchet MS" pitchFamily="34" charset="0"/>
            </a:endParaRPr>
          </a:p>
        </p:txBody>
      </p:sp>
      <p:sp>
        <p:nvSpPr>
          <p:cNvPr id="617" name="Rectangle 617"/>
          <p:cNvSpPr/>
          <p:nvPr/>
        </p:nvSpPr>
        <p:spPr>
          <a:xfrm>
            <a:off x="429015" y="3831534"/>
            <a:ext cx="8573698" cy="2455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>
              <a:tabLst>
                <a:tab pos="2464587" algn="l"/>
                <a:tab pos="4241571" algn="l"/>
                <a:tab pos="5849391" algn="l"/>
                <a:tab pos="7384694" algn="l"/>
              </a:tabLst>
            </a:pPr>
            <a:r>
              <a:rPr lang="en-US" sz="1596" i="0" spc="0" baseline="0" dirty="0">
                <a:solidFill>
                  <a:srgbClr val="254061"/>
                </a:solidFill>
                <a:latin typeface="Trebuchet MS" pitchFamily="34" charset="0"/>
              </a:rPr>
              <a:t>II. </a:t>
            </a:r>
            <a:r>
              <a:rPr lang="en-US" sz="1596" i="0" spc="-20" baseline="0" dirty="0">
                <a:solidFill>
                  <a:srgbClr val="254061"/>
                </a:solidFill>
                <a:latin typeface="Trebuchet MS" pitchFamily="34" charset="0"/>
              </a:rPr>
              <a:t>Р</a:t>
            </a:r>
            <a:r>
              <a:rPr lang="en-US" sz="1596" i="0" spc="0" baseline="0" dirty="0">
                <a:solidFill>
                  <a:srgbClr val="254061"/>
                </a:solidFill>
                <a:latin typeface="Trebuchet MS" pitchFamily="34" charset="0"/>
              </a:rPr>
              <a:t>а</a:t>
            </a:r>
            <a:r>
              <a:rPr lang="en-US" sz="1596" i="0" spc="-22" baseline="0" dirty="0">
                <a:solidFill>
                  <a:srgbClr val="254061"/>
                </a:solidFill>
                <a:latin typeface="Trebuchet MS" pitchFamily="34" charset="0"/>
              </a:rPr>
              <a:t>с</a:t>
            </a:r>
            <a:r>
              <a:rPr lang="en-US" sz="1596" i="0" spc="-35" baseline="0" dirty="0">
                <a:solidFill>
                  <a:srgbClr val="254061"/>
                </a:solidFill>
                <a:latin typeface="Trebuchet MS" pitchFamily="34" charset="0"/>
              </a:rPr>
              <a:t>х</a:t>
            </a:r>
            <a:r>
              <a:rPr lang="en-US" sz="1596" i="0" spc="-27" baseline="0" dirty="0">
                <a:solidFill>
                  <a:srgbClr val="254061"/>
                </a:solidFill>
                <a:latin typeface="Trebuchet MS" pitchFamily="34" charset="0"/>
              </a:rPr>
              <a:t>о</a:t>
            </a:r>
            <a:r>
              <a:rPr lang="en-US" sz="1596" i="0" spc="0" baseline="0" dirty="0">
                <a:solidFill>
                  <a:srgbClr val="254061"/>
                </a:solidFill>
                <a:latin typeface="Trebuchet MS" pitchFamily="34" charset="0"/>
              </a:rPr>
              <a:t>ды, </a:t>
            </a:r>
            <a:r>
              <a:rPr lang="en-US" sz="1596" i="0" spc="-33" baseline="0" dirty="0" err="1">
                <a:solidFill>
                  <a:srgbClr val="254061"/>
                </a:solidFill>
                <a:latin typeface="Trebuchet MS" pitchFamily="34" charset="0"/>
              </a:rPr>
              <a:t>в</a:t>
            </a:r>
            <a:r>
              <a:rPr lang="en-US" sz="1596" i="0" spc="0" baseline="0" dirty="0" err="1">
                <a:solidFill>
                  <a:srgbClr val="254061"/>
                </a:solidFill>
                <a:latin typeface="Trebuchet MS" pitchFamily="34" charset="0"/>
              </a:rPr>
              <a:t>се</a:t>
            </a:r>
            <a:r>
              <a:rPr lang="en-US" sz="1596" i="0" spc="-28" baseline="0" dirty="0" err="1">
                <a:solidFill>
                  <a:srgbClr val="254061"/>
                </a:solidFill>
                <a:latin typeface="Trebuchet MS" pitchFamily="34" charset="0"/>
              </a:rPr>
              <a:t>г</a:t>
            </a:r>
            <a:r>
              <a:rPr lang="en-US" sz="1596" i="0" spc="0" baseline="0" dirty="0" err="1">
                <a:solidFill>
                  <a:srgbClr val="254061"/>
                </a:solidFill>
                <a:latin typeface="Trebuchet MS" pitchFamily="34" charset="0"/>
              </a:rPr>
              <a:t>о</a:t>
            </a:r>
            <a:r>
              <a:rPr lang="en-US" sz="1596" i="0" spc="0" baseline="0" dirty="0">
                <a:solidFill>
                  <a:srgbClr val="254061"/>
                </a:solidFill>
                <a:latin typeface="Trebuchet MS" pitchFamily="34" charset="0"/>
              </a:rPr>
              <a:t> </a:t>
            </a:r>
            <a:r>
              <a:rPr lang="ru-RU" sz="1596" i="0" spc="0" dirty="0" smtClean="0">
                <a:solidFill>
                  <a:srgbClr val="254061"/>
                </a:solidFill>
                <a:latin typeface="Trebuchet MS" pitchFamily="34" charset="0"/>
              </a:rPr>
              <a:t>             </a:t>
            </a:r>
            <a:r>
              <a:rPr lang="ru-RU" sz="1596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11 895,1</a:t>
            </a:r>
            <a:r>
              <a:rPr lang="ru-RU" sz="1596" dirty="0" smtClean="0">
                <a:solidFill>
                  <a:srgbClr val="254061"/>
                </a:solidFill>
                <a:latin typeface="Trebuchet MS" pitchFamily="34" charset="0"/>
              </a:rPr>
              <a:t>                  </a:t>
            </a:r>
            <a:r>
              <a:rPr lang="ru-RU" sz="1596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11 491,1</a:t>
            </a:r>
            <a:r>
              <a:rPr lang="en-US" sz="1596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 </a:t>
            </a:r>
            <a:r>
              <a:rPr lang="ru-RU" sz="1596" dirty="0" smtClean="0">
                <a:solidFill>
                  <a:srgbClr val="254061"/>
                </a:solidFill>
                <a:latin typeface="Trebuchet MS" pitchFamily="34" charset="0"/>
              </a:rPr>
              <a:t>               </a:t>
            </a:r>
            <a:r>
              <a:rPr lang="ru-RU" sz="1596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96,6</a:t>
            </a:r>
            <a:r>
              <a:rPr lang="en-US" sz="1596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 </a:t>
            </a:r>
            <a:r>
              <a:rPr lang="ru-RU" sz="1596" dirty="0" smtClean="0">
                <a:solidFill>
                  <a:srgbClr val="254061"/>
                </a:solidFill>
                <a:latin typeface="Trebuchet MS" pitchFamily="34" charset="0"/>
              </a:rPr>
              <a:t>                  </a:t>
            </a:r>
            <a:r>
              <a:rPr lang="ru-RU" sz="1596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109,0</a:t>
            </a:r>
            <a:r>
              <a:rPr lang="en-US" sz="1596" b="1" i="0" spc="0" baseline="0" dirty="0" smtClean="0">
                <a:solidFill>
                  <a:srgbClr val="254061"/>
                </a:solidFill>
                <a:latin typeface="Arial"/>
              </a:rPr>
              <a:t> </a:t>
            </a:r>
            <a:endParaRPr lang="en-US" sz="1596" b="1" i="0" spc="0" baseline="0" dirty="0">
              <a:solidFill>
                <a:srgbClr val="254061"/>
              </a:solidFill>
              <a:latin typeface="Arial"/>
            </a:endParaRPr>
          </a:p>
        </p:txBody>
      </p:sp>
      <p:sp>
        <p:nvSpPr>
          <p:cNvPr id="72" name="Rectangle 187"/>
          <p:cNvSpPr/>
          <p:nvPr/>
        </p:nvSpPr>
        <p:spPr>
          <a:xfrm>
            <a:off x="5888735" y="297265"/>
            <a:ext cx="3008837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900" b="1" i="0" spc="0" baseline="0" dirty="0" smtClean="0">
                <a:solidFill>
                  <a:srgbClr val="FFFFFF"/>
                </a:solidFill>
                <a:latin typeface="Arial"/>
              </a:rPr>
              <a:t>Администрация Туриловского сельского поселения</a:t>
            </a:r>
            <a:endParaRPr lang="en-US" sz="900" b="1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" name="Rectangle 601"/>
          <p:cNvSpPr/>
          <p:nvPr/>
        </p:nvSpPr>
        <p:spPr>
          <a:xfrm>
            <a:off x="4348353" y="1957288"/>
            <a:ext cx="1443099" cy="2455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sz="1596" b="1" dirty="0" smtClean="0">
                <a:latin typeface="Trebuchet MS" pitchFamily="34" charset="0"/>
              </a:rPr>
              <a:t>Исполнено</a:t>
            </a:r>
            <a:endParaRPr lang="en-US" sz="1598" b="1" i="0" spc="0" baseline="0" dirty="0">
              <a:latin typeface="Trebuchet MS" pitchFamily="34" charset="0"/>
            </a:endParaRPr>
          </a:p>
        </p:txBody>
      </p:sp>
      <p:sp>
        <p:nvSpPr>
          <p:cNvPr id="71" name="Rectangle 601"/>
          <p:cNvSpPr/>
          <p:nvPr/>
        </p:nvSpPr>
        <p:spPr>
          <a:xfrm>
            <a:off x="5961435" y="1961206"/>
            <a:ext cx="1443099" cy="2455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sz="1596" b="1" dirty="0" smtClean="0">
                <a:latin typeface="Trebuchet MS" pitchFamily="34" charset="0"/>
              </a:rPr>
              <a:t>% исполнения</a:t>
            </a:r>
            <a:endParaRPr lang="en-US" sz="1598" b="1" i="0" spc="0" baseline="0" dirty="0">
              <a:latin typeface="Trebuchet MS" pitchFamily="34" charset="0"/>
            </a:endParaRPr>
          </a:p>
        </p:txBody>
      </p:sp>
      <p:sp>
        <p:nvSpPr>
          <p:cNvPr id="74" name="Rectangle 601"/>
          <p:cNvSpPr/>
          <p:nvPr/>
        </p:nvSpPr>
        <p:spPr>
          <a:xfrm>
            <a:off x="7500876" y="1820128"/>
            <a:ext cx="1443099" cy="491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sz="1596" b="1" dirty="0" smtClean="0">
                <a:latin typeface="Trebuchet MS" pitchFamily="34" charset="0"/>
              </a:rPr>
              <a:t>Динамика к </a:t>
            </a:r>
            <a:r>
              <a:rPr lang="ru-RU" sz="1596" b="1" dirty="0" smtClean="0">
                <a:latin typeface="Trebuchet MS" pitchFamily="34" charset="0"/>
              </a:rPr>
              <a:t>2022 </a:t>
            </a:r>
            <a:r>
              <a:rPr lang="ru-RU" sz="1596" b="1" dirty="0" smtClean="0">
                <a:latin typeface="Trebuchet MS" pitchFamily="34" charset="0"/>
              </a:rPr>
              <a:t>году, %</a:t>
            </a:r>
            <a:endParaRPr lang="en-US" sz="1598" b="1" i="0" spc="0" baseline="0" dirty="0">
              <a:latin typeface="Trebuchet MS" pitchFamily="34" charset="0"/>
            </a:endParaRPr>
          </a:p>
        </p:txBody>
      </p:sp>
      <p:sp>
        <p:nvSpPr>
          <p:cNvPr id="65" name="Rectangle 617"/>
          <p:cNvSpPr/>
          <p:nvPr/>
        </p:nvSpPr>
        <p:spPr>
          <a:xfrm>
            <a:off x="2528316" y="4482688"/>
            <a:ext cx="6415660" cy="2455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>
              <a:tabLst>
                <a:tab pos="2464587" algn="l"/>
                <a:tab pos="4241571" algn="l"/>
                <a:tab pos="5849391" algn="l"/>
                <a:tab pos="7384694" algn="l"/>
              </a:tabLst>
            </a:pPr>
            <a:r>
              <a:rPr lang="ru-RU" sz="1596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         </a:t>
            </a:r>
            <a:r>
              <a:rPr lang="ru-RU" sz="1596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-103,2                   -12,6</a:t>
            </a:r>
            <a:r>
              <a:rPr lang="ru-RU" sz="1596" dirty="0" smtClean="0">
                <a:solidFill>
                  <a:srgbClr val="254061"/>
                </a:solidFill>
                <a:latin typeface="Trebuchet MS" pitchFamily="34" charset="0"/>
              </a:rPr>
              <a:t>                   </a:t>
            </a:r>
            <a:r>
              <a:rPr lang="ru-RU" sz="1596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-                         -</a:t>
            </a:r>
            <a:endParaRPr lang="en-US" sz="1596" i="0" spc="0" baseline="0" dirty="0">
              <a:solidFill>
                <a:srgbClr val="254061"/>
              </a:solidFill>
              <a:latin typeface="Trebuchet MS" pitchFamily="34" charset="0"/>
            </a:endParaRPr>
          </a:p>
        </p:txBody>
      </p:sp>
      <p:sp>
        <p:nvSpPr>
          <p:cNvPr id="66" name="Rectangle 612"/>
          <p:cNvSpPr/>
          <p:nvPr/>
        </p:nvSpPr>
        <p:spPr>
          <a:xfrm>
            <a:off x="419709" y="4398134"/>
            <a:ext cx="188767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en-US" sz="1400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III. </a:t>
            </a:r>
            <a:r>
              <a:rPr lang="ru-RU" sz="1400" i="0" spc="-20" baseline="0" dirty="0" smtClean="0">
                <a:solidFill>
                  <a:srgbClr val="254061"/>
                </a:solidFill>
                <a:latin typeface="Trebuchet MS" pitchFamily="34" charset="0"/>
              </a:rPr>
              <a:t>Профицит</a:t>
            </a:r>
            <a:r>
              <a:rPr lang="ru-RU" sz="1400" spc="-20" dirty="0">
                <a:solidFill>
                  <a:srgbClr val="254061"/>
                </a:solidFill>
                <a:latin typeface="Trebuchet MS" pitchFamily="34" charset="0"/>
              </a:rPr>
              <a:t> </a:t>
            </a:r>
            <a:r>
              <a:rPr lang="en-US" sz="1400" i="0" spc="-20" baseline="0" dirty="0" smtClean="0">
                <a:solidFill>
                  <a:srgbClr val="254061"/>
                </a:solidFill>
                <a:latin typeface="Trebuchet MS" pitchFamily="34" charset="0"/>
              </a:rPr>
              <a:t>(</a:t>
            </a:r>
            <a:r>
              <a:rPr lang="ru-RU" sz="1400" i="0" spc="-20" baseline="0" dirty="0" smtClean="0">
                <a:solidFill>
                  <a:srgbClr val="254061"/>
                </a:solidFill>
                <a:latin typeface="Trebuchet MS" pitchFamily="34" charset="0"/>
              </a:rPr>
              <a:t>дефицит</a:t>
            </a:r>
            <a:r>
              <a:rPr lang="en-US" sz="1400" i="0" spc="-20" baseline="0" dirty="0" smtClean="0">
                <a:solidFill>
                  <a:srgbClr val="254061"/>
                </a:solidFill>
                <a:latin typeface="Trebuchet MS" pitchFamily="34" charset="0"/>
              </a:rPr>
              <a:t>)</a:t>
            </a:r>
            <a:endParaRPr lang="en-US" sz="1400" i="0" spc="0" baseline="0" dirty="0">
              <a:solidFill>
                <a:srgbClr val="254061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0000">
        <p:dissolve/>
      </p:transition>
    </mc:Choice>
    <mc:Fallback>
      <p:transition spd="slow" advClick="0" advTm="10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Freeform 25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6" name="Freeform 256"/>
          <p:cNvSpPr/>
          <p:nvPr/>
        </p:nvSpPr>
        <p:spPr>
          <a:xfrm>
            <a:off x="0" y="366713"/>
            <a:ext cx="9144000" cy="84137"/>
          </a:xfrm>
          <a:custGeom>
            <a:avLst/>
            <a:gdLst/>
            <a:ahLst/>
            <a:cxnLst/>
            <a:rect l="0" t="0" r="0" b="0"/>
            <a:pathLst>
              <a:path w="9144000" h="84137">
                <a:moveTo>
                  <a:pt x="0" y="84137"/>
                </a:moveTo>
                <a:lnTo>
                  <a:pt x="9144000" y="84137"/>
                </a:lnTo>
                <a:lnTo>
                  <a:pt x="9144000" y="0"/>
                </a:lnTo>
                <a:lnTo>
                  <a:pt x="0" y="0"/>
                </a:lnTo>
                <a:lnTo>
                  <a:pt x="0" y="84137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7" name="Freeform 257"/>
          <p:cNvSpPr/>
          <p:nvPr/>
        </p:nvSpPr>
        <p:spPr>
          <a:xfrm>
            <a:off x="0" y="0"/>
            <a:ext cx="9144000" cy="311150"/>
          </a:xfrm>
          <a:custGeom>
            <a:avLst/>
            <a:gdLst/>
            <a:ahLst/>
            <a:cxnLst/>
            <a:rect l="0" t="0" r="0" b="0"/>
            <a:pathLst>
              <a:path w="9144000" h="311150">
                <a:moveTo>
                  <a:pt x="0" y="311150"/>
                </a:moveTo>
                <a:lnTo>
                  <a:pt x="9144000" y="311150"/>
                </a:lnTo>
                <a:lnTo>
                  <a:pt x="9144000" y="0"/>
                </a:lnTo>
                <a:lnTo>
                  <a:pt x="0" y="0"/>
                </a:lnTo>
                <a:lnTo>
                  <a:pt x="0" y="311150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8" name="Freeform 258"/>
          <p:cNvSpPr/>
          <p:nvPr/>
        </p:nvSpPr>
        <p:spPr>
          <a:xfrm>
            <a:off x="0" y="307975"/>
            <a:ext cx="9144000" cy="92075"/>
          </a:xfrm>
          <a:custGeom>
            <a:avLst/>
            <a:gdLst/>
            <a:ahLst/>
            <a:cxnLst/>
            <a:rect l="0" t="0" r="0" b="0"/>
            <a:pathLst>
              <a:path w="9144000" h="92075">
                <a:moveTo>
                  <a:pt x="0" y="92075"/>
                </a:moveTo>
                <a:lnTo>
                  <a:pt x="9144000" y="92075"/>
                </a:lnTo>
                <a:lnTo>
                  <a:pt x="914400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9" name="Freeform 259"/>
          <p:cNvSpPr/>
          <p:nvPr/>
        </p:nvSpPr>
        <p:spPr>
          <a:xfrm>
            <a:off x="5410200" y="360363"/>
            <a:ext cx="3733800" cy="90487"/>
          </a:xfrm>
          <a:custGeom>
            <a:avLst/>
            <a:gdLst/>
            <a:ahLst/>
            <a:cxnLst/>
            <a:rect l="0" t="0" r="0" b="0"/>
            <a:pathLst>
              <a:path w="3733800" h="90487">
                <a:moveTo>
                  <a:pt x="0" y="90487"/>
                </a:moveTo>
                <a:lnTo>
                  <a:pt x="3733800" y="90487"/>
                </a:lnTo>
                <a:lnTo>
                  <a:pt x="3733800" y="0"/>
                </a:lnTo>
                <a:lnTo>
                  <a:pt x="0" y="0"/>
                </a:lnTo>
                <a:lnTo>
                  <a:pt x="0" y="904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0" name="Freeform 260"/>
          <p:cNvSpPr/>
          <p:nvPr/>
        </p:nvSpPr>
        <p:spPr>
          <a:xfrm>
            <a:off x="5410200" y="439802"/>
            <a:ext cx="3733800" cy="180975"/>
          </a:xfrm>
          <a:custGeom>
            <a:avLst/>
            <a:gdLst/>
            <a:ahLst/>
            <a:cxnLst/>
            <a:rect l="0" t="0" r="0" b="0"/>
            <a:pathLst>
              <a:path w="3733800" h="180975">
                <a:moveTo>
                  <a:pt x="0" y="180975"/>
                </a:moveTo>
                <a:lnTo>
                  <a:pt x="3733800" y="180975"/>
                </a:lnTo>
                <a:lnTo>
                  <a:pt x="373380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1" name="Freeform 261"/>
          <p:cNvSpPr/>
          <p:nvPr/>
        </p:nvSpPr>
        <p:spPr>
          <a:xfrm>
            <a:off x="5407025" y="496952"/>
            <a:ext cx="3063875" cy="28575"/>
          </a:xfrm>
          <a:custGeom>
            <a:avLst/>
            <a:gdLst/>
            <a:ahLst/>
            <a:cxnLst/>
            <a:rect l="0" t="0" r="0" b="0"/>
            <a:pathLst>
              <a:path w="3063875" h="28575">
                <a:moveTo>
                  <a:pt x="0" y="4698"/>
                </a:moveTo>
                <a:cubicBezTo>
                  <a:pt x="0" y="2032"/>
                  <a:pt x="2159" y="0"/>
                  <a:pt x="4826" y="0"/>
                </a:cubicBezTo>
                <a:cubicBezTo>
                  <a:pt x="4826" y="0"/>
                  <a:pt x="4826" y="0"/>
                  <a:pt x="4826" y="0"/>
                </a:cubicBezTo>
                <a:lnTo>
                  <a:pt x="4826" y="0"/>
                </a:lnTo>
                <a:lnTo>
                  <a:pt x="3059048" y="0"/>
                </a:lnTo>
                <a:cubicBezTo>
                  <a:pt x="3061716" y="0"/>
                  <a:pt x="3063875" y="2032"/>
                  <a:pt x="3063875" y="4698"/>
                </a:cubicBezTo>
                <a:cubicBezTo>
                  <a:pt x="3063875" y="4698"/>
                  <a:pt x="3063875" y="4698"/>
                  <a:pt x="3063875" y="4698"/>
                </a:cubicBezTo>
                <a:lnTo>
                  <a:pt x="3063875" y="4698"/>
                </a:lnTo>
                <a:lnTo>
                  <a:pt x="3063875" y="23748"/>
                </a:lnTo>
                <a:cubicBezTo>
                  <a:pt x="3063875" y="26415"/>
                  <a:pt x="3061716" y="28575"/>
                  <a:pt x="3059048" y="28575"/>
                </a:cubicBezTo>
                <a:cubicBezTo>
                  <a:pt x="3059048" y="28575"/>
                  <a:pt x="3059048" y="28575"/>
                  <a:pt x="3059048" y="28575"/>
                </a:cubicBezTo>
                <a:lnTo>
                  <a:pt x="3059048" y="28575"/>
                </a:lnTo>
                <a:lnTo>
                  <a:pt x="4826" y="28575"/>
                </a:lnTo>
                <a:cubicBezTo>
                  <a:pt x="2159" y="28575"/>
                  <a:pt x="0" y="26415"/>
                  <a:pt x="0" y="23748"/>
                </a:cubicBezTo>
                <a:cubicBezTo>
                  <a:pt x="0" y="23748"/>
                  <a:pt x="0" y="23748"/>
                  <a:pt x="0" y="23748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2" name="Freeform 262"/>
          <p:cNvSpPr/>
          <p:nvPr/>
        </p:nvSpPr>
        <p:spPr>
          <a:xfrm>
            <a:off x="7374001" y="589027"/>
            <a:ext cx="1600200" cy="36448"/>
          </a:xfrm>
          <a:custGeom>
            <a:avLst/>
            <a:gdLst/>
            <a:ahLst/>
            <a:cxnLst/>
            <a:rect l="0" t="0" r="0" b="0"/>
            <a:pathLst>
              <a:path w="1600200" h="36448">
                <a:moveTo>
                  <a:pt x="0" y="5969"/>
                </a:moveTo>
                <a:cubicBezTo>
                  <a:pt x="0" y="2666"/>
                  <a:pt x="2667" y="0"/>
                  <a:pt x="5968" y="0"/>
                </a:cubicBezTo>
                <a:cubicBezTo>
                  <a:pt x="5968" y="0"/>
                  <a:pt x="5968" y="0"/>
                  <a:pt x="5968" y="0"/>
                </a:cubicBezTo>
                <a:lnTo>
                  <a:pt x="5968" y="0"/>
                </a:lnTo>
                <a:lnTo>
                  <a:pt x="1594104" y="0"/>
                </a:lnTo>
                <a:cubicBezTo>
                  <a:pt x="1597405" y="0"/>
                  <a:pt x="1600200" y="2666"/>
                  <a:pt x="1600200" y="5969"/>
                </a:cubicBezTo>
                <a:cubicBezTo>
                  <a:pt x="1600200" y="5969"/>
                  <a:pt x="1600200" y="5969"/>
                  <a:pt x="1600200" y="5969"/>
                </a:cubicBezTo>
                <a:lnTo>
                  <a:pt x="1600200" y="5969"/>
                </a:lnTo>
                <a:lnTo>
                  <a:pt x="1600200" y="30352"/>
                </a:lnTo>
                <a:cubicBezTo>
                  <a:pt x="1600200" y="33782"/>
                  <a:pt x="1597405" y="36448"/>
                  <a:pt x="1594104" y="36448"/>
                </a:cubicBezTo>
                <a:cubicBezTo>
                  <a:pt x="1594104" y="36448"/>
                  <a:pt x="1594104" y="36448"/>
                  <a:pt x="1594104" y="36448"/>
                </a:cubicBezTo>
                <a:lnTo>
                  <a:pt x="1594104" y="36448"/>
                </a:lnTo>
                <a:lnTo>
                  <a:pt x="5968" y="36448"/>
                </a:lnTo>
                <a:cubicBezTo>
                  <a:pt x="2667" y="36448"/>
                  <a:pt x="0" y="33782"/>
                  <a:pt x="0" y="30352"/>
                </a:cubicBezTo>
                <a:cubicBezTo>
                  <a:pt x="0" y="30352"/>
                  <a:pt x="0" y="30352"/>
                  <a:pt x="0" y="30352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3" name="Freeform 263"/>
          <p:cNvSpPr/>
          <p:nvPr/>
        </p:nvSpPr>
        <p:spPr>
          <a:xfrm>
            <a:off x="9085326" y="-1587"/>
            <a:ext cx="57150" cy="620712"/>
          </a:xfrm>
          <a:custGeom>
            <a:avLst/>
            <a:gdLst/>
            <a:ahLst/>
            <a:cxnLst/>
            <a:rect l="0" t="0" r="0" b="0"/>
            <a:pathLst>
              <a:path w="57150" h="620712">
                <a:moveTo>
                  <a:pt x="0" y="620712"/>
                </a:moveTo>
                <a:lnTo>
                  <a:pt x="57150" y="620712"/>
                </a:lnTo>
                <a:lnTo>
                  <a:pt x="57150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4" name="Freeform 264"/>
          <p:cNvSpPr/>
          <p:nvPr/>
        </p:nvSpPr>
        <p:spPr>
          <a:xfrm>
            <a:off x="9044051" y="-1587"/>
            <a:ext cx="28575" cy="620712"/>
          </a:xfrm>
          <a:custGeom>
            <a:avLst/>
            <a:gdLst/>
            <a:ahLst/>
            <a:cxnLst/>
            <a:rect l="0" t="0" r="0" b="0"/>
            <a:pathLst>
              <a:path w="28575" h="620712">
                <a:moveTo>
                  <a:pt x="0" y="620712"/>
                </a:moveTo>
                <a:lnTo>
                  <a:pt x="28575" y="620712"/>
                </a:lnTo>
                <a:lnTo>
                  <a:pt x="2857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" name="Freeform 265"/>
          <p:cNvSpPr/>
          <p:nvPr/>
        </p:nvSpPr>
        <p:spPr>
          <a:xfrm>
            <a:off x="9025001" y="-1587"/>
            <a:ext cx="9525" cy="620712"/>
          </a:xfrm>
          <a:custGeom>
            <a:avLst/>
            <a:gdLst/>
            <a:ahLst/>
            <a:cxnLst/>
            <a:rect l="0" t="0" r="0" b="0"/>
            <a:pathLst>
              <a:path w="9525" h="620712">
                <a:moveTo>
                  <a:pt x="0" y="620712"/>
                </a:moveTo>
                <a:lnTo>
                  <a:pt x="9525" y="620712"/>
                </a:lnTo>
                <a:lnTo>
                  <a:pt x="952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6" name="Freeform 266"/>
          <p:cNvSpPr/>
          <p:nvPr/>
        </p:nvSpPr>
        <p:spPr>
          <a:xfrm>
            <a:off x="8975725" y="-1587"/>
            <a:ext cx="26988" cy="620712"/>
          </a:xfrm>
          <a:custGeom>
            <a:avLst/>
            <a:gdLst/>
            <a:ahLst/>
            <a:cxnLst/>
            <a:rect l="0" t="0" r="0" b="0"/>
            <a:pathLst>
              <a:path w="26988" h="620712">
                <a:moveTo>
                  <a:pt x="0" y="620712"/>
                </a:moveTo>
                <a:lnTo>
                  <a:pt x="26988" y="620712"/>
                </a:lnTo>
                <a:lnTo>
                  <a:pt x="26988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7" name="Freeform 267"/>
          <p:cNvSpPr/>
          <p:nvPr/>
        </p:nvSpPr>
        <p:spPr>
          <a:xfrm>
            <a:off x="8915400" y="64"/>
            <a:ext cx="55563" cy="585788"/>
          </a:xfrm>
          <a:custGeom>
            <a:avLst/>
            <a:gdLst/>
            <a:ahLst/>
            <a:cxnLst/>
            <a:rect l="0" t="0" r="0" b="0"/>
            <a:pathLst>
              <a:path w="55563" h="585788">
                <a:moveTo>
                  <a:pt x="0" y="585788"/>
                </a:moveTo>
                <a:lnTo>
                  <a:pt x="55563" y="585788"/>
                </a:lnTo>
                <a:lnTo>
                  <a:pt x="55563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8" name="Freeform 268"/>
          <p:cNvSpPr/>
          <p:nvPr/>
        </p:nvSpPr>
        <p:spPr>
          <a:xfrm>
            <a:off x="8874125" y="64"/>
            <a:ext cx="7938" cy="585788"/>
          </a:xfrm>
          <a:custGeom>
            <a:avLst/>
            <a:gdLst/>
            <a:ahLst/>
            <a:cxnLst/>
            <a:rect l="0" t="0" r="0" b="0"/>
            <a:pathLst>
              <a:path w="7938" h="585788">
                <a:moveTo>
                  <a:pt x="0" y="585788"/>
                </a:moveTo>
                <a:lnTo>
                  <a:pt x="7938" y="585788"/>
                </a:lnTo>
                <a:lnTo>
                  <a:pt x="7938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83" name="Picture 14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sp>
        <p:nvSpPr>
          <p:cNvPr id="285" name="Rectangle 285"/>
          <p:cNvSpPr/>
          <p:nvPr/>
        </p:nvSpPr>
        <p:spPr>
          <a:xfrm>
            <a:off x="122548" y="657969"/>
            <a:ext cx="8848415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74675" algn="ctr"/>
            <a:r>
              <a:rPr lang="ru-RU" b="1" i="0" spc="0" baseline="0" dirty="0" smtClean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Исполнение доходов бюджета Туриловского сельского поселения Миллеровского района</a:t>
            </a:r>
            <a:r>
              <a:rPr lang="ru-RU" b="1" i="0" spc="0" dirty="0" smtClean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 за </a:t>
            </a:r>
            <a:r>
              <a:rPr lang="ru-RU" b="1" i="0" spc="0" dirty="0" smtClean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2023 </a:t>
            </a:r>
            <a:r>
              <a:rPr lang="ru-RU" b="1" i="0" spc="0" dirty="0" smtClean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год </a:t>
            </a:r>
            <a:r>
              <a:rPr lang="ru-RU" b="1" i="0" spc="0" dirty="0" smtClean="0">
                <a:solidFill>
                  <a:srgbClr val="558ED5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тыс.руб</a:t>
            </a:r>
            <a:r>
              <a:rPr lang="ru-RU" b="1" dirty="0">
                <a:solidFill>
                  <a:srgbClr val="558ED5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86" name="Rectangle 286"/>
          <p:cNvSpPr/>
          <p:nvPr/>
        </p:nvSpPr>
        <p:spPr>
          <a:xfrm>
            <a:off x="8715120" y="7673"/>
            <a:ext cx="184346" cy="2773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802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1802" b="0" i="0" spc="0" baseline="0" dirty="0" smtClean="0">
                <a:solidFill>
                  <a:srgbClr val="FFFFFF"/>
                </a:solidFill>
                <a:latin typeface="Georgia"/>
              </a:rPr>
              <a:t> </a:t>
            </a:r>
            <a:endParaRPr lang="en-US" sz="1802" b="0" i="0" spc="0" baseline="0" dirty="0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297" name="Rectangle 297"/>
          <p:cNvSpPr/>
          <p:nvPr/>
        </p:nvSpPr>
        <p:spPr>
          <a:xfrm>
            <a:off x="7021068" y="3171737"/>
            <a:ext cx="45910" cy="2592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00" b="0" i="0" spc="0" baseline="0" dirty="0">
                <a:solidFill>
                  <a:srgbClr val="FFFFFF"/>
                </a:solidFill>
                <a:latin typeface="Georgia"/>
              </a:rPr>
              <a:t> </a:t>
            </a:r>
          </a:p>
        </p:txBody>
      </p:sp>
      <p:sp>
        <p:nvSpPr>
          <p:cNvPr id="298" name="Rectangle 298"/>
          <p:cNvSpPr/>
          <p:nvPr/>
        </p:nvSpPr>
        <p:spPr>
          <a:xfrm>
            <a:off x="7021068" y="3353710"/>
            <a:ext cx="55092" cy="31107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0" i="0" spc="0" baseline="0" dirty="0">
                <a:solidFill>
                  <a:srgbClr val="FFFFFF"/>
                </a:solidFill>
                <a:latin typeface="Georgia"/>
              </a:rPr>
              <a:t> </a:t>
            </a:r>
          </a:p>
        </p:txBody>
      </p:sp>
      <p:sp>
        <p:nvSpPr>
          <p:cNvPr id="45" name="Rectangle 187"/>
          <p:cNvSpPr/>
          <p:nvPr/>
        </p:nvSpPr>
        <p:spPr>
          <a:xfrm>
            <a:off x="5888735" y="297265"/>
            <a:ext cx="3008837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900" b="1" i="0" spc="0" baseline="0" dirty="0" smtClean="0">
                <a:solidFill>
                  <a:srgbClr val="FFFFFF"/>
                </a:solidFill>
                <a:latin typeface="Arial"/>
              </a:rPr>
              <a:t>Администрация Туриловского сельского поселения</a:t>
            </a:r>
            <a:endParaRPr lang="en-US" sz="900" b="1" i="0" spc="0" baseline="0" dirty="0">
              <a:solidFill>
                <a:srgbClr val="FFFFFF"/>
              </a:solidFill>
              <a:latin typeface="Arial"/>
            </a:endParaRPr>
          </a:p>
        </p:txBody>
      </p:sp>
      <p:graphicFrame>
        <p:nvGraphicFramePr>
          <p:cNvPr id="44" name="Схема 43"/>
          <p:cNvGraphicFramePr/>
          <p:nvPr>
            <p:extLst>
              <p:ext uri="{D42A27DB-BD31-4B8C-83A1-F6EECF244321}">
                <p14:modId xmlns:p14="http://schemas.microsoft.com/office/powerpoint/2010/main" val="799022374"/>
              </p:ext>
            </p:extLst>
          </p:nvPr>
        </p:nvGraphicFramePr>
        <p:xfrm>
          <a:off x="222730" y="950357"/>
          <a:ext cx="8802271" cy="5907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7" name="Плюс 46"/>
          <p:cNvSpPr/>
          <p:nvPr/>
        </p:nvSpPr>
        <p:spPr>
          <a:xfrm>
            <a:off x="2252271" y="1730138"/>
            <a:ext cx="304800" cy="304800"/>
          </a:xfrm>
          <a:prstGeom prst="mathPl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люс 47"/>
          <p:cNvSpPr/>
          <p:nvPr/>
        </p:nvSpPr>
        <p:spPr>
          <a:xfrm>
            <a:off x="4615130" y="1730138"/>
            <a:ext cx="304800" cy="304800"/>
          </a:xfrm>
          <a:prstGeom prst="mathPl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Равно 48"/>
          <p:cNvSpPr/>
          <p:nvPr/>
        </p:nvSpPr>
        <p:spPr>
          <a:xfrm>
            <a:off x="7003173" y="1575626"/>
            <a:ext cx="370828" cy="309023"/>
          </a:xfrm>
          <a:prstGeom prst="mathEqua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50" name="Диаграмма 49"/>
          <p:cNvGraphicFramePr/>
          <p:nvPr>
            <p:extLst>
              <p:ext uri="{D42A27DB-BD31-4B8C-83A1-F6EECF244321}">
                <p14:modId xmlns:p14="http://schemas.microsoft.com/office/powerpoint/2010/main" val="530264131"/>
              </p:ext>
            </p:extLst>
          </p:nvPr>
        </p:nvGraphicFramePr>
        <p:xfrm>
          <a:off x="6374921" y="4140679"/>
          <a:ext cx="3114136" cy="2863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143500" y="4629150"/>
            <a:ext cx="1447800" cy="7048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межбюджетные трансферты</a:t>
            </a:r>
          </a:p>
          <a:p>
            <a:pPr algn="ctr"/>
            <a:r>
              <a:rPr lang="ru-RU" sz="11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486,0</a:t>
            </a:r>
            <a:endParaRPr lang="ru-RU" sz="11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5888735" y="4147502"/>
            <a:ext cx="235840" cy="317021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0000">
        <p:dissolve/>
      </p:transition>
    </mc:Choice>
    <mc:Fallback>
      <p:transition spd="slow" advClick="0" advTm="10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Freeform 197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88" name="Диаграмма 87"/>
          <p:cNvGraphicFramePr/>
          <p:nvPr>
            <p:extLst>
              <p:ext uri="{D42A27DB-BD31-4B8C-83A1-F6EECF244321}">
                <p14:modId xmlns:p14="http://schemas.microsoft.com/office/powerpoint/2010/main" val="3467861138"/>
              </p:ext>
            </p:extLst>
          </p:nvPr>
        </p:nvGraphicFramePr>
        <p:xfrm>
          <a:off x="182535" y="1359408"/>
          <a:ext cx="8842466" cy="5504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80" name="Freeform 1980"/>
          <p:cNvSpPr/>
          <p:nvPr/>
        </p:nvSpPr>
        <p:spPr>
          <a:xfrm>
            <a:off x="0" y="366713"/>
            <a:ext cx="9144000" cy="84137"/>
          </a:xfrm>
          <a:custGeom>
            <a:avLst/>
            <a:gdLst/>
            <a:ahLst/>
            <a:cxnLst/>
            <a:rect l="0" t="0" r="0" b="0"/>
            <a:pathLst>
              <a:path w="9144000" h="84137">
                <a:moveTo>
                  <a:pt x="0" y="84137"/>
                </a:moveTo>
                <a:lnTo>
                  <a:pt x="9144000" y="84137"/>
                </a:lnTo>
                <a:lnTo>
                  <a:pt x="9144000" y="0"/>
                </a:lnTo>
                <a:lnTo>
                  <a:pt x="0" y="0"/>
                </a:lnTo>
                <a:lnTo>
                  <a:pt x="0" y="84137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Freeform 1981"/>
          <p:cNvSpPr/>
          <p:nvPr/>
        </p:nvSpPr>
        <p:spPr>
          <a:xfrm>
            <a:off x="0" y="0"/>
            <a:ext cx="9144000" cy="311150"/>
          </a:xfrm>
          <a:custGeom>
            <a:avLst/>
            <a:gdLst/>
            <a:ahLst/>
            <a:cxnLst/>
            <a:rect l="0" t="0" r="0" b="0"/>
            <a:pathLst>
              <a:path w="9144000" h="311150">
                <a:moveTo>
                  <a:pt x="0" y="311150"/>
                </a:moveTo>
                <a:lnTo>
                  <a:pt x="9144000" y="311150"/>
                </a:lnTo>
                <a:lnTo>
                  <a:pt x="9144000" y="0"/>
                </a:lnTo>
                <a:lnTo>
                  <a:pt x="0" y="0"/>
                </a:lnTo>
                <a:lnTo>
                  <a:pt x="0" y="311150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Freeform 1982"/>
          <p:cNvSpPr/>
          <p:nvPr/>
        </p:nvSpPr>
        <p:spPr>
          <a:xfrm>
            <a:off x="0" y="307975"/>
            <a:ext cx="9144000" cy="92075"/>
          </a:xfrm>
          <a:custGeom>
            <a:avLst/>
            <a:gdLst/>
            <a:ahLst/>
            <a:cxnLst/>
            <a:rect l="0" t="0" r="0" b="0"/>
            <a:pathLst>
              <a:path w="9144000" h="92075">
                <a:moveTo>
                  <a:pt x="0" y="92075"/>
                </a:moveTo>
                <a:lnTo>
                  <a:pt x="9144000" y="92075"/>
                </a:lnTo>
                <a:lnTo>
                  <a:pt x="914400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Freeform 1983"/>
          <p:cNvSpPr/>
          <p:nvPr/>
        </p:nvSpPr>
        <p:spPr>
          <a:xfrm>
            <a:off x="5410200" y="360363"/>
            <a:ext cx="3733800" cy="90487"/>
          </a:xfrm>
          <a:custGeom>
            <a:avLst/>
            <a:gdLst/>
            <a:ahLst/>
            <a:cxnLst/>
            <a:rect l="0" t="0" r="0" b="0"/>
            <a:pathLst>
              <a:path w="3733800" h="90487">
                <a:moveTo>
                  <a:pt x="0" y="90487"/>
                </a:moveTo>
                <a:lnTo>
                  <a:pt x="3733800" y="90487"/>
                </a:lnTo>
                <a:lnTo>
                  <a:pt x="3733800" y="0"/>
                </a:lnTo>
                <a:lnTo>
                  <a:pt x="0" y="0"/>
                </a:lnTo>
                <a:lnTo>
                  <a:pt x="0" y="904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Freeform 1984"/>
          <p:cNvSpPr/>
          <p:nvPr/>
        </p:nvSpPr>
        <p:spPr>
          <a:xfrm>
            <a:off x="5410200" y="439802"/>
            <a:ext cx="3733800" cy="180975"/>
          </a:xfrm>
          <a:custGeom>
            <a:avLst/>
            <a:gdLst/>
            <a:ahLst/>
            <a:cxnLst/>
            <a:rect l="0" t="0" r="0" b="0"/>
            <a:pathLst>
              <a:path w="3733800" h="180975">
                <a:moveTo>
                  <a:pt x="0" y="180975"/>
                </a:moveTo>
                <a:lnTo>
                  <a:pt x="3733800" y="180975"/>
                </a:lnTo>
                <a:lnTo>
                  <a:pt x="373380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Freeform 1985"/>
          <p:cNvSpPr/>
          <p:nvPr/>
        </p:nvSpPr>
        <p:spPr>
          <a:xfrm>
            <a:off x="5407025" y="496952"/>
            <a:ext cx="3063875" cy="28575"/>
          </a:xfrm>
          <a:custGeom>
            <a:avLst/>
            <a:gdLst/>
            <a:ahLst/>
            <a:cxnLst/>
            <a:rect l="0" t="0" r="0" b="0"/>
            <a:pathLst>
              <a:path w="3063875" h="28575">
                <a:moveTo>
                  <a:pt x="0" y="4698"/>
                </a:moveTo>
                <a:cubicBezTo>
                  <a:pt x="0" y="2032"/>
                  <a:pt x="2159" y="0"/>
                  <a:pt x="4826" y="0"/>
                </a:cubicBezTo>
                <a:cubicBezTo>
                  <a:pt x="4826" y="0"/>
                  <a:pt x="4826" y="0"/>
                  <a:pt x="4826" y="0"/>
                </a:cubicBezTo>
                <a:lnTo>
                  <a:pt x="4826" y="0"/>
                </a:lnTo>
                <a:lnTo>
                  <a:pt x="3059048" y="0"/>
                </a:lnTo>
                <a:cubicBezTo>
                  <a:pt x="3061716" y="0"/>
                  <a:pt x="3063875" y="2032"/>
                  <a:pt x="3063875" y="4698"/>
                </a:cubicBezTo>
                <a:cubicBezTo>
                  <a:pt x="3063875" y="4698"/>
                  <a:pt x="3063875" y="4698"/>
                  <a:pt x="3063875" y="4698"/>
                </a:cubicBezTo>
                <a:lnTo>
                  <a:pt x="3063875" y="4698"/>
                </a:lnTo>
                <a:lnTo>
                  <a:pt x="3063875" y="23748"/>
                </a:lnTo>
                <a:cubicBezTo>
                  <a:pt x="3063875" y="26415"/>
                  <a:pt x="3061716" y="28575"/>
                  <a:pt x="3059048" y="28575"/>
                </a:cubicBezTo>
                <a:cubicBezTo>
                  <a:pt x="3059048" y="28575"/>
                  <a:pt x="3059048" y="28575"/>
                  <a:pt x="3059048" y="28575"/>
                </a:cubicBezTo>
                <a:lnTo>
                  <a:pt x="3059048" y="28575"/>
                </a:lnTo>
                <a:lnTo>
                  <a:pt x="4826" y="28575"/>
                </a:lnTo>
                <a:cubicBezTo>
                  <a:pt x="2159" y="28575"/>
                  <a:pt x="0" y="26415"/>
                  <a:pt x="0" y="23748"/>
                </a:cubicBezTo>
                <a:cubicBezTo>
                  <a:pt x="0" y="23748"/>
                  <a:pt x="0" y="23748"/>
                  <a:pt x="0" y="23748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Freeform 1986"/>
          <p:cNvSpPr/>
          <p:nvPr/>
        </p:nvSpPr>
        <p:spPr>
          <a:xfrm>
            <a:off x="7374001" y="589027"/>
            <a:ext cx="1600200" cy="36448"/>
          </a:xfrm>
          <a:custGeom>
            <a:avLst/>
            <a:gdLst/>
            <a:ahLst/>
            <a:cxnLst/>
            <a:rect l="0" t="0" r="0" b="0"/>
            <a:pathLst>
              <a:path w="1600200" h="36448">
                <a:moveTo>
                  <a:pt x="0" y="5969"/>
                </a:moveTo>
                <a:cubicBezTo>
                  <a:pt x="0" y="2666"/>
                  <a:pt x="2667" y="0"/>
                  <a:pt x="5968" y="0"/>
                </a:cubicBezTo>
                <a:cubicBezTo>
                  <a:pt x="5968" y="0"/>
                  <a:pt x="5968" y="0"/>
                  <a:pt x="5968" y="0"/>
                </a:cubicBezTo>
                <a:lnTo>
                  <a:pt x="5968" y="0"/>
                </a:lnTo>
                <a:lnTo>
                  <a:pt x="1594104" y="0"/>
                </a:lnTo>
                <a:cubicBezTo>
                  <a:pt x="1597405" y="0"/>
                  <a:pt x="1600200" y="2666"/>
                  <a:pt x="1600200" y="5969"/>
                </a:cubicBezTo>
                <a:cubicBezTo>
                  <a:pt x="1600200" y="5969"/>
                  <a:pt x="1600200" y="5969"/>
                  <a:pt x="1600200" y="5969"/>
                </a:cubicBezTo>
                <a:lnTo>
                  <a:pt x="1600200" y="5969"/>
                </a:lnTo>
                <a:lnTo>
                  <a:pt x="1600200" y="30352"/>
                </a:lnTo>
                <a:cubicBezTo>
                  <a:pt x="1600200" y="33782"/>
                  <a:pt x="1597405" y="36448"/>
                  <a:pt x="1594104" y="36448"/>
                </a:cubicBezTo>
                <a:cubicBezTo>
                  <a:pt x="1594104" y="36448"/>
                  <a:pt x="1594104" y="36448"/>
                  <a:pt x="1594104" y="36448"/>
                </a:cubicBezTo>
                <a:lnTo>
                  <a:pt x="1594104" y="36448"/>
                </a:lnTo>
                <a:lnTo>
                  <a:pt x="5968" y="36448"/>
                </a:lnTo>
                <a:cubicBezTo>
                  <a:pt x="2667" y="36448"/>
                  <a:pt x="0" y="33782"/>
                  <a:pt x="0" y="30352"/>
                </a:cubicBezTo>
                <a:cubicBezTo>
                  <a:pt x="0" y="30352"/>
                  <a:pt x="0" y="30352"/>
                  <a:pt x="0" y="30352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Freeform 1987"/>
          <p:cNvSpPr/>
          <p:nvPr/>
        </p:nvSpPr>
        <p:spPr>
          <a:xfrm>
            <a:off x="9085326" y="-1587"/>
            <a:ext cx="57150" cy="620712"/>
          </a:xfrm>
          <a:custGeom>
            <a:avLst/>
            <a:gdLst/>
            <a:ahLst/>
            <a:cxnLst/>
            <a:rect l="0" t="0" r="0" b="0"/>
            <a:pathLst>
              <a:path w="57150" h="620712">
                <a:moveTo>
                  <a:pt x="0" y="620712"/>
                </a:moveTo>
                <a:lnTo>
                  <a:pt x="57150" y="620712"/>
                </a:lnTo>
                <a:lnTo>
                  <a:pt x="57150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Freeform 1988"/>
          <p:cNvSpPr/>
          <p:nvPr/>
        </p:nvSpPr>
        <p:spPr>
          <a:xfrm>
            <a:off x="9044051" y="-1587"/>
            <a:ext cx="28575" cy="620712"/>
          </a:xfrm>
          <a:custGeom>
            <a:avLst/>
            <a:gdLst/>
            <a:ahLst/>
            <a:cxnLst/>
            <a:rect l="0" t="0" r="0" b="0"/>
            <a:pathLst>
              <a:path w="28575" h="620712">
                <a:moveTo>
                  <a:pt x="0" y="620712"/>
                </a:moveTo>
                <a:lnTo>
                  <a:pt x="28575" y="620712"/>
                </a:lnTo>
                <a:lnTo>
                  <a:pt x="2857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Freeform 1989"/>
          <p:cNvSpPr/>
          <p:nvPr/>
        </p:nvSpPr>
        <p:spPr>
          <a:xfrm>
            <a:off x="9025001" y="-1587"/>
            <a:ext cx="9525" cy="620712"/>
          </a:xfrm>
          <a:custGeom>
            <a:avLst/>
            <a:gdLst/>
            <a:ahLst/>
            <a:cxnLst/>
            <a:rect l="0" t="0" r="0" b="0"/>
            <a:pathLst>
              <a:path w="9525" h="620712">
                <a:moveTo>
                  <a:pt x="0" y="620712"/>
                </a:moveTo>
                <a:lnTo>
                  <a:pt x="9525" y="620712"/>
                </a:lnTo>
                <a:lnTo>
                  <a:pt x="952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Freeform 1990"/>
          <p:cNvSpPr/>
          <p:nvPr/>
        </p:nvSpPr>
        <p:spPr>
          <a:xfrm>
            <a:off x="8975725" y="-1587"/>
            <a:ext cx="26988" cy="620712"/>
          </a:xfrm>
          <a:custGeom>
            <a:avLst/>
            <a:gdLst/>
            <a:ahLst/>
            <a:cxnLst/>
            <a:rect l="0" t="0" r="0" b="0"/>
            <a:pathLst>
              <a:path w="26988" h="620712">
                <a:moveTo>
                  <a:pt x="0" y="620712"/>
                </a:moveTo>
                <a:lnTo>
                  <a:pt x="26988" y="620712"/>
                </a:lnTo>
                <a:lnTo>
                  <a:pt x="26988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Freeform 1991"/>
          <p:cNvSpPr/>
          <p:nvPr/>
        </p:nvSpPr>
        <p:spPr>
          <a:xfrm>
            <a:off x="8915400" y="64"/>
            <a:ext cx="55563" cy="585788"/>
          </a:xfrm>
          <a:custGeom>
            <a:avLst/>
            <a:gdLst/>
            <a:ahLst/>
            <a:cxnLst/>
            <a:rect l="0" t="0" r="0" b="0"/>
            <a:pathLst>
              <a:path w="55563" h="585788">
                <a:moveTo>
                  <a:pt x="0" y="585788"/>
                </a:moveTo>
                <a:lnTo>
                  <a:pt x="55563" y="585788"/>
                </a:lnTo>
                <a:lnTo>
                  <a:pt x="55563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Freeform 1992"/>
          <p:cNvSpPr/>
          <p:nvPr/>
        </p:nvSpPr>
        <p:spPr>
          <a:xfrm>
            <a:off x="8874125" y="64"/>
            <a:ext cx="7938" cy="585788"/>
          </a:xfrm>
          <a:custGeom>
            <a:avLst/>
            <a:gdLst/>
            <a:ahLst/>
            <a:cxnLst/>
            <a:rect l="0" t="0" r="0" b="0"/>
            <a:pathLst>
              <a:path w="7938" h="585788">
                <a:moveTo>
                  <a:pt x="0" y="585788"/>
                </a:moveTo>
                <a:lnTo>
                  <a:pt x="7938" y="585788"/>
                </a:lnTo>
                <a:lnTo>
                  <a:pt x="7938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96" name="Picture 199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49195" y="879349"/>
            <a:ext cx="480059" cy="480059"/>
          </a:xfrm>
          <a:prstGeom prst="rect">
            <a:avLst/>
          </a:prstGeom>
          <a:noFill/>
          <a:extLst/>
        </p:spPr>
      </p:pic>
      <p:pic>
        <p:nvPicPr>
          <p:cNvPr id="1998" name="Picture 199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42488" y="879349"/>
            <a:ext cx="481583" cy="480059"/>
          </a:xfrm>
          <a:prstGeom prst="rect">
            <a:avLst/>
          </a:prstGeom>
          <a:noFill/>
          <a:extLst/>
        </p:spPr>
      </p:pic>
      <p:pic>
        <p:nvPicPr>
          <p:cNvPr id="2001" name="Picture 200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91997"/>
            <a:ext cx="329184" cy="382524"/>
          </a:xfrm>
          <a:prstGeom prst="rect">
            <a:avLst/>
          </a:prstGeom>
          <a:noFill/>
          <a:extLst/>
        </p:spPr>
      </p:pic>
      <p:pic>
        <p:nvPicPr>
          <p:cNvPr id="2013" name="Picture 1179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90444" y="3773425"/>
            <a:ext cx="106679" cy="106679"/>
          </a:xfrm>
          <a:prstGeom prst="rect">
            <a:avLst/>
          </a:prstGeom>
          <a:noFill/>
          <a:extLst/>
        </p:spPr>
      </p:pic>
      <p:pic>
        <p:nvPicPr>
          <p:cNvPr id="2032" name="Picture 2024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15155" y="6277357"/>
            <a:ext cx="402336" cy="400811"/>
          </a:xfrm>
          <a:prstGeom prst="rect">
            <a:avLst/>
          </a:prstGeom>
          <a:noFill/>
          <a:extLst/>
        </p:spPr>
      </p:pic>
      <p:pic>
        <p:nvPicPr>
          <p:cNvPr id="2035" name="Picture 143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sp>
        <p:nvSpPr>
          <p:cNvPr id="2036" name="Rectangle 2036"/>
          <p:cNvSpPr/>
          <p:nvPr/>
        </p:nvSpPr>
        <p:spPr>
          <a:xfrm>
            <a:off x="286747" y="648872"/>
            <a:ext cx="8573167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b="1" i="0" spc="0" baseline="0" dirty="0" smtClean="0">
                <a:solidFill>
                  <a:srgbClr val="0070C0"/>
                </a:solidFill>
                <a:latin typeface="Trebuchet MS,Bold" charset="0"/>
                <a:cs typeface="Times New Roman" pitchFamily="18" charset="0"/>
              </a:rPr>
              <a:t>СТРУКТУРА НАЛОГОВЫХ И НЕНАЛОГОВЫХ ДОХОДОВ БЮДЖЕТА ТУРИЛОВСКОГО СЕЛЬСКОГО ПОСЕЛЕНИЯ МИЛЛЕРОВСКОГО РАЙОНА  ЗА </a:t>
            </a:r>
            <a:r>
              <a:rPr lang="ru-RU" b="1" i="0" spc="0" baseline="0" dirty="0" smtClean="0">
                <a:solidFill>
                  <a:srgbClr val="0070C0"/>
                </a:solidFill>
                <a:latin typeface="Trebuchet MS,Bold" charset="0"/>
                <a:cs typeface="Times New Roman" pitchFamily="18" charset="0"/>
              </a:rPr>
              <a:t>2023 </a:t>
            </a:r>
            <a:r>
              <a:rPr lang="ru-RU" b="1" i="0" spc="0" baseline="0" dirty="0" smtClean="0">
                <a:solidFill>
                  <a:srgbClr val="0070C0"/>
                </a:solidFill>
                <a:latin typeface="Trebuchet MS,Bold" charset="0"/>
                <a:cs typeface="Times New Roman" pitchFamily="18" charset="0"/>
              </a:rPr>
              <a:t>ГОД</a:t>
            </a:r>
            <a:endParaRPr lang="en-US" b="1" i="0" spc="0" baseline="0" dirty="0">
              <a:solidFill>
                <a:srgbClr val="1F497D"/>
              </a:solidFill>
              <a:latin typeface="Trebuchet MS,Bold" charset="0"/>
              <a:cs typeface="Times New Roman" pitchFamily="18" charset="0"/>
            </a:endParaRPr>
          </a:p>
        </p:txBody>
      </p:sp>
      <p:sp>
        <p:nvSpPr>
          <p:cNvPr id="2039" name="Rectangle 2039"/>
          <p:cNvSpPr/>
          <p:nvPr/>
        </p:nvSpPr>
        <p:spPr>
          <a:xfrm>
            <a:off x="91439" y="1523995"/>
            <a:ext cx="68808" cy="3138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1" i="0" spc="0" baseline="0" dirty="0">
                <a:solidFill>
                  <a:srgbClr val="C0504D"/>
                </a:solidFill>
                <a:latin typeface="Trebuchet MS,Bold"/>
              </a:rPr>
              <a:t> </a:t>
            </a:r>
          </a:p>
        </p:txBody>
      </p:sp>
      <p:sp>
        <p:nvSpPr>
          <p:cNvPr id="2063" name="Rectangle 2063"/>
          <p:cNvSpPr/>
          <p:nvPr/>
        </p:nvSpPr>
        <p:spPr>
          <a:xfrm>
            <a:off x="8677682" y="12814"/>
            <a:ext cx="192360" cy="2773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802" dirty="0" smtClean="0">
                <a:solidFill>
                  <a:srgbClr val="FFFFFF"/>
                </a:solidFill>
                <a:latin typeface="Arial"/>
              </a:rPr>
              <a:t>6</a:t>
            </a:r>
            <a:r>
              <a:rPr lang="en-US" sz="1802" b="0" i="0" spc="0" baseline="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US" sz="1802" b="0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" name="Rectangle 187"/>
          <p:cNvSpPr/>
          <p:nvPr/>
        </p:nvSpPr>
        <p:spPr>
          <a:xfrm>
            <a:off x="5888735" y="297265"/>
            <a:ext cx="3008837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900" b="1" i="0" spc="0" baseline="0" dirty="0" smtClean="0">
                <a:solidFill>
                  <a:srgbClr val="FFFFFF"/>
                </a:solidFill>
                <a:latin typeface="Arial"/>
              </a:rPr>
              <a:t>Администрация Туриловского сельского поселения</a:t>
            </a:r>
            <a:endParaRPr lang="en-US" sz="900" b="1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02088" y="1874521"/>
            <a:ext cx="3657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ВСЕГО – </a:t>
            </a:r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6 055,2 тыс</a:t>
            </a:r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. рублей</a:t>
            </a:r>
            <a:endParaRPr lang="ru-RU" sz="1400" b="1" i="1" dirty="0">
              <a:solidFill>
                <a:schemeClr val="accent2">
                  <a:lumMod val="75000"/>
                </a:schemeClr>
              </a:solidFill>
              <a:latin typeface="Trebuchet MS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0000">
        <p:dissolve/>
      </p:transition>
    </mc:Choice>
    <mc:Fallback>
      <p:transition spd="slow" advClick="0" advTm="10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Freeform 197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0" name="Freeform 1980"/>
          <p:cNvSpPr/>
          <p:nvPr/>
        </p:nvSpPr>
        <p:spPr>
          <a:xfrm>
            <a:off x="0" y="366713"/>
            <a:ext cx="9144000" cy="84137"/>
          </a:xfrm>
          <a:custGeom>
            <a:avLst/>
            <a:gdLst/>
            <a:ahLst/>
            <a:cxnLst/>
            <a:rect l="0" t="0" r="0" b="0"/>
            <a:pathLst>
              <a:path w="9144000" h="84137">
                <a:moveTo>
                  <a:pt x="0" y="84137"/>
                </a:moveTo>
                <a:lnTo>
                  <a:pt x="9144000" y="84137"/>
                </a:lnTo>
                <a:lnTo>
                  <a:pt x="9144000" y="0"/>
                </a:lnTo>
                <a:lnTo>
                  <a:pt x="0" y="0"/>
                </a:lnTo>
                <a:lnTo>
                  <a:pt x="0" y="84137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Freeform 1981"/>
          <p:cNvSpPr/>
          <p:nvPr/>
        </p:nvSpPr>
        <p:spPr>
          <a:xfrm>
            <a:off x="0" y="0"/>
            <a:ext cx="9144000" cy="311150"/>
          </a:xfrm>
          <a:custGeom>
            <a:avLst/>
            <a:gdLst/>
            <a:ahLst/>
            <a:cxnLst/>
            <a:rect l="0" t="0" r="0" b="0"/>
            <a:pathLst>
              <a:path w="9144000" h="311150">
                <a:moveTo>
                  <a:pt x="0" y="311150"/>
                </a:moveTo>
                <a:lnTo>
                  <a:pt x="9144000" y="311150"/>
                </a:lnTo>
                <a:lnTo>
                  <a:pt x="9144000" y="0"/>
                </a:lnTo>
                <a:lnTo>
                  <a:pt x="0" y="0"/>
                </a:lnTo>
                <a:lnTo>
                  <a:pt x="0" y="311150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Freeform 1982"/>
          <p:cNvSpPr/>
          <p:nvPr/>
        </p:nvSpPr>
        <p:spPr>
          <a:xfrm>
            <a:off x="0" y="307975"/>
            <a:ext cx="9144000" cy="92075"/>
          </a:xfrm>
          <a:custGeom>
            <a:avLst/>
            <a:gdLst/>
            <a:ahLst/>
            <a:cxnLst/>
            <a:rect l="0" t="0" r="0" b="0"/>
            <a:pathLst>
              <a:path w="9144000" h="92075">
                <a:moveTo>
                  <a:pt x="0" y="92075"/>
                </a:moveTo>
                <a:lnTo>
                  <a:pt x="9144000" y="92075"/>
                </a:lnTo>
                <a:lnTo>
                  <a:pt x="914400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Freeform 1983"/>
          <p:cNvSpPr/>
          <p:nvPr/>
        </p:nvSpPr>
        <p:spPr>
          <a:xfrm>
            <a:off x="5410200" y="360363"/>
            <a:ext cx="3733800" cy="90487"/>
          </a:xfrm>
          <a:custGeom>
            <a:avLst/>
            <a:gdLst/>
            <a:ahLst/>
            <a:cxnLst/>
            <a:rect l="0" t="0" r="0" b="0"/>
            <a:pathLst>
              <a:path w="3733800" h="90487">
                <a:moveTo>
                  <a:pt x="0" y="90487"/>
                </a:moveTo>
                <a:lnTo>
                  <a:pt x="3733800" y="90487"/>
                </a:lnTo>
                <a:lnTo>
                  <a:pt x="3733800" y="0"/>
                </a:lnTo>
                <a:lnTo>
                  <a:pt x="0" y="0"/>
                </a:lnTo>
                <a:lnTo>
                  <a:pt x="0" y="904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Freeform 1984"/>
          <p:cNvSpPr/>
          <p:nvPr/>
        </p:nvSpPr>
        <p:spPr>
          <a:xfrm>
            <a:off x="5410200" y="439802"/>
            <a:ext cx="3733800" cy="180975"/>
          </a:xfrm>
          <a:custGeom>
            <a:avLst/>
            <a:gdLst/>
            <a:ahLst/>
            <a:cxnLst/>
            <a:rect l="0" t="0" r="0" b="0"/>
            <a:pathLst>
              <a:path w="3733800" h="180975">
                <a:moveTo>
                  <a:pt x="0" y="180975"/>
                </a:moveTo>
                <a:lnTo>
                  <a:pt x="3733800" y="180975"/>
                </a:lnTo>
                <a:lnTo>
                  <a:pt x="373380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Freeform 1985"/>
          <p:cNvSpPr/>
          <p:nvPr/>
        </p:nvSpPr>
        <p:spPr>
          <a:xfrm>
            <a:off x="5407025" y="496952"/>
            <a:ext cx="3063875" cy="28575"/>
          </a:xfrm>
          <a:custGeom>
            <a:avLst/>
            <a:gdLst/>
            <a:ahLst/>
            <a:cxnLst/>
            <a:rect l="0" t="0" r="0" b="0"/>
            <a:pathLst>
              <a:path w="3063875" h="28575">
                <a:moveTo>
                  <a:pt x="0" y="4698"/>
                </a:moveTo>
                <a:cubicBezTo>
                  <a:pt x="0" y="2032"/>
                  <a:pt x="2159" y="0"/>
                  <a:pt x="4826" y="0"/>
                </a:cubicBezTo>
                <a:cubicBezTo>
                  <a:pt x="4826" y="0"/>
                  <a:pt x="4826" y="0"/>
                  <a:pt x="4826" y="0"/>
                </a:cubicBezTo>
                <a:lnTo>
                  <a:pt x="4826" y="0"/>
                </a:lnTo>
                <a:lnTo>
                  <a:pt x="3059048" y="0"/>
                </a:lnTo>
                <a:cubicBezTo>
                  <a:pt x="3061716" y="0"/>
                  <a:pt x="3063875" y="2032"/>
                  <a:pt x="3063875" y="4698"/>
                </a:cubicBezTo>
                <a:cubicBezTo>
                  <a:pt x="3063875" y="4698"/>
                  <a:pt x="3063875" y="4698"/>
                  <a:pt x="3063875" y="4698"/>
                </a:cubicBezTo>
                <a:lnTo>
                  <a:pt x="3063875" y="4698"/>
                </a:lnTo>
                <a:lnTo>
                  <a:pt x="3063875" y="23748"/>
                </a:lnTo>
                <a:cubicBezTo>
                  <a:pt x="3063875" y="26415"/>
                  <a:pt x="3061716" y="28575"/>
                  <a:pt x="3059048" y="28575"/>
                </a:cubicBezTo>
                <a:cubicBezTo>
                  <a:pt x="3059048" y="28575"/>
                  <a:pt x="3059048" y="28575"/>
                  <a:pt x="3059048" y="28575"/>
                </a:cubicBezTo>
                <a:lnTo>
                  <a:pt x="3059048" y="28575"/>
                </a:lnTo>
                <a:lnTo>
                  <a:pt x="4826" y="28575"/>
                </a:lnTo>
                <a:cubicBezTo>
                  <a:pt x="2159" y="28575"/>
                  <a:pt x="0" y="26415"/>
                  <a:pt x="0" y="23748"/>
                </a:cubicBezTo>
                <a:cubicBezTo>
                  <a:pt x="0" y="23748"/>
                  <a:pt x="0" y="23748"/>
                  <a:pt x="0" y="23748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Freeform 1986"/>
          <p:cNvSpPr/>
          <p:nvPr/>
        </p:nvSpPr>
        <p:spPr>
          <a:xfrm>
            <a:off x="7374001" y="589027"/>
            <a:ext cx="1600200" cy="36448"/>
          </a:xfrm>
          <a:custGeom>
            <a:avLst/>
            <a:gdLst/>
            <a:ahLst/>
            <a:cxnLst/>
            <a:rect l="0" t="0" r="0" b="0"/>
            <a:pathLst>
              <a:path w="1600200" h="36448">
                <a:moveTo>
                  <a:pt x="0" y="5969"/>
                </a:moveTo>
                <a:cubicBezTo>
                  <a:pt x="0" y="2666"/>
                  <a:pt x="2667" y="0"/>
                  <a:pt x="5968" y="0"/>
                </a:cubicBezTo>
                <a:cubicBezTo>
                  <a:pt x="5968" y="0"/>
                  <a:pt x="5968" y="0"/>
                  <a:pt x="5968" y="0"/>
                </a:cubicBezTo>
                <a:lnTo>
                  <a:pt x="5968" y="0"/>
                </a:lnTo>
                <a:lnTo>
                  <a:pt x="1594104" y="0"/>
                </a:lnTo>
                <a:cubicBezTo>
                  <a:pt x="1597405" y="0"/>
                  <a:pt x="1600200" y="2666"/>
                  <a:pt x="1600200" y="5969"/>
                </a:cubicBezTo>
                <a:cubicBezTo>
                  <a:pt x="1600200" y="5969"/>
                  <a:pt x="1600200" y="5969"/>
                  <a:pt x="1600200" y="5969"/>
                </a:cubicBezTo>
                <a:lnTo>
                  <a:pt x="1600200" y="5969"/>
                </a:lnTo>
                <a:lnTo>
                  <a:pt x="1600200" y="30352"/>
                </a:lnTo>
                <a:cubicBezTo>
                  <a:pt x="1600200" y="33782"/>
                  <a:pt x="1597405" y="36448"/>
                  <a:pt x="1594104" y="36448"/>
                </a:cubicBezTo>
                <a:cubicBezTo>
                  <a:pt x="1594104" y="36448"/>
                  <a:pt x="1594104" y="36448"/>
                  <a:pt x="1594104" y="36448"/>
                </a:cubicBezTo>
                <a:lnTo>
                  <a:pt x="1594104" y="36448"/>
                </a:lnTo>
                <a:lnTo>
                  <a:pt x="5968" y="36448"/>
                </a:lnTo>
                <a:cubicBezTo>
                  <a:pt x="2667" y="36448"/>
                  <a:pt x="0" y="33782"/>
                  <a:pt x="0" y="30352"/>
                </a:cubicBezTo>
                <a:cubicBezTo>
                  <a:pt x="0" y="30352"/>
                  <a:pt x="0" y="30352"/>
                  <a:pt x="0" y="30352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Freeform 1987"/>
          <p:cNvSpPr/>
          <p:nvPr/>
        </p:nvSpPr>
        <p:spPr>
          <a:xfrm>
            <a:off x="9085326" y="-1587"/>
            <a:ext cx="57150" cy="620712"/>
          </a:xfrm>
          <a:custGeom>
            <a:avLst/>
            <a:gdLst/>
            <a:ahLst/>
            <a:cxnLst/>
            <a:rect l="0" t="0" r="0" b="0"/>
            <a:pathLst>
              <a:path w="57150" h="620712">
                <a:moveTo>
                  <a:pt x="0" y="620712"/>
                </a:moveTo>
                <a:lnTo>
                  <a:pt x="57150" y="620712"/>
                </a:lnTo>
                <a:lnTo>
                  <a:pt x="57150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Freeform 1988"/>
          <p:cNvSpPr/>
          <p:nvPr/>
        </p:nvSpPr>
        <p:spPr>
          <a:xfrm>
            <a:off x="9044051" y="-1587"/>
            <a:ext cx="28575" cy="620712"/>
          </a:xfrm>
          <a:custGeom>
            <a:avLst/>
            <a:gdLst/>
            <a:ahLst/>
            <a:cxnLst/>
            <a:rect l="0" t="0" r="0" b="0"/>
            <a:pathLst>
              <a:path w="28575" h="620712">
                <a:moveTo>
                  <a:pt x="0" y="620712"/>
                </a:moveTo>
                <a:lnTo>
                  <a:pt x="28575" y="620712"/>
                </a:lnTo>
                <a:lnTo>
                  <a:pt x="2857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Freeform 1989"/>
          <p:cNvSpPr/>
          <p:nvPr/>
        </p:nvSpPr>
        <p:spPr>
          <a:xfrm>
            <a:off x="9025001" y="-1587"/>
            <a:ext cx="9525" cy="620712"/>
          </a:xfrm>
          <a:custGeom>
            <a:avLst/>
            <a:gdLst/>
            <a:ahLst/>
            <a:cxnLst/>
            <a:rect l="0" t="0" r="0" b="0"/>
            <a:pathLst>
              <a:path w="9525" h="620712">
                <a:moveTo>
                  <a:pt x="0" y="620712"/>
                </a:moveTo>
                <a:lnTo>
                  <a:pt x="9525" y="620712"/>
                </a:lnTo>
                <a:lnTo>
                  <a:pt x="952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Freeform 1990"/>
          <p:cNvSpPr/>
          <p:nvPr/>
        </p:nvSpPr>
        <p:spPr>
          <a:xfrm>
            <a:off x="8975725" y="-1587"/>
            <a:ext cx="26988" cy="620712"/>
          </a:xfrm>
          <a:custGeom>
            <a:avLst/>
            <a:gdLst/>
            <a:ahLst/>
            <a:cxnLst/>
            <a:rect l="0" t="0" r="0" b="0"/>
            <a:pathLst>
              <a:path w="26988" h="620712">
                <a:moveTo>
                  <a:pt x="0" y="620712"/>
                </a:moveTo>
                <a:lnTo>
                  <a:pt x="26988" y="620712"/>
                </a:lnTo>
                <a:lnTo>
                  <a:pt x="26988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Freeform 1991"/>
          <p:cNvSpPr/>
          <p:nvPr/>
        </p:nvSpPr>
        <p:spPr>
          <a:xfrm>
            <a:off x="8915400" y="64"/>
            <a:ext cx="55563" cy="585788"/>
          </a:xfrm>
          <a:custGeom>
            <a:avLst/>
            <a:gdLst/>
            <a:ahLst/>
            <a:cxnLst/>
            <a:rect l="0" t="0" r="0" b="0"/>
            <a:pathLst>
              <a:path w="55563" h="585788">
                <a:moveTo>
                  <a:pt x="0" y="585788"/>
                </a:moveTo>
                <a:lnTo>
                  <a:pt x="55563" y="585788"/>
                </a:lnTo>
                <a:lnTo>
                  <a:pt x="55563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Freeform 1992"/>
          <p:cNvSpPr/>
          <p:nvPr/>
        </p:nvSpPr>
        <p:spPr>
          <a:xfrm>
            <a:off x="8874125" y="64"/>
            <a:ext cx="7938" cy="585788"/>
          </a:xfrm>
          <a:custGeom>
            <a:avLst/>
            <a:gdLst/>
            <a:ahLst/>
            <a:cxnLst/>
            <a:rect l="0" t="0" r="0" b="0"/>
            <a:pathLst>
              <a:path w="7938" h="585788">
                <a:moveTo>
                  <a:pt x="0" y="585788"/>
                </a:moveTo>
                <a:lnTo>
                  <a:pt x="7938" y="585788"/>
                </a:lnTo>
                <a:lnTo>
                  <a:pt x="7938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96" name="Picture 199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49195" y="879349"/>
            <a:ext cx="480059" cy="480059"/>
          </a:xfrm>
          <a:prstGeom prst="rect">
            <a:avLst/>
          </a:prstGeom>
          <a:noFill/>
          <a:extLst/>
        </p:spPr>
      </p:pic>
      <p:pic>
        <p:nvPicPr>
          <p:cNvPr id="1998" name="Picture 199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42488" y="879349"/>
            <a:ext cx="481583" cy="480059"/>
          </a:xfrm>
          <a:prstGeom prst="rect">
            <a:avLst/>
          </a:prstGeom>
          <a:noFill/>
          <a:extLst/>
        </p:spPr>
      </p:pic>
      <p:pic>
        <p:nvPicPr>
          <p:cNvPr id="2001" name="Picture 200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91997"/>
            <a:ext cx="329184" cy="382524"/>
          </a:xfrm>
          <a:prstGeom prst="rect">
            <a:avLst/>
          </a:prstGeom>
          <a:noFill/>
          <a:extLst/>
        </p:spPr>
      </p:pic>
      <p:pic>
        <p:nvPicPr>
          <p:cNvPr id="2013" name="Picture 117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90444" y="3773425"/>
            <a:ext cx="106679" cy="106679"/>
          </a:xfrm>
          <a:prstGeom prst="rect">
            <a:avLst/>
          </a:prstGeom>
          <a:noFill/>
          <a:extLst/>
        </p:spPr>
      </p:pic>
      <p:pic>
        <p:nvPicPr>
          <p:cNvPr id="2032" name="Picture 202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15155" y="6277357"/>
            <a:ext cx="402336" cy="400811"/>
          </a:xfrm>
          <a:prstGeom prst="rect">
            <a:avLst/>
          </a:prstGeom>
          <a:noFill/>
          <a:extLst/>
        </p:spPr>
      </p:pic>
      <p:pic>
        <p:nvPicPr>
          <p:cNvPr id="2035" name="Picture 143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sp>
        <p:nvSpPr>
          <p:cNvPr id="2036" name="Rectangle 2036"/>
          <p:cNvSpPr/>
          <p:nvPr/>
        </p:nvSpPr>
        <p:spPr>
          <a:xfrm>
            <a:off x="395792" y="801277"/>
            <a:ext cx="3785683" cy="16619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b="1" i="0" spc="0" baseline="0" dirty="0" smtClean="0">
                <a:solidFill>
                  <a:srgbClr val="0070C0"/>
                </a:solidFill>
                <a:latin typeface="Trebuchet MS,Bold" charset="0"/>
                <a:cs typeface="Times New Roman" pitchFamily="18" charset="0"/>
              </a:rPr>
              <a:t>ДИНАМИКА ПОСТУПЛЕНИЙ НАЛОГА НА ДОХОДЫ ФИЗИЧЕСКИХ ЛИЦ В БЮДЖЕТ ТУРИЛОВСКОГО СЕЛЬСКОГО ПОСЕЛЕНИЯ МИЛЛЕРОВСКОГО РАЙОНА</a:t>
            </a:r>
            <a:endParaRPr lang="en-US" b="1" i="0" spc="0" baseline="0" dirty="0">
              <a:solidFill>
                <a:srgbClr val="1F497D"/>
              </a:solidFill>
              <a:latin typeface="Trebuchet MS,Bold" charset="0"/>
              <a:cs typeface="Times New Roman" pitchFamily="18" charset="0"/>
            </a:endParaRPr>
          </a:p>
        </p:txBody>
      </p:sp>
      <p:sp>
        <p:nvSpPr>
          <p:cNvPr id="2039" name="Rectangle 2039"/>
          <p:cNvSpPr/>
          <p:nvPr/>
        </p:nvSpPr>
        <p:spPr>
          <a:xfrm>
            <a:off x="91439" y="1523995"/>
            <a:ext cx="68808" cy="3138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1" i="0" spc="0" baseline="0" dirty="0">
                <a:solidFill>
                  <a:srgbClr val="C0504D"/>
                </a:solidFill>
                <a:latin typeface="Trebuchet MS,Bold"/>
              </a:rPr>
              <a:t> </a:t>
            </a:r>
          </a:p>
        </p:txBody>
      </p:sp>
      <p:sp>
        <p:nvSpPr>
          <p:cNvPr id="2063" name="Rectangle 2063"/>
          <p:cNvSpPr/>
          <p:nvPr/>
        </p:nvSpPr>
        <p:spPr>
          <a:xfrm>
            <a:off x="8677682" y="12814"/>
            <a:ext cx="128240" cy="2773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802" dirty="0">
                <a:solidFill>
                  <a:srgbClr val="FFFFFF"/>
                </a:solidFill>
                <a:latin typeface="Arial"/>
              </a:rPr>
              <a:t>7</a:t>
            </a:r>
            <a:endParaRPr lang="en-US" sz="1802" b="0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64" name="Rectangle 2064"/>
          <p:cNvSpPr/>
          <p:nvPr/>
        </p:nvSpPr>
        <p:spPr>
          <a:xfrm>
            <a:off x="8183944" y="2370937"/>
            <a:ext cx="958532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1" dirty="0">
                <a:latin typeface="Trebuchet MS" panose="020B0603020202020204" pitchFamily="34" charset="0"/>
                <a:cs typeface="Times New Roman" pitchFamily="18" charset="0"/>
              </a:rPr>
              <a:t>т</a:t>
            </a:r>
            <a:r>
              <a:rPr lang="ru-RU" sz="1200" b="1" dirty="0" smtClean="0">
                <a:latin typeface="Trebuchet MS" panose="020B0603020202020204" pitchFamily="34" charset="0"/>
                <a:cs typeface="Times New Roman" pitchFamily="18" charset="0"/>
              </a:rPr>
              <a:t>ыс.</a:t>
            </a:r>
            <a:r>
              <a:rPr lang="en-US" sz="1200" b="1" i="0" spc="-18" baseline="0" dirty="0" smtClean="0">
                <a:latin typeface="Trebuchet MS" panose="020B0603020202020204" pitchFamily="34" charset="0"/>
                <a:cs typeface="Times New Roman" pitchFamily="18" charset="0"/>
              </a:rPr>
              <a:t> </a:t>
            </a:r>
            <a:r>
              <a:rPr lang="en-US" sz="1200" b="1" i="0" spc="-29" baseline="0" dirty="0">
                <a:latin typeface="Trebuchet MS" panose="020B0603020202020204" pitchFamily="34" charset="0"/>
                <a:cs typeface="Times New Roman" pitchFamily="18" charset="0"/>
              </a:rPr>
              <a:t>р</a:t>
            </a:r>
            <a:r>
              <a:rPr lang="en-US" sz="1200" b="1" i="0" spc="-49" baseline="0" dirty="0">
                <a:latin typeface="Trebuchet MS" panose="020B0603020202020204" pitchFamily="34" charset="0"/>
                <a:cs typeface="Times New Roman" pitchFamily="18" charset="0"/>
              </a:rPr>
              <a:t>у</a:t>
            </a:r>
            <a:r>
              <a:rPr lang="en-US" sz="1200" b="1" i="0" spc="-39" baseline="0" dirty="0">
                <a:latin typeface="Trebuchet MS" panose="020B0603020202020204" pitchFamily="34" charset="0"/>
                <a:cs typeface="Times New Roman" pitchFamily="18" charset="0"/>
              </a:rPr>
              <a:t>б</a:t>
            </a:r>
            <a:r>
              <a:rPr lang="en-US" sz="1200" b="1" i="0" spc="-28" baseline="0" dirty="0">
                <a:latin typeface="Trebuchet MS" panose="020B0603020202020204" pitchFamily="34" charset="0"/>
                <a:cs typeface="Times New Roman" pitchFamily="18" charset="0"/>
              </a:rPr>
              <a:t>л</a:t>
            </a:r>
            <a:r>
              <a:rPr lang="en-US" sz="1200" b="1" i="0" spc="0" baseline="0" dirty="0">
                <a:latin typeface="Trebuchet MS" panose="020B0603020202020204" pitchFamily="34" charset="0"/>
                <a:cs typeface="Times New Roman" pitchFamily="18" charset="0"/>
              </a:rPr>
              <a:t>ей </a:t>
            </a:r>
          </a:p>
        </p:txBody>
      </p:sp>
      <p:sp>
        <p:nvSpPr>
          <p:cNvPr id="55" name="Rectangle 187"/>
          <p:cNvSpPr/>
          <p:nvPr/>
        </p:nvSpPr>
        <p:spPr>
          <a:xfrm>
            <a:off x="5888735" y="297265"/>
            <a:ext cx="3008837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900" b="1" i="0" spc="0" baseline="0" dirty="0" smtClean="0">
                <a:solidFill>
                  <a:srgbClr val="FFFFFF"/>
                </a:solidFill>
                <a:latin typeface="Arial"/>
              </a:rPr>
              <a:t>Администрация Туриловского сельского поселения</a:t>
            </a:r>
            <a:endParaRPr lang="en-US" sz="900" b="1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Rectangle 2036"/>
          <p:cNvSpPr/>
          <p:nvPr/>
        </p:nvSpPr>
        <p:spPr>
          <a:xfrm>
            <a:off x="4705349" y="708944"/>
            <a:ext cx="4297363" cy="16619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b="1" i="0" spc="0" baseline="0" dirty="0" smtClean="0">
                <a:solidFill>
                  <a:srgbClr val="0070C0"/>
                </a:solidFill>
                <a:latin typeface="Trebuchet MS,Bold" charset="0"/>
                <a:cs typeface="Times New Roman" pitchFamily="18" charset="0"/>
              </a:rPr>
              <a:t>ДИНАМИКА ПОСТУПЛЕНИЙ ЕДИНОГО</a:t>
            </a:r>
            <a:r>
              <a:rPr lang="ru-RU" b="1" i="0" spc="0" dirty="0" smtClean="0">
                <a:solidFill>
                  <a:srgbClr val="0070C0"/>
                </a:solidFill>
                <a:latin typeface="Trebuchet MS,Bold" charset="0"/>
                <a:cs typeface="Times New Roman" pitchFamily="18" charset="0"/>
              </a:rPr>
              <a:t> СЕЛЬСКОХОЗЯЙСТВЕННОГО НАЛОГА</a:t>
            </a:r>
            <a:r>
              <a:rPr lang="ru-RU" b="1" i="0" spc="0" baseline="0" dirty="0" smtClean="0">
                <a:solidFill>
                  <a:srgbClr val="0070C0"/>
                </a:solidFill>
                <a:latin typeface="Trebuchet MS,Bold" charset="0"/>
                <a:cs typeface="Times New Roman" pitchFamily="18" charset="0"/>
              </a:rPr>
              <a:t> В БЮДЖЕТ ТУРИЛОВСКОГО СЕЛЬСКОГО ПОСЕЛЕНИЯ МИЛЛЕРОВСКОГО РАЙОНА</a:t>
            </a:r>
            <a:endParaRPr lang="en-US" b="1" i="0" spc="0" baseline="0" dirty="0">
              <a:solidFill>
                <a:srgbClr val="1F497D"/>
              </a:solidFill>
              <a:latin typeface="Trebuchet MS,Bold" charset="0"/>
              <a:cs typeface="Times New Roman" pitchFamily="18" charset="0"/>
            </a:endParaRPr>
          </a:p>
        </p:txBody>
      </p:sp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val="4019953910"/>
              </p:ext>
            </p:extLst>
          </p:nvPr>
        </p:nvGraphicFramePr>
        <p:xfrm>
          <a:off x="395792" y="1976900"/>
          <a:ext cx="3519363" cy="4701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1" name="Диаграмма 30"/>
          <p:cNvGraphicFramePr/>
          <p:nvPr>
            <p:extLst>
              <p:ext uri="{D42A27DB-BD31-4B8C-83A1-F6EECF244321}">
                <p14:modId xmlns:p14="http://schemas.microsoft.com/office/powerpoint/2010/main" val="1820704446"/>
              </p:ext>
            </p:extLst>
          </p:nvPr>
        </p:nvGraphicFramePr>
        <p:xfrm>
          <a:off x="5100379" y="1976899"/>
          <a:ext cx="3519363" cy="4701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2" name="Rectangle 2064"/>
          <p:cNvSpPr/>
          <p:nvPr/>
        </p:nvSpPr>
        <p:spPr>
          <a:xfrm>
            <a:off x="3624071" y="2463270"/>
            <a:ext cx="958532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1" dirty="0">
                <a:latin typeface="Trebuchet MS" panose="020B0603020202020204" pitchFamily="34" charset="0"/>
                <a:cs typeface="Times New Roman" pitchFamily="18" charset="0"/>
              </a:rPr>
              <a:t>т</a:t>
            </a:r>
            <a:r>
              <a:rPr lang="ru-RU" sz="1200" b="1" dirty="0" smtClean="0">
                <a:latin typeface="Trebuchet MS" panose="020B0603020202020204" pitchFamily="34" charset="0"/>
                <a:cs typeface="Times New Roman" pitchFamily="18" charset="0"/>
              </a:rPr>
              <a:t>ыс.</a:t>
            </a:r>
            <a:r>
              <a:rPr lang="en-US" sz="1200" b="1" i="0" spc="-18" baseline="0" dirty="0" smtClean="0">
                <a:latin typeface="Trebuchet MS" panose="020B0603020202020204" pitchFamily="34" charset="0"/>
                <a:cs typeface="Times New Roman" pitchFamily="18" charset="0"/>
              </a:rPr>
              <a:t> </a:t>
            </a:r>
            <a:r>
              <a:rPr lang="en-US" sz="1200" b="1" i="0" spc="-29" baseline="0" dirty="0">
                <a:latin typeface="Trebuchet MS" panose="020B0603020202020204" pitchFamily="34" charset="0"/>
                <a:cs typeface="Times New Roman" pitchFamily="18" charset="0"/>
              </a:rPr>
              <a:t>р</a:t>
            </a:r>
            <a:r>
              <a:rPr lang="en-US" sz="1200" b="1" i="0" spc="-49" baseline="0" dirty="0">
                <a:latin typeface="Trebuchet MS" panose="020B0603020202020204" pitchFamily="34" charset="0"/>
                <a:cs typeface="Times New Roman" pitchFamily="18" charset="0"/>
              </a:rPr>
              <a:t>у</a:t>
            </a:r>
            <a:r>
              <a:rPr lang="en-US" sz="1200" b="1" i="0" spc="-39" baseline="0" dirty="0">
                <a:latin typeface="Trebuchet MS" panose="020B0603020202020204" pitchFamily="34" charset="0"/>
                <a:cs typeface="Times New Roman" pitchFamily="18" charset="0"/>
              </a:rPr>
              <a:t>б</a:t>
            </a:r>
            <a:r>
              <a:rPr lang="en-US" sz="1200" b="1" i="0" spc="-28" baseline="0" dirty="0">
                <a:latin typeface="Trebuchet MS" panose="020B0603020202020204" pitchFamily="34" charset="0"/>
                <a:cs typeface="Times New Roman" pitchFamily="18" charset="0"/>
              </a:rPr>
              <a:t>л</a:t>
            </a:r>
            <a:r>
              <a:rPr lang="en-US" sz="1200" b="1" i="0" spc="0" baseline="0" dirty="0">
                <a:latin typeface="Trebuchet MS" panose="020B0603020202020204" pitchFamily="34" charset="0"/>
                <a:cs typeface="Times New Roman" pitchFamily="18" charset="0"/>
              </a:rPr>
              <a:t>ей </a:t>
            </a:r>
          </a:p>
        </p:txBody>
      </p:sp>
      <p:sp>
        <p:nvSpPr>
          <p:cNvPr id="33" name="Прямая со стрелкой 32"/>
          <p:cNvSpPr/>
          <p:nvPr/>
        </p:nvSpPr>
        <p:spPr>
          <a:xfrm rot="1863364" flipV="1">
            <a:off x="1945100" y="3484977"/>
            <a:ext cx="373947" cy="531164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4" name="TextBox 1"/>
          <p:cNvSpPr txBox="1"/>
          <p:nvPr/>
        </p:nvSpPr>
        <p:spPr>
          <a:xfrm rot="20538361">
            <a:off x="1861578" y="3291184"/>
            <a:ext cx="611652" cy="27080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Trebuchet MS" panose="020B0603020202020204" pitchFamily="34" charset="0"/>
                <a:cs typeface="Times New Roman" pitchFamily="18" charset="0"/>
              </a:rPr>
              <a:t>101,1%</a:t>
            </a:r>
            <a:endParaRPr lang="ru-RU" sz="1200" b="1" dirty="0">
              <a:latin typeface="Trebuchet MS" panose="020B0603020202020204" pitchFamily="34" charset="0"/>
              <a:cs typeface="Times New Roman" pitchFamily="18" charset="0"/>
            </a:endParaRPr>
          </a:p>
        </p:txBody>
      </p:sp>
      <p:sp>
        <p:nvSpPr>
          <p:cNvPr id="35" name="Прямая со стрелкой 34"/>
          <p:cNvSpPr/>
          <p:nvPr/>
        </p:nvSpPr>
        <p:spPr>
          <a:xfrm rot="1863364">
            <a:off x="6410831" y="4296974"/>
            <a:ext cx="917307" cy="349193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6" name="TextBox 1"/>
          <p:cNvSpPr txBox="1"/>
          <p:nvPr/>
        </p:nvSpPr>
        <p:spPr>
          <a:xfrm rot="13979590" flipV="1">
            <a:off x="6727870" y="3780423"/>
            <a:ext cx="555059" cy="45085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Trebuchet MS" panose="020B0603020202020204" pitchFamily="34" charset="0"/>
                <a:cs typeface="Times New Roman" pitchFamily="18" charset="0"/>
              </a:rPr>
              <a:t>-64,8%</a:t>
            </a:r>
            <a:endParaRPr lang="ru-RU" sz="1200" b="1" dirty="0">
              <a:latin typeface="Trebuchet MS" panose="020B06030202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543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0000">
        <p:dissolve/>
      </p:transition>
    </mc:Choice>
    <mc:Fallback>
      <p:transition spd="slow" advClick="0" advTm="10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Freeform 1979"/>
          <p:cNvSpPr/>
          <p:nvPr/>
        </p:nvSpPr>
        <p:spPr>
          <a:xfrm>
            <a:off x="-71374" y="268225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0" name="Freeform 1980"/>
          <p:cNvSpPr/>
          <p:nvPr/>
        </p:nvSpPr>
        <p:spPr>
          <a:xfrm>
            <a:off x="0" y="366713"/>
            <a:ext cx="9144000" cy="84137"/>
          </a:xfrm>
          <a:custGeom>
            <a:avLst/>
            <a:gdLst/>
            <a:ahLst/>
            <a:cxnLst/>
            <a:rect l="0" t="0" r="0" b="0"/>
            <a:pathLst>
              <a:path w="9144000" h="84137">
                <a:moveTo>
                  <a:pt x="0" y="84137"/>
                </a:moveTo>
                <a:lnTo>
                  <a:pt x="9144000" y="84137"/>
                </a:lnTo>
                <a:lnTo>
                  <a:pt x="9144000" y="0"/>
                </a:lnTo>
                <a:lnTo>
                  <a:pt x="0" y="0"/>
                </a:lnTo>
                <a:lnTo>
                  <a:pt x="0" y="84137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Freeform 1981"/>
          <p:cNvSpPr/>
          <p:nvPr/>
        </p:nvSpPr>
        <p:spPr>
          <a:xfrm>
            <a:off x="0" y="0"/>
            <a:ext cx="9144000" cy="311150"/>
          </a:xfrm>
          <a:custGeom>
            <a:avLst/>
            <a:gdLst/>
            <a:ahLst/>
            <a:cxnLst/>
            <a:rect l="0" t="0" r="0" b="0"/>
            <a:pathLst>
              <a:path w="9144000" h="311150">
                <a:moveTo>
                  <a:pt x="0" y="311150"/>
                </a:moveTo>
                <a:lnTo>
                  <a:pt x="9144000" y="311150"/>
                </a:lnTo>
                <a:lnTo>
                  <a:pt x="9144000" y="0"/>
                </a:lnTo>
                <a:lnTo>
                  <a:pt x="0" y="0"/>
                </a:lnTo>
                <a:lnTo>
                  <a:pt x="0" y="311150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Freeform 1982"/>
          <p:cNvSpPr/>
          <p:nvPr/>
        </p:nvSpPr>
        <p:spPr>
          <a:xfrm>
            <a:off x="0" y="307975"/>
            <a:ext cx="9144000" cy="92075"/>
          </a:xfrm>
          <a:custGeom>
            <a:avLst/>
            <a:gdLst/>
            <a:ahLst/>
            <a:cxnLst/>
            <a:rect l="0" t="0" r="0" b="0"/>
            <a:pathLst>
              <a:path w="9144000" h="92075">
                <a:moveTo>
                  <a:pt x="0" y="92075"/>
                </a:moveTo>
                <a:lnTo>
                  <a:pt x="9144000" y="92075"/>
                </a:lnTo>
                <a:lnTo>
                  <a:pt x="914400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Freeform 1983"/>
          <p:cNvSpPr/>
          <p:nvPr/>
        </p:nvSpPr>
        <p:spPr>
          <a:xfrm>
            <a:off x="5410200" y="360363"/>
            <a:ext cx="3733800" cy="90487"/>
          </a:xfrm>
          <a:custGeom>
            <a:avLst/>
            <a:gdLst/>
            <a:ahLst/>
            <a:cxnLst/>
            <a:rect l="0" t="0" r="0" b="0"/>
            <a:pathLst>
              <a:path w="3733800" h="90487">
                <a:moveTo>
                  <a:pt x="0" y="90487"/>
                </a:moveTo>
                <a:lnTo>
                  <a:pt x="3733800" y="90487"/>
                </a:lnTo>
                <a:lnTo>
                  <a:pt x="3733800" y="0"/>
                </a:lnTo>
                <a:lnTo>
                  <a:pt x="0" y="0"/>
                </a:lnTo>
                <a:lnTo>
                  <a:pt x="0" y="904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Freeform 1984"/>
          <p:cNvSpPr/>
          <p:nvPr/>
        </p:nvSpPr>
        <p:spPr>
          <a:xfrm>
            <a:off x="5410200" y="439802"/>
            <a:ext cx="3733800" cy="180975"/>
          </a:xfrm>
          <a:custGeom>
            <a:avLst/>
            <a:gdLst/>
            <a:ahLst/>
            <a:cxnLst/>
            <a:rect l="0" t="0" r="0" b="0"/>
            <a:pathLst>
              <a:path w="3733800" h="180975">
                <a:moveTo>
                  <a:pt x="0" y="180975"/>
                </a:moveTo>
                <a:lnTo>
                  <a:pt x="3733800" y="180975"/>
                </a:lnTo>
                <a:lnTo>
                  <a:pt x="373380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Freeform 1985"/>
          <p:cNvSpPr/>
          <p:nvPr/>
        </p:nvSpPr>
        <p:spPr>
          <a:xfrm>
            <a:off x="5407025" y="496952"/>
            <a:ext cx="3063875" cy="28575"/>
          </a:xfrm>
          <a:custGeom>
            <a:avLst/>
            <a:gdLst/>
            <a:ahLst/>
            <a:cxnLst/>
            <a:rect l="0" t="0" r="0" b="0"/>
            <a:pathLst>
              <a:path w="3063875" h="28575">
                <a:moveTo>
                  <a:pt x="0" y="4698"/>
                </a:moveTo>
                <a:cubicBezTo>
                  <a:pt x="0" y="2032"/>
                  <a:pt x="2159" y="0"/>
                  <a:pt x="4826" y="0"/>
                </a:cubicBezTo>
                <a:cubicBezTo>
                  <a:pt x="4826" y="0"/>
                  <a:pt x="4826" y="0"/>
                  <a:pt x="4826" y="0"/>
                </a:cubicBezTo>
                <a:lnTo>
                  <a:pt x="4826" y="0"/>
                </a:lnTo>
                <a:lnTo>
                  <a:pt x="3059048" y="0"/>
                </a:lnTo>
                <a:cubicBezTo>
                  <a:pt x="3061716" y="0"/>
                  <a:pt x="3063875" y="2032"/>
                  <a:pt x="3063875" y="4698"/>
                </a:cubicBezTo>
                <a:cubicBezTo>
                  <a:pt x="3063875" y="4698"/>
                  <a:pt x="3063875" y="4698"/>
                  <a:pt x="3063875" y="4698"/>
                </a:cubicBezTo>
                <a:lnTo>
                  <a:pt x="3063875" y="4698"/>
                </a:lnTo>
                <a:lnTo>
                  <a:pt x="3063875" y="23748"/>
                </a:lnTo>
                <a:cubicBezTo>
                  <a:pt x="3063875" y="26415"/>
                  <a:pt x="3061716" y="28575"/>
                  <a:pt x="3059048" y="28575"/>
                </a:cubicBezTo>
                <a:cubicBezTo>
                  <a:pt x="3059048" y="28575"/>
                  <a:pt x="3059048" y="28575"/>
                  <a:pt x="3059048" y="28575"/>
                </a:cubicBezTo>
                <a:lnTo>
                  <a:pt x="3059048" y="28575"/>
                </a:lnTo>
                <a:lnTo>
                  <a:pt x="4826" y="28575"/>
                </a:lnTo>
                <a:cubicBezTo>
                  <a:pt x="2159" y="28575"/>
                  <a:pt x="0" y="26415"/>
                  <a:pt x="0" y="23748"/>
                </a:cubicBezTo>
                <a:cubicBezTo>
                  <a:pt x="0" y="23748"/>
                  <a:pt x="0" y="23748"/>
                  <a:pt x="0" y="23748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Freeform 1986"/>
          <p:cNvSpPr/>
          <p:nvPr/>
        </p:nvSpPr>
        <p:spPr>
          <a:xfrm>
            <a:off x="7374001" y="589027"/>
            <a:ext cx="1600200" cy="36448"/>
          </a:xfrm>
          <a:custGeom>
            <a:avLst/>
            <a:gdLst/>
            <a:ahLst/>
            <a:cxnLst/>
            <a:rect l="0" t="0" r="0" b="0"/>
            <a:pathLst>
              <a:path w="1600200" h="36448">
                <a:moveTo>
                  <a:pt x="0" y="5969"/>
                </a:moveTo>
                <a:cubicBezTo>
                  <a:pt x="0" y="2666"/>
                  <a:pt x="2667" y="0"/>
                  <a:pt x="5968" y="0"/>
                </a:cubicBezTo>
                <a:cubicBezTo>
                  <a:pt x="5968" y="0"/>
                  <a:pt x="5968" y="0"/>
                  <a:pt x="5968" y="0"/>
                </a:cubicBezTo>
                <a:lnTo>
                  <a:pt x="5968" y="0"/>
                </a:lnTo>
                <a:lnTo>
                  <a:pt x="1594104" y="0"/>
                </a:lnTo>
                <a:cubicBezTo>
                  <a:pt x="1597405" y="0"/>
                  <a:pt x="1600200" y="2666"/>
                  <a:pt x="1600200" y="5969"/>
                </a:cubicBezTo>
                <a:cubicBezTo>
                  <a:pt x="1600200" y="5969"/>
                  <a:pt x="1600200" y="5969"/>
                  <a:pt x="1600200" y="5969"/>
                </a:cubicBezTo>
                <a:lnTo>
                  <a:pt x="1600200" y="5969"/>
                </a:lnTo>
                <a:lnTo>
                  <a:pt x="1600200" y="30352"/>
                </a:lnTo>
                <a:cubicBezTo>
                  <a:pt x="1600200" y="33782"/>
                  <a:pt x="1597405" y="36448"/>
                  <a:pt x="1594104" y="36448"/>
                </a:cubicBezTo>
                <a:cubicBezTo>
                  <a:pt x="1594104" y="36448"/>
                  <a:pt x="1594104" y="36448"/>
                  <a:pt x="1594104" y="36448"/>
                </a:cubicBezTo>
                <a:lnTo>
                  <a:pt x="1594104" y="36448"/>
                </a:lnTo>
                <a:lnTo>
                  <a:pt x="5968" y="36448"/>
                </a:lnTo>
                <a:cubicBezTo>
                  <a:pt x="2667" y="36448"/>
                  <a:pt x="0" y="33782"/>
                  <a:pt x="0" y="30352"/>
                </a:cubicBezTo>
                <a:cubicBezTo>
                  <a:pt x="0" y="30352"/>
                  <a:pt x="0" y="30352"/>
                  <a:pt x="0" y="30352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Freeform 1987"/>
          <p:cNvSpPr/>
          <p:nvPr/>
        </p:nvSpPr>
        <p:spPr>
          <a:xfrm>
            <a:off x="9085326" y="-1587"/>
            <a:ext cx="57150" cy="620712"/>
          </a:xfrm>
          <a:custGeom>
            <a:avLst/>
            <a:gdLst/>
            <a:ahLst/>
            <a:cxnLst/>
            <a:rect l="0" t="0" r="0" b="0"/>
            <a:pathLst>
              <a:path w="57150" h="620712">
                <a:moveTo>
                  <a:pt x="0" y="620712"/>
                </a:moveTo>
                <a:lnTo>
                  <a:pt x="57150" y="620712"/>
                </a:lnTo>
                <a:lnTo>
                  <a:pt x="57150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Freeform 1988"/>
          <p:cNvSpPr/>
          <p:nvPr/>
        </p:nvSpPr>
        <p:spPr>
          <a:xfrm>
            <a:off x="9044051" y="-1587"/>
            <a:ext cx="28575" cy="620712"/>
          </a:xfrm>
          <a:custGeom>
            <a:avLst/>
            <a:gdLst/>
            <a:ahLst/>
            <a:cxnLst/>
            <a:rect l="0" t="0" r="0" b="0"/>
            <a:pathLst>
              <a:path w="28575" h="620712">
                <a:moveTo>
                  <a:pt x="0" y="620712"/>
                </a:moveTo>
                <a:lnTo>
                  <a:pt x="28575" y="620712"/>
                </a:lnTo>
                <a:lnTo>
                  <a:pt x="2857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Freeform 1989"/>
          <p:cNvSpPr/>
          <p:nvPr/>
        </p:nvSpPr>
        <p:spPr>
          <a:xfrm>
            <a:off x="9025001" y="-1587"/>
            <a:ext cx="9525" cy="620712"/>
          </a:xfrm>
          <a:custGeom>
            <a:avLst/>
            <a:gdLst/>
            <a:ahLst/>
            <a:cxnLst/>
            <a:rect l="0" t="0" r="0" b="0"/>
            <a:pathLst>
              <a:path w="9525" h="620712">
                <a:moveTo>
                  <a:pt x="0" y="620712"/>
                </a:moveTo>
                <a:lnTo>
                  <a:pt x="9525" y="620712"/>
                </a:lnTo>
                <a:lnTo>
                  <a:pt x="952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Freeform 1990"/>
          <p:cNvSpPr/>
          <p:nvPr/>
        </p:nvSpPr>
        <p:spPr>
          <a:xfrm>
            <a:off x="8975725" y="-1587"/>
            <a:ext cx="26988" cy="620712"/>
          </a:xfrm>
          <a:custGeom>
            <a:avLst/>
            <a:gdLst/>
            <a:ahLst/>
            <a:cxnLst/>
            <a:rect l="0" t="0" r="0" b="0"/>
            <a:pathLst>
              <a:path w="26988" h="620712">
                <a:moveTo>
                  <a:pt x="0" y="620712"/>
                </a:moveTo>
                <a:lnTo>
                  <a:pt x="26988" y="620712"/>
                </a:lnTo>
                <a:lnTo>
                  <a:pt x="26988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Freeform 1991"/>
          <p:cNvSpPr/>
          <p:nvPr/>
        </p:nvSpPr>
        <p:spPr>
          <a:xfrm>
            <a:off x="8915400" y="64"/>
            <a:ext cx="55563" cy="585788"/>
          </a:xfrm>
          <a:custGeom>
            <a:avLst/>
            <a:gdLst/>
            <a:ahLst/>
            <a:cxnLst/>
            <a:rect l="0" t="0" r="0" b="0"/>
            <a:pathLst>
              <a:path w="55563" h="585788">
                <a:moveTo>
                  <a:pt x="0" y="585788"/>
                </a:moveTo>
                <a:lnTo>
                  <a:pt x="55563" y="585788"/>
                </a:lnTo>
                <a:lnTo>
                  <a:pt x="55563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Freeform 1992"/>
          <p:cNvSpPr/>
          <p:nvPr/>
        </p:nvSpPr>
        <p:spPr>
          <a:xfrm>
            <a:off x="8874125" y="64"/>
            <a:ext cx="7938" cy="585788"/>
          </a:xfrm>
          <a:custGeom>
            <a:avLst/>
            <a:gdLst/>
            <a:ahLst/>
            <a:cxnLst/>
            <a:rect l="0" t="0" r="0" b="0"/>
            <a:pathLst>
              <a:path w="7938" h="585788">
                <a:moveTo>
                  <a:pt x="0" y="585788"/>
                </a:moveTo>
                <a:lnTo>
                  <a:pt x="7938" y="585788"/>
                </a:lnTo>
                <a:lnTo>
                  <a:pt x="7938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96" name="Picture 199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49195" y="879349"/>
            <a:ext cx="480059" cy="480059"/>
          </a:xfrm>
          <a:prstGeom prst="rect">
            <a:avLst/>
          </a:prstGeom>
          <a:noFill/>
          <a:extLst/>
        </p:spPr>
      </p:pic>
      <p:pic>
        <p:nvPicPr>
          <p:cNvPr id="1998" name="Picture 199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42488" y="879349"/>
            <a:ext cx="481583" cy="480059"/>
          </a:xfrm>
          <a:prstGeom prst="rect">
            <a:avLst/>
          </a:prstGeom>
          <a:noFill/>
          <a:extLst/>
        </p:spPr>
      </p:pic>
      <p:pic>
        <p:nvPicPr>
          <p:cNvPr id="2001" name="Picture 200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91997"/>
            <a:ext cx="329184" cy="382524"/>
          </a:xfrm>
          <a:prstGeom prst="rect">
            <a:avLst/>
          </a:prstGeom>
          <a:noFill/>
          <a:extLst/>
        </p:spPr>
      </p:pic>
      <p:pic>
        <p:nvPicPr>
          <p:cNvPr id="2013" name="Picture 117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90444" y="3773425"/>
            <a:ext cx="106679" cy="106679"/>
          </a:xfrm>
          <a:prstGeom prst="rect">
            <a:avLst/>
          </a:prstGeom>
          <a:noFill/>
          <a:extLst/>
        </p:spPr>
      </p:pic>
      <p:pic>
        <p:nvPicPr>
          <p:cNvPr id="2032" name="Picture 202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15155" y="6277357"/>
            <a:ext cx="402336" cy="400811"/>
          </a:xfrm>
          <a:prstGeom prst="rect">
            <a:avLst/>
          </a:prstGeom>
          <a:noFill/>
          <a:extLst/>
        </p:spPr>
      </p:pic>
      <p:pic>
        <p:nvPicPr>
          <p:cNvPr id="2035" name="Picture 143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sp>
        <p:nvSpPr>
          <p:cNvPr id="2036" name="Rectangle 2036"/>
          <p:cNvSpPr/>
          <p:nvPr/>
        </p:nvSpPr>
        <p:spPr>
          <a:xfrm>
            <a:off x="602409" y="801277"/>
            <a:ext cx="3512391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b="1" i="0" spc="0" baseline="0" dirty="0" smtClean="0">
                <a:solidFill>
                  <a:srgbClr val="0070C0"/>
                </a:solidFill>
                <a:latin typeface="Trebuchet MS,Bold" charset="0"/>
                <a:cs typeface="Times New Roman" pitchFamily="18" charset="0"/>
              </a:rPr>
              <a:t>ДИНАМИКА ПОСТУПЛЕНИЙ НАЛОГОВ НА ИМУЩЕСТВО В БЮДЖЕТ ТУРИЛОВСКОГО СЕЛЬСКОГО ПОСЕЛЕНИЯ МИЛЛЕРОВСКОГО РАЙОНА</a:t>
            </a:r>
            <a:endParaRPr lang="en-US" b="1" i="0" spc="0" baseline="0" dirty="0">
              <a:solidFill>
                <a:srgbClr val="1F497D"/>
              </a:solidFill>
              <a:latin typeface="Trebuchet MS,Bold" charset="0"/>
              <a:cs typeface="Times New Roman" pitchFamily="18" charset="0"/>
            </a:endParaRPr>
          </a:p>
        </p:txBody>
      </p:sp>
      <p:sp>
        <p:nvSpPr>
          <p:cNvPr id="2039" name="Rectangle 2039"/>
          <p:cNvSpPr/>
          <p:nvPr/>
        </p:nvSpPr>
        <p:spPr>
          <a:xfrm>
            <a:off x="91439" y="1523995"/>
            <a:ext cx="68808" cy="3138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1" i="0" spc="0" baseline="0" dirty="0">
                <a:solidFill>
                  <a:srgbClr val="C0504D"/>
                </a:solidFill>
                <a:latin typeface="Trebuchet MS,Bold"/>
              </a:rPr>
              <a:t> </a:t>
            </a:r>
          </a:p>
        </p:txBody>
      </p:sp>
      <p:sp>
        <p:nvSpPr>
          <p:cNvPr id="2063" name="Rectangle 2063"/>
          <p:cNvSpPr/>
          <p:nvPr/>
        </p:nvSpPr>
        <p:spPr>
          <a:xfrm>
            <a:off x="8677682" y="12814"/>
            <a:ext cx="192360" cy="2773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802" dirty="0" smtClean="0">
                <a:solidFill>
                  <a:srgbClr val="FFFFFF"/>
                </a:solidFill>
                <a:latin typeface="Arial"/>
              </a:rPr>
              <a:t>8</a:t>
            </a:r>
            <a:r>
              <a:rPr lang="en-US" sz="1802" b="0" i="0" spc="0" baseline="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US" sz="1802" b="0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64" name="Rectangle 2064"/>
          <p:cNvSpPr/>
          <p:nvPr/>
        </p:nvSpPr>
        <p:spPr>
          <a:xfrm>
            <a:off x="8185468" y="2379984"/>
            <a:ext cx="958532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1" dirty="0">
                <a:latin typeface="Trebuchet MS" panose="020B0603020202020204" pitchFamily="34" charset="0"/>
                <a:cs typeface="Times New Roman" pitchFamily="18" charset="0"/>
              </a:rPr>
              <a:t>т</a:t>
            </a:r>
            <a:r>
              <a:rPr lang="ru-RU" sz="1200" b="1" dirty="0" smtClean="0">
                <a:latin typeface="Trebuchet MS" panose="020B0603020202020204" pitchFamily="34" charset="0"/>
                <a:cs typeface="Times New Roman" pitchFamily="18" charset="0"/>
              </a:rPr>
              <a:t>ыс.</a:t>
            </a:r>
            <a:r>
              <a:rPr lang="en-US" sz="1200" b="1" i="0" spc="-18" baseline="0" dirty="0" smtClean="0">
                <a:latin typeface="Trebuchet MS" panose="020B0603020202020204" pitchFamily="34" charset="0"/>
                <a:cs typeface="Times New Roman" pitchFamily="18" charset="0"/>
              </a:rPr>
              <a:t> </a:t>
            </a:r>
            <a:r>
              <a:rPr lang="en-US" sz="1200" b="1" i="0" spc="-29" baseline="0" dirty="0">
                <a:latin typeface="Trebuchet MS" panose="020B0603020202020204" pitchFamily="34" charset="0"/>
                <a:cs typeface="Times New Roman" pitchFamily="18" charset="0"/>
              </a:rPr>
              <a:t>р</a:t>
            </a:r>
            <a:r>
              <a:rPr lang="en-US" sz="1200" b="1" i="0" spc="-49" baseline="0" dirty="0">
                <a:latin typeface="Trebuchet MS" panose="020B0603020202020204" pitchFamily="34" charset="0"/>
                <a:cs typeface="Times New Roman" pitchFamily="18" charset="0"/>
              </a:rPr>
              <a:t>у</a:t>
            </a:r>
            <a:r>
              <a:rPr lang="en-US" sz="1200" b="1" i="0" spc="-39" baseline="0" dirty="0">
                <a:latin typeface="Trebuchet MS" panose="020B0603020202020204" pitchFamily="34" charset="0"/>
                <a:cs typeface="Times New Roman" pitchFamily="18" charset="0"/>
              </a:rPr>
              <a:t>б</a:t>
            </a:r>
            <a:r>
              <a:rPr lang="en-US" sz="1200" b="1" i="0" spc="-28" baseline="0" dirty="0">
                <a:latin typeface="Trebuchet MS" panose="020B0603020202020204" pitchFamily="34" charset="0"/>
                <a:cs typeface="Times New Roman" pitchFamily="18" charset="0"/>
              </a:rPr>
              <a:t>л</a:t>
            </a:r>
            <a:r>
              <a:rPr lang="en-US" sz="1200" b="1" i="0" spc="0" baseline="0" dirty="0">
                <a:latin typeface="Trebuchet MS" panose="020B0603020202020204" pitchFamily="34" charset="0"/>
                <a:cs typeface="Times New Roman" pitchFamily="18" charset="0"/>
              </a:rPr>
              <a:t>ей </a:t>
            </a:r>
          </a:p>
        </p:txBody>
      </p:sp>
      <p:sp>
        <p:nvSpPr>
          <p:cNvPr id="55" name="Rectangle 187"/>
          <p:cNvSpPr/>
          <p:nvPr/>
        </p:nvSpPr>
        <p:spPr>
          <a:xfrm>
            <a:off x="5888735" y="297265"/>
            <a:ext cx="3008837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900" b="1" i="0" spc="0" baseline="0" dirty="0" smtClean="0">
                <a:solidFill>
                  <a:srgbClr val="FFFFFF"/>
                </a:solidFill>
                <a:latin typeface="Arial"/>
              </a:rPr>
              <a:t>Администрация Туриловского сельского поселения</a:t>
            </a:r>
            <a:endParaRPr lang="en-US" sz="900" b="1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Rectangle 2036"/>
          <p:cNvSpPr/>
          <p:nvPr/>
        </p:nvSpPr>
        <p:spPr>
          <a:xfrm>
            <a:off x="4594066" y="799499"/>
            <a:ext cx="4165600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b="1" i="0" spc="0" baseline="0" dirty="0" smtClean="0">
                <a:solidFill>
                  <a:srgbClr val="0070C0"/>
                </a:solidFill>
                <a:latin typeface="Trebuchet MS,Bold" charset="0"/>
                <a:cs typeface="Times New Roman" pitchFamily="18" charset="0"/>
              </a:rPr>
              <a:t>ДИНАМИКА ПОСТУПЛЕНИЙ НЕНАЛОГОВЫХ ДОХОДОВ В БЮДЖЕТ ТУРИЛОВСКОГО СЕЛЬСКОГО ПОСЕЛЕНИЯ МИЛЛЕРОВСКОГО РАЙОНА</a:t>
            </a:r>
            <a:endParaRPr lang="en-US" b="1" i="0" spc="0" baseline="0" dirty="0">
              <a:solidFill>
                <a:srgbClr val="1F497D"/>
              </a:solidFill>
              <a:latin typeface="Trebuchet MS,Bold" charset="0"/>
              <a:cs typeface="Times New Roman" pitchFamily="18" charset="0"/>
            </a:endParaRPr>
          </a:p>
        </p:txBody>
      </p:sp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val="3960219506"/>
              </p:ext>
            </p:extLst>
          </p:nvPr>
        </p:nvGraphicFramePr>
        <p:xfrm>
          <a:off x="395792" y="1976900"/>
          <a:ext cx="3519363" cy="4701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1" name="Диаграмма 30"/>
          <p:cNvGraphicFramePr/>
          <p:nvPr>
            <p:extLst>
              <p:ext uri="{D42A27DB-BD31-4B8C-83A1-F6EECF244321}">
                <p14:modId xmlns:p14="http://schemas.microsoft.com/office/powerpoint/2010/main" val="4146380568"/>
              </p:ext>
            </p:extLst>
          </p:nvPr>
        </p:nvGraphicFramePr>
        <p:xfrm>
          <a:off x="5100379" y="1976900"/>
          <a:ext cx="3519363" cy="4701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2" name="Прямая со стрелкой 31"/>
          <p:cNvSpPr/>
          <p:nvPr/>
        </p:nvSpPr>
        <p:spPr>
          <a:xfrm flipV="1">
            <a:off x="1838325" y="3773422"/>
            <a:ext cx="590929" cy="398527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3" name="TextBox 1"/>
          <p:cNvSpPr txBox="1"/>
          <p:nvPr/>
        </p:nvSpPr>
        <p:spPr>
          <a:xfrm rot="19658907">
            <a:off x="1785628" y="3650348"/>
            <a:ext cx="518841" cy="3528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Trebuchet MS" panose="020B0603020202020204" pitchFamily="34" charset="0"/>
                <a:cs typeface="Times New Roman" pitchFamily="18" charset="0"/>
              </a:rPr>
              <a:t>121,0%</a:t>
            </a:r>
            <a:endParaRPr lang="ru-RU" sz="1200" b="1" dirty="0">
              <a:latin typeface="Trebuchet MS" panose="020B0603020202020204" pitchFamily="34" charset="0"/>
              <a:cs typeface="Times New Roman" pitchFamily="18" charset="0"/>
            </a:endParaRPr>
          </a:p>
        </p:txBody>
      </p:sp>
      <p:sp>
        <p:nvSpPr>
          <p:cNvPr id="34" name="Прямая со стрелкой 33"/>
          <p:cNvSpPr/>
          <p:nvPr/>
        </p:nvSpPr>
        <p:spPr>
          <a:xfrm>
            <a:off x="6577063" y="3728789"/>
            <a:ext cx="528587" cy="681285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5" name="TextBox 1"/>
          <p:cNvSpPr txBox="1"/>
          <p:nvPr/>
        </p:nvSpPr>
        <p:spPr>
          <a:xfrm rot="2719530">
            <a:off x="6535530" y="3426308"/>
            <a:ext cx="611652" cy="27080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Trebuchet MS" panose="020B0603020202020204" pitchFamily="34" charset="0"/>
                <a:cs typeface="Times New Roman" pitchFamily="18" charset="0"/>
              </a:rPr>
              <a:t>-35,9%</a:t>
            </a:r>
            <a:endParaRPr lang="ru-RU" sz="1200" b="1" dirty="0">
              <a:latin typeface="Trebuchet MS" panose="020B0603020202020204" pitchFamily="34" charset="0"/>
              <a:cs typeface="Times New Roman" pitchFamily="18" charset="0"/>
            </a:endParaRPr>
          </a:p>
        </p:txBody>
      </p:sp>
      <p:sp>
        <p:nvSpPr>
          <p:cNvPr id="37" name="Rectangle 2064"/>
          <p:cNvSpPr/>
          <p:nvPr/>
        </p:nvSpPr>
        <p:spPr>
          <a:xfrm>
            <a:off x="3635534" y="2482087"/>
            <a:ext cx="958532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1" dirty="0">
                <a:latin typeface="Trebuchet MS" panose="020B0603020202020204" pitchFamily="34" charset="0"/>
                <a:cs typeface="Times New Roman" pitchFamily="18" charset="0"/>
              </a:rPr>
              <a:t>т</a:t>
            </a:r>
            <a:r>
              <a:rPr lang="ru-RU" sz="1200" b="1" dirty="0" smtClean="0">
                <a:latin typeface="Trebuchet MS" panose="020B0603020202020204" pitchFamily="34" charset="0"/>
                <a:cs typeface="Times New Roman" pitchFamily="18" charset="0"/>
              </a:rPr>
              <a:t>ыс.</a:t>
            </a:r>
            <a:r>
              <a:rPr lang="en-US" sz="1200" b="1" i="0" spc="-18" baseline="0" dirty="0" smtClean="0">
                <a:latin typeface="Trebuchet MS" panose="020B0603020202020204" pitchFamily="34" charset="0"/>
                <a:cs typeface="Times New Roman" pitchFamily="18" charset="0"/>
              </a:rPr>
              <a:t> </a:t>
            </a:r>
            <a:r>
              <a:rPr lang="en-US" sz="1200" b="1" i="0" spc="-29" baseline="0" dirty="0">
                <a:latin typeface="Trebuchet MS" panose="020B0603020202020204" pitchFamily="34" charset="0"/>
                <a:cs typeface="Times New Roman" pitchFamily="18" charset="0"/>
              </a:rPr>
              <a:t>р</a:t>
            </a:r>
            <a:r>
              <a:rPr lang="en-US" sz="1200" b="1" i="0" spc="-49" baseline="0" dirty="0">
                <a:latin typeface="Trebuchet MS" panose="020B0603020202020204" pitchFamily="34" charset="0"/>
                <a:cs typeface="Times New Roman" pitchFamily="18" charset="0"/>
              </a:rPr>
              <a:t>у</a:t>
            </a:r>
            <a:r>
              <a:rPr lang="en-US" sz="1200" b="1" i="0" spc="-39" baseline="0" dirty="0">
                <a:latin typeface="Trebuchet MS" panose="020B0603020202020204" pitchFamily="34" charset="0"/>
                <a:cs typeface="Times New Roman" pitchFamily="18" charset="0"/>
              </a:rPr>
              <a:t>б</a:t>
            </a:r>
            <a:r>
              <a:rPr lang="en-US" sz="1200" b="1" i="0" spc="-28" baseline="0" dirty="0">
                <a:latin typeface="Trebuchet MS" panose="020B0603020202020204" pitchFamily="34" charset="0"/>
                <a:cs typeface="Times New Roman" pitchFamily="18" charset="0"/>
              </a:rPr>
              <a:t>л</a:t>
            </a:r>
            <a:r>
              <a:rPr lang="en-US" sz="1200" b="1" i="0" spc="0" baseline="0" dirty="0">
                <a:latin typeface="Trebuchet MS" panose="020B0603020202020204" pitchFamily="34" charset="0"/>
                <a:cs typeface="Times New Roman" pitchFamily="18" charset="0"/>
              </a:rPr>
              <a:t>ей </a:t>
            </a:r>
          </a:p>
        </p:txBody>
      </p:sp>
    </p:spTree>
    <p:extLst>
      <p:ext uri="{BB962C8B-B14F-4D97-AF65-F5344CB8AC3E}">
        <p14:creationId xmlns:p14="http://schemas.microsoft.com/office/powerpoint/2010/main" val="160588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0000">
        <p:dissolve/>
      </p:transition>
    </mc:Choice>
    <mc:Fallback>
      <p:transition spd="slow" advClick="0" advTm="10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Freeform 197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0" name="Freeform 1980"/>
          <p:cNvSpPr/>
          <p:nvPr/>
        </p:nvSpPr>
        <p:spPr>
          <a:xfrm>
            <a:off x="0" y="366713"/>
            <a:ext cx="9144000" cy="84137"/>
          </a:xfrm>
          <a:custGeom>
            <a:avLst/>
            <a:gdLst/>
            <a:ahLst/>
            <a:cxnLst/>
            <a:rect l="0" t="0" r="0" b="0"/>
            <a:pathLst>
              <a:path w="9144000" h="84137">
                <a:moveTo>
                  <a:pt x="0" y="84137"/>
                </a:moveTo>
                <a:lnTo>
                  <a:pt x="9144000" y="84137"/>
                </a:lnTo>
                <a:lnTo>
                  <a:pt x="9144000" y="0"/>
                </a:lnTo>
                <a:lnTo>
                  <a:pt x="0" y="0"/>
                </a:lnTo>
                <a:lnTo>
                  <a:pt x="0" y="84137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Freeform 1981"/>
          <p:cNvSpPr/>
          <p:nvPr/>
        </p:nvSpPr>
        <p:spPr>
          <a:xfrm>
            <a:off x="0" y="0"/>
            <a:ext cx="9144000" cy="311150"/>
          </a:xfrm>
          <a:custGeom>
            <a:avLst/>
            <a:gdLst/>
            <a:ahLst/>
            <a:cxnLst/>
            <a:rect l="0" t="0" r="0" b="0"/>
            <a:pathLst>
              <a:path w="9144000" h="311150">
                <a:moveTo>
                  <a:pt x="0" y="311150"/>
                </a:moveTo>
                <a:lnTo>
                  <a:pt x="9144000" y="311150"/>
                </a:lnTo>
                <a:lnTo>
                  <a:pt x="9144000" y="0"/>
                </a:lnTo>
                <a:lnTo>
                  <a:pt x="0" y="0"/>
                </a:lnTo>
                <a:lnTo>
                  <a:pt x="0" y="311150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Freeform 1982"/>
          <p:cNvSpPr/>
          <p:nvPr/>
        </p:nvSpPr>
        <p:spPr>
          <a:xfrm>
            <a:off x="0" y="307975"/>
            <a:ext cx="9144000" cy="92075"/>
          </a:xfrm>
          <a:custGeom>
            <a:avLst/>
            <a:gdLst/>
            <a:ahLst/>
            <a:cxnLst/>
            <a:rect l="0" t="0" r="0" b="0"/>
            <a:pathLst>
              <a:path w="9144000" h="92075">
                <a:moveTo>
                  <a:pt x="0" y="92075"/>
                </a:moveTo>
                <a:lnTo>
                  <a:pt x="9144000" y="92075"/>
                </a:lnTo>
                <a:lnTo>
                  <a:pt x="914400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Freeform 1983"/>
          <p:cNvSpPr/>
          <p:nvPr/>
        </p:nvSpPr>
        <p:spPr>
          <a:xfrm>
            <a:off x="5410200" y="360363"/>
            <a:ext cx="3733800" cy="90487"/>
          </a:xfrm>
          <a:custGeom>
            <a:avLst/>
            <a:gdLst/>
            <a:ahLst/>
            <a:cxnLst/>
            <a:rect l="0" t="0" r="0" b="0"/>
            <a:pathLst>
              <a:path w="3733800" h="90487">
                <a:moveTo>
                  <a:pt x="0" y="90487"/>
                </a:moveTo>
                <a:lnTo>
                  <a:pt x="3733800" y="90487"/>
                </a:lnTo>
                <a:lnTo>
                  <a:pt x="3733800" y="0"/>
                </a:lnTo>
                <a:lnTo>
                  <a:pt x="0" y="0"/>
                </a:lnTo>
                <a:lnTo>
                  <a:pt x="0" y="904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Freeform 1984"/>
          <p:cNvSpPr/>
          <p:nvPr/>
        </p:nvSpPr>
        <p:spPr>
          <a:xfrm>
            <a:off x="5410200" y="439802"/>
            <a:ext cx="3733800" cy="180975"/>
          </a:xfrm>
          <a:custGeom>
            <a:avLst/>
            <a:gdLst/>
            <a:ahLst/>
            <a:cxnLst/>
            <a:rect l="0" t="0" r="0" b="0"/>
            <a:pathLst>
              <a:path w="3733800" h="180975">
                <a:moveTo>
                  <a:pt x="0" y="180975"/>
                </a:moveTo>
                <a:lnTo>
                  <a:pt x="3733800" y="180975"/>
                </a:lnTo>
                <a:lnTo>
                  <a:pt x="373380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Freeform 1985"/>
          <p:cNvSpPr/>
          <p:nvPr/>
        </p:nvSpPr>
        <p:spPr>
          <a:xfrm>
            <a:off x="5407025" y="496952"/>
            <a:ext cx="3063875" cy="28575"/>
          </a:xfrm>
          <a:custGeom>
            <a:avLst/>
            <a:gdLst/>
            <a:ahLst/>
            <a:cxnLst/>
            <a:rect l="0" t="0" r="0" b="0"/>
            <a:pathLst>
              <a:path w="3063875" h="28575">
                <a:moveTo>
                  <a:pt x="0" y="4698"/>
                </a:moveTo>
                <a:cubicBezTo>
                  <a:pt x="0" y="2032"/>
                  <a:pt x="2159" y="0"/>
                  <a:pt x="4826" y="0"/>
                </a:cubicBezTo>
                <a:cubicBezTo>
                  <a:pt x="4826" y="0"/>
                  <a:pt x="4826" y="0"/>
                  <a:pt x="4826" y="0"/>
                </a:cubicBezTo>
                <a:lnTo>
                  <a:pt x="4826" y="0"/>
                </a:lnTo>
                <a:lnTo>
                  <a:pt x="3059048" y="0"/>
                </a:lnTo>
                <a:cubicBezTo>
                  <a:pt x="3061716" y="0"/>
                  <a:pt x="3063875" y="2032"/>
                  <a:pt x="3063875" y="4698"/>
                </a:cubicBezTo>
                <a:cubicBezTo>
                  <a:pt x="3063875" y="4698"/>
                  <a:pt x="3063875" y="4698"/>
                  <a:pt x="3063875" y="4698"/>
                </a:cubicBezTo>
                <a:lnTo>
                  <a:pt x="3063875" y="4698"/>
                </a:lnTo>
                <a:lnTo>
                  <a:pt x="3063875" y="23748"/>
                </a:lnTo>
                <a:cubicBezTo>
                  <a:pt x="3063875" y="26415"/>
                  <a:pt x="3061716" y="28575"/>
                  <a:pt x="3059048" y="28575"/>
                </a:cubicBezTo>
                <a:cubicBezTo>
                  <a:pt x="3059048" y="28575"/>
                  <a:pt x="3059048" y="28575"/>
                  <a:pt x="3059048" y="28575"/>
                </a:cubicBezTo>
                <a:lnTo>
                  <a:pt x="3059048" y="28575"/>
                </a:lnTo>
                <a:lnTo>
                  <a:pt x="4826" y="28575"/>
                </a:lnTo>
                <a:cubicBezTo>
                  <a:pt x="2159" y="28575"/>
                  <a:pt x="0" y="26415"/>
                  <a:pt x="0" y="23748"/>
                </a:cubicBezTo>
                <a:cubicBezTo>
                  <a:pt x="0" y="23748"/>
                  <a:pt x="0" y="23748"/>
                  <a:pt x="0" y="23748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Freeform 1986"/>
          <p:cNvSpPr/>
          <p:nvPr/>
        </p:nvSpPr>
        <p:spPr>
          <a:xfrm>
            <a:off x="7374001" y="589027"/>
            <a:ext cx="1600200" cy="36448"/>
          </a:xfrm>
          <a:custGeom>
            <a:avLst/>
            <a:gdLst/>
            <a:ahLst/>
            <a:cxnLst/>
            <a:rect l="0" t="0" r="0" b="0"/>
            <a:pathLst>
              <a:path w="1600200" h="36448">
                <a:moveTo>
                  <a:pt x="0" y="5969"/>
                </a:moveTo>
                <a:cubicBezTo>
                  <a:pt x="0" y="2666"/>
                  <a:pt x="2667" y="0"/>
                  <a:pt x="5968" y="0"/>
                </a:cubicBezTo>
                <a:cubicBezTo>
                  <a:pt x="5968" y="0"/>
                  <a:pt x="5968" y="0"/>
                  <a:pt x="5968" y="0"/>
                </a:cubicBezTo>
                <a:lnTo>
                  <a:pt x="5968" y="0"/>
                </a:lnTo>
                <a:lnTo>
                  <a:pt x="1594104" y="0"/>
                </a:lnTo>
                <a:cubicBezTo>
                  <a:pt x="1597405" y="0"/>
                  <a:pt x="1600200" y="2666"/>
                  <a:pt x="1600200" y="5969"/>
                </a:cubicBezTo>
                <a:cubicBezTo>
                  <a:pt x="1600200" y="5969"/>
                  <a:pt x="1600200" y="5969"/>
                  <a:pt x="1600200" y="5969"/>
                </a:cubicBezTo>
                <a:lnTo>
                  <a:pt x="1600200" y="5969"/>
                </a:lnTo>
                <a:lnTo>
                  <a:pt x="1600200" y="30352"/>
                </a:lnTo>
                <a:cubicBezTo>
                  <a:pt x="1600200" y="33782"/>
                  <a:pt x="1597405" y="36448"/>
                  <a:pt x="1594104" y="36448"/>
                </a:cubicBezTo>
                <a:cubicBezTo>
                  <a:pt x="1594104" y="36448"/>
                  <a:pt x="1594104" y="36448"/>
                  <a:pt x="1594104" y="36448"/>
                </a:cubicBezTo>
                <a:lnTo>
                  <a:pt x="1594104" y="36448"/>
                </a:lnTo>
                <a:lnTo>
                  <a:pt x="5968" y="36448"/>
                </a:lnTo>
                <a:cubicBezTo>
                  <a:pt x="2667" y="36448"/>
                  <a:pt x="0" y="33782"/>
                  <a:pt x="0" y="30352"/>
                </a:cubicBezTo>
                <a:cubicBezTo>
                  <a:pt x="0" y="30352"/>
                  <a:pt x="0" y="30352"/>
                  <a:pt x="0" y="30352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Freeform 1987"/>
          <p:cNvSpPr/>
          <p:nvPr/>
        </p:nvSpPr>
        <p:spPr>
          <a:xfrm>
            <a:off x="9085326" y="-1587"/>
            <a:ext cx="57150" cy="620712"/>
          </a:xfrm>
          <a:custGeom>
            <a:avLst/>
            <a:gdLst/>
            <a:ahLst/>
            <a:cxnLst/>
            <a:rect l="0" t="0" r="0" b="0"/>
            <a:pathLst>
              <a:path w="57150" h="620712">
                <a:moveTo>
                  <a:pt x="0" y="620712"/>
                </a:moveTo>
                <a:lnTo>
                  <a:pt x="57150" y="620712"/>
                </a:lnTo>
                <a:lnTo>
                  <a:pt x="57150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Freeform 1988"/>
          <p:cNvSpPr/>
          <p:nvPr/>
        </p:nvSpPr>
        <p:spPr>
          <a:xfrm>
            <a:off x="9044051" y="-1587"/>
            <a:ext cx="28575" cy="620712"/>
          </a:xfrm>
          <a:custGeom>
            <a:avLst/>
            <a:gdLst/>
            <a:ahLst/>
            <a:cxnLst/>
            <a:rect l="0" t="0" r="0" b="0"/>
            <a:pathLst>
              <a:path w="28575" h="620712">
                <a:moveTo>
                  <a:pt x="0" y="620712"/>
                </a:moveTo>
                <a:lnTo>
                  <a:pt x="28575" y="620712"/>
                </a:lnTo>
                <a:lnTo>
                  <a:pt x="2857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Freeform 1989"/>
          <p:cNvSpPr/>
          <p:nvPr/>
        </p:nvSpPr>
        <p:spPr>
          <a:xfrm>
            <a:off x="9025001" y="-1587"/>
            <a:ext cx="9525" cy="620712"/>
          </a:xfrm>
          <a:custGeom>
            <a:avLst/>
            <a:gdLst/>
            <a:ahLst/>
            <a:cxnLst/>
            <a:rect l="0" t="0" r="0" b="0"/>
            <a:pathLst>
              <a:path w="9525" h="620712">
                <a:moveTo>
                  <a:pt x="0" y="620712"/>
                </a:moveTo>
                <a:lnTo>
                  <a:pt x="9525" y="620712"/>
                </a:lnTo>
                <a:lnTo>
                  <a:pt x="952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Freeform 1990"/>
          <p:cNvSpPr/>
          <p:nvPr/>
        </p:nvSpPr>
        <p:spPr>
          <a:xfrm>
            <a:off x="8975725" y="-1587"/>
            <a:ext cx="26988" cy="620712"/>
          </a:xfrm>
          <a:custGeom>
            <a:avLst/>
            <a:gdLst/>
            <a:ahLst/>
            <a:cxnLst/>
            <a:rect l="0" t="0" r="0" b="0"/>
            <a:pathLst>
              <a:path w="26988" h="620712">
                <a:moveTo>
                  <a:pt x="0" y="620712"/>
                </a:moveTo>
                <a:lnTo>
                  <a:pt x="26988" y="620712"/>
                </a:lnTo>
                <a:lnTo>
                  <a:pt x="26988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Freeform 1991"/>
          <p:cNvSpPr/>
          <p:nvPr/>
        </p:nvSpPr>
        <p:spPr>
          <a:xfrm>
            <a:off x="8915400" y="64"/>
            <a:ext cx="55563" cy="585788"/>
          </a:xfrm>
          <a:custGeom>
            <a:avLst/>
            <a:gdLst/>
            <a:ahLst/>
            <a:cxnLst/>
            <a:rect l="0" t="0" r="0" b="0"/>
            <a:pathLst>
              <a:path w="55563" h="585788">
                <a:moveTo>
                  <a:pt x="0" y="585788"/>
                </a:moveTo>
                <a:lnTo>
                  <a:pt x="55563" y="585788"/>
                </a:lnTo>
                <a:lnTo>
                  <a:pt x="55563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Freeform 1992"/>
          <p:cNvSpPr/>
          <p:nvPr/>
        </p:nvSpPr>
        <p:spPr>
          <a:xfrm>
            <a:off x="8874125" y="64"/>
            <a:ext cx="7938" cy="585788"/>
          </a:xfrm>
          <a:custGeom>
            <a:avLst/>
            <a:gdLst/>
            <a:ahLst/>
            <a:cxnLst/>
            <a:rect l="0" t="0" r="0" b="0"/>
            <a:pathLst>
              <a:path w="7938" h="585788">
                <a:moveTo>
                  <a:pt x="0" y="585788"/>
                </a:moveTo>
                <a:lnTo>
                  <a:pt x="7938" y="585788"/>
                </a:lnTo>
                <a:lnTo>
                  <a:pt x="7938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96" name="Picture 199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49195" y="879349"/>
            <a:ext cx="480059" cy="480059"/>
          </a:xfrm>
          <a:prstGeom prst="rect">
            <a:avLst/>
          </a:prstGeom>
          <a:noFill/>
          <a:extLst/>
        </p:spPr>
      </p:pic>
      <p:pic>
        <p:nvPicPr>
          <p:cNvPr id="1998" name="Picture 199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42488" y="879349"/>
            <a:ext cx="481583" cy="480059"/>
          </a:xfrm>
          <a:prstGeom prst="rect">
            <a:avLst/>
          </a:prstGeom>
          <a:noFill/>
          <a:extLst/>
        </p:spPr>
      </p:pic>
      <p:pic>
        <p:nvPicPr>
          <p:cNvPr id="2001" name="Picture 200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91997"/>
            <a:ext cx="329184" cy="382524"/>
          </a:xfrm>
          <a:prstGeom prst="rect">
            <a:avLst/>
          </a:prstGeom>
          <a:noFill/>
          <a:extLst/>
        </p:spPr>
      </p:pic>
      <p:pic>
        <p:nvPicPr>
          <p:cNvPr id="2013" name="Picture 117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90444" y="3773425"/>
            <a:ext cx="106679" cy="106679"/>
          </a:xfrm>
          <a:prstGeom prst="rect">
            <a:avLst/>
          </a:prstGeom>
          <a:noFill/>
          <a:extLst/>
        </p:spPr>
      </p:pic>
      <p:pic>
        <p:nvPicPr>
          <p:cNvPr id="2032" name="Picture 202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15155" y="6277357"/>
            <a:ext cx="402336" cy="400811"/>
          </a:xfrm>
          <a:prstGeom prst="rect">
            <a:avLst/>
          </a:prstGeom>
          <a:noFill/>
          <a:extLst/>
        </p:spPr>
      </p:pic>
      <p:pic>
        <p:nvPicPr>
          <p:cNvPr id="2035" name="Picture 143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sp>
        <p:nvSpPr>
          <p:cNvPr id="2039" name="Rectangle 2039"/>
          <p:cNvSpPr/>
          <p:nvPr/>
        </p:nvSpPr>
        <p:spPr>
          <a:xfrm>
            <a:off x="91439" y="1523995"/>
            <a:ext cx="68808" cy="3138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1" i="0" spc="0" baseline="0" dirty="0">
                <a:solidFill>
                  <a:srgbClr val="C0504D"/>
                </a:solidFill>
                <a:latin typeface="Trebuchet MS,Bold"/>
              </a:rPr>
              <a:t> </a:t>
            </a:r>
          </a:p>
        </p:txBody>
      </p:sp>
      <p:sp>
        <p:nvSpPr>
          <p:cNvPr id="2063" name="Rectangle 2063"/>
          <p:cNvSpPr/>
          <p:nvPr/>
        </p:nvSpPr>
        <p:spPr>
          <a:xfrm>
            <a:off x="8677682" y="12814"/>
            <a:ext cx="192360" cy="2773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802" dirty="0" smtClean="0">
                <a:solidFill>
                  <a:srgbClr val="FFFFFF"/>
                </a:solidFill>
                <a:latin typeface="Arial"/>
              </a:rPr>
              <a:t>9</a:t>
            </a:r>
            <a:r>
              <a:rPr lang="en-US" sz="1802" b="0" i="0" spc="0" baseline="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US" sz="1802" b="0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" name="Rectangle 187"/>
          <p:cNvSpPr/>
          <p:nvPr/>
        </p:nvSpPr>
        <p:spPr>
          <a:xfrm>
            <a:off x="5888735" y="297265"/>
            <a:ext cx="3008837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900" b="1" dirty="0" smtClean="0">
                <a:solidFill>
                  <a:srgbClr val="FFFFFF"/>
                </a:solidFill>
                <a:latin typeface="Arial"/>
              </a:rPr>
              <a:t>Администрация Туриловского сельского поселения</a:t>
            </a:r>
            <a:endParaRPr lang="en-US" sz="900" b="1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0247" y="739515"/>
            <a:ext cx="8782934" cy="92263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Rectangle 2036"/>
          <p:cNvSpPr/>
          <p:nvPr/>
        </p:nvSpPr>
        <p:spPr>
          <a:xfrm>
            <a:off x="251686" y="834834"/>
            <a:ext cx="8622439" cy="615553"/>
          </a:xfrm>
          <a:prstGeom prst="rect">
            <a:avLst/>
          </a:prstGeom>
          <a:effectLst>
            <a:glow rad="2159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sz="2000" b="1" i="0" spc="0" baseline="0" dirty="0" smtClean="0">
                <a:solidFill>
                  <a:schemeClr val="bg1"/>
                </a:solidFill>
                <a:latin typeface="Trebuchet MS,Bold" charset="0"/>
                <a:cs typeface="Times New Roman" pitchFamily="18" charset="0"/>
              </a:rPr>
              <a:t>БЕЗВОЗМЕЗДНЫЕ ПОСТУПЛЕНИЯ ОТ ДРУГИХ БЮДЖЕТОВ БЮДЖЕТНОЙ СИСТЕМЫ  В </a:t>
            </a:r>
            <a:r>
              <a:rPr lang="ru-RU" sz="2000" b="1" i="0" spc="0" baseline="0" dirty="0" smtClean="0">
                <a:solidFill>
                  <a:schemeClr val="bg1"/>
                </a:solidFill>
                <a:latin typeface="Trebuchet MS,Bold" charset="0"/>
                <a:cs typeface="Times New Roman" pitchFamily="18" charset="0"/>
              </a:rPr>
              <a:t>2023 </a:t>
            </a:r>
            <a:r>
              <a:rPr lang="ru-RU" sz="2000" b="1" i="0" spc="0" baseline="0" dirty="0" smtClean="0">
                <a:solidFill>
                  <a:schemeClr val="bg1"/>
                </a:solidFill>
                <a:latin typeface="Trebuchet MS,Bold" charset="0"/>
                <a:cs typeface="Times New Roman" pitchFamily="18" charset="0"/>
              </a:rPr>
              <a:t>ГОДУ</a:t>
            </a:r>
            <a:endParaRPr lang="en-US" sz="2000" b="1" i="0" spc="0" baseline="0" dirty="0">
              <a:solidFill>
                <a:schemeClr val="bg1"/>
              </a:solidFill>
              <a:latin typeface="Trebuchet MS,Bold" charset="0"/>
              <a:cs typeface="Times New Roman" pitchFamily="18" charset="0"/>
            </a:endParaRPr>
          </a:p>
        </p:txBody>
      </p:sp>
      <p:sp>
        <p:nvSpPr>
          <p:cNvPr id="31" name="Rectangle 2036"/>
          <p:cNvSpPr/>
          <p:nvPr/>
        </p:nvSpPr>
        <p:spPr>
          <a:xfrm>
            <a:off x="160247" y="1825760"/>
            <a:ext cx="8842727" cy="430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/>
          <a:p>
            <a:pPr marL="0" algn="ctr"/>
            <a:r>
              <a:rPr lang="ru-RU" sz="1400" b="1" i="0" spc="0" baseline="0" dirty="0" smtClean="0">
                <a:solidFill>
                  <a:schemeClr val="bg1"/>
                </a:solidFill>
                <a:latin typeface="Trebuchet MS" panose="020B0603020202020204" pitchFamily="34" charset="0"/>
                <a:cs typeface="Times New Roman" pitchFamily="18" charset="0"/>
              </a:rPr>
              <a:t>Исполнение</a:t>
            </a:r>
            <a:r>
              <a:rPr lang="ru-RU" sz="1400" b="1" i="0" spc="0" dirty="0" smtClean="0">
                <a:solidFill>
                  <a:schemeClr val="bg1"/>
                </a:solidFill>
                <a:latin typeface="Trebuchet MS" panose="020B0603020202020204" pitchFamily="34" charset="0"/>
                <a:cs typeface="Times New Roman" pitchFamily="18" charset="0"/>
              </a:rPr>
              <a:t> бюджет Туриловского сельского поселения Миллеровского района</a:t>
            </a:r>
          </a:p>
          <a:p>
            <a:pPr marL="0" algn="ctr"/>
            <a:r>
              <a:rPr lang="ru-RU" sz="1400" b="1" baseline="0" dirty="0" smtClean="0">
                <a:solidFill>
                  <a:schemeClr val="bg1"/>
                </a:solidFill>
                <a:latin typeface="Trebuchet MS" panose="020B0603020202020204" pitchFamily="34" charset="0"/>
                <a:cs typeface="Times New Roman" pitchFamily="18" charset="0"/>
              </a:rPr>
              <a:t>(5 423,3 </a:t>
            </a:r>
            <a:r>
              <a:rPr lang="ru-RU" sz="1400" b="1" baseline="0" dirty="0" smtClean="0">
                <a:solidFill>
                  <a:schemeClr val="bg1"/>
                </a:solidFill>
                <a:latin typeface="Trebuchet MS" panose="020B0603020202020204" pitchFamily="34" charset="0"/>
                <a:cs typeface="Times New Roman" pitchFamily="18" charset="0"/>
              </a:rPr>
              <a:t>тыс. рублей)</a:t>
            </a:r>
            <a:endParaRPr lang="en-US" sz="1400" b="1" i="0" spc="0" baseline="0" dirty="0">
              <a:solidFill>
                <a:schemeClr val="bg1"/>
              </a:solidFill>
              <a:latin typeface="Trebuchet MS" panose="020B0603020202020204" pitchFamily="34" charset="0"/>
              <a:cs typeface="Times New Roman" pitchFamily="18" charset="0"/>
            </a:endParaRPr>
          </a:p>
        </p:txBody>
      </p:sp>
      <p:graphicFrame>
        <p:nvGraphicFramePr>
          <p:cNvPr id="38" name="Диаграмма 37"/>
          <p:cNvGraphicFramePr/>
          <p:nvPr>
            <p:extLst>
              <p:ext uri="{D42A27DB-BD31-4B8C-83A1-F6EECF244321}">
                <p14:modId xmlns:p14="http://schemas.microsoft.com/office/powerpoint/2010/main" val="1207704401"/>
              </p:ext>
            </p:extLst>
          </p:nvPr>
        </p:nvGraphicFramePr>
        <p:xfrm>
          <a:off x="251687" y="2474682"/>
          <a:ext cx="8820940" cy="4203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0" name="Rectangle 2064"/>
          <p:cNvSpPr/>
          <p:nvPr/>
        </p:nvSpPr>
        <p:spPr>
          <a:xfrm>
            <a:off x="8012431" y="2382349"/>
            <a:ext cx="958532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1" dirty="0">
                <a:latin typeface="Trebuchet MS" panose="020B0603020202020204" pitchFamily="34" charset="0"/>
                <a:cs typeface="Times New Roman" pitchFamily="18" charset="0"/>
              </a:rPr>
              <a:t>т</a:t>
            </a:r>
            <a:r>
              <a:rPr lang="ru-RU" sz="1200" b="1" dirty="0" smtClean="0">
                <a:latin typeface="Trebuchet MS" panose="020B0603020202020204" pitchFamily="34" charset="0"/>
                <a:cs typeface="Times New Roman" pitchFamily="18" charset="0"/>
              </a:rPr>
              <a:t>ыс.</a:t>
            </a:r>
            <a:r>
              <a:rPr lang="en-US" sz="1200" b="1" i="0" spc="-18" baseline="0" dirty="0" smtClean="0">
                <a:latin typeface="Trebuchet MS" panose="020B0603020202020204" pitchFamily="34" charset="0"/>
                <a:cs typeface="Times New Roman" pitchFamily="18" charset="0"/>
              </a:rPr>
              <a:t> </a:t>
            </a:r>
            <a:r>
              <a:rPr lang="en-US" sz="1200" b="1" i="0" spc="-29" baseline="0" dirty="0">
                <a:latin typeface="Trebuchet MS" panose="020B0603020202020204" pitchFamily="34" charset="0"/>
                <a:cs typeface="Times New Roman" pitchFamily="18" charset="0"/>
              </a:rPr>
              <a:t>р</a:t>
            </a:r>
            <a:r>
              <a:rPr lang="en-US" sz="1200" b="1" i="0" spc="-49" baseline="0" dirty="0">
                <a:latin typeface="Trebuchet MS" panose="020B0603020202020204" pitchFamily="34" charset="0"/>
                <a:cs typeface="Times New Roman" pitchFamily="18" charset="0"/>
              </a:rPr>
              <a:t>у</a:t>
            </a:r>
            <a:r>
              <a:rPr lang="en-US" sz="1200" b="1" i="0" spc="-39" baseline="0" dirty="0">
                <a:latin typeface="Trebuchet MS" panose="020B0603020202020204" pitchFamily="34" charset="0"/>
                <a:cs typeface="Times New Roman" pitchFamily="18" charset="0"/>
              </a:rPr>
              <a:t>б</a:t>
            </a:r>
            <a:r>
              <a:rPr lang="en-US" sz="1200" b="1" i="0" spc="-28" baseline="0" dirty="0">
                <a:latin typeface="Trebuchet MS" panose="020B0603020202020204" pitchFamily="34" charset="0"/>
                <a:cs typeface="Times New Roman" pitchFamily="18" charset="0"/>
              </a:rPr>
              <a:t>л</a:t>
            </a:r>
            <a:r>
              <a:rPr lang="en-US" sz="1200" b="1" i="0" spc="0" baseline="0" dirty="0">
                <a:latin typeface="Trebuchet MS" panose="020B0603020202020204" pitchFamily="34" charset="0"/>
                <a:cs typeface="Times New Roman" pitchFamily="18" charset="0"/>
              </a:rPr>
              <a:t>ей </a:t>
            </a:r>
          </a:p>
        </p:txBody>
      </p:sp>
    </p:spTree>
    <p:extLst>
      <p:ext uri="{BB962C8B-B14F-4D97-AF65-F5344CB8AC3E}">
        <p14:creationId xmlns:p14="http://schemas.microsoft.com/office/powerpoint/2010/main" val="360325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0000">
        <p:dissolve/>
      </p:transition>
    </mc:Choice>
    <mc:Fallback>
      <p:transition spd="slow" advClick="0" advTm="10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5469</TotalTime>
  <Words>623</Words>
  <Application>Microsoft Office PowerPoint</Application>
  <PresentationFormat>Экран (4:3)</PresentationFormat>
  <Paragraphs>184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4" baseType="lpstr">
      <vt:lpstr>Arial</vt:lpstr>
      <vt:lpstr>Trebuchet MS,Bold</vt:lpstr>
      <vt:lpstr>Georgia</vt:lpstr>
      <vt:lpstr>Tw Cen MT Condensed</vt:lpstr>
      <vt:lpstr>Tw Cen MT</vt:lpstr>
      <vt:lpstr>Times New Roman</vt:lpstr>
      <vt:lpstr>Wingdings 3</vt:lpstr>
      <vt:lpstr>Arial,Bold</vt:lpstr>
      <vt:lpstr>Calibri</vt:lpstr>
      <vt:lpstr>Trebuchet MS</vt:lpstr>
      <vt:lpstr>Интеграл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Пользователь</cp:lastModifiedBy>
  <cp:revision>741</cp:revision>
  <dcterms:modified xsi:type="dcterms:W3CDTF">2024-04-02T11:21:00Z</dcterms:modified>
</cp:coreProperties>
</file>