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C0504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ctr"/>
        <a:lstStyle/>
        <a:p>
          <a:pPr algn="ctr"/>
          <a:endParaRPr lang="ru-RU" sz="1400" dirty="0" smtClean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1 098,1</a:t>
          </a:r>
        </a:p>
        <a:p>
          <a:pPr algn="ctr"/>
          <a:endParaRPr lang="ru-RU" sz="1400" dirty="0" smtClean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>
        <a:xfrm>
          <a:off x="0" y="3312370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9BBB59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5 576,0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>
        <a:xfrm>
          <a:off x="0" y="4176461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BACC6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4 683,5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F79646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417,7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6,2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C0504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Доходы, получаемые в виде арендной платы за земельные участки  237,9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06265" custLinFactNeighborX="-1887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X="1887" custLinFactNeighborY="107286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FE72C-A418-4EDE-82F0-782C69BA8F2D}" type="presOf" srcId="{92A80C17-EBAF-4C75-853C-60185C6E6DCD}" destId="{AF11DD5F-ABA5-4BE8-8237-3507B0BA4660}" srcOrd="0" destOrd="0" presId="urn:microsoft.com/office/officeart/2005/8/layout/vList4#1"/>
    <dgm:cxn modelId="{16A4526A-9081-4D05-AA6A-137884C73679}" type="presOf" srcId="{9589BF18-EB43-46B1-B7B8-63ADBDFDC163}" destId="{F3E8F88B-0370-448B-8D0E-D54292C8691C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2ABAC33D-1C79-4DC2-898A-8DDE4BB677FE}" type="presOf" srcId="{8061A499-68BB-4517-AEA3-079F9BE298A5}" destId="{681E65EC-7E48-44FF-9933-C4F2C62D5FC2}" srcOrd="0" destOrd="0" presId="urn:microsoft.com/office/officeart/2005/8/layout/vList4#1"/>
    <dgm:cxn modelId="{676CCB23-47A6-4D4C-850C-BA0A0F82A544}" type="presOf" srcId="{0B9B2A67-3308-4738-A989-277DB42E2389}" destId="{3AE17446-860D-4EED-9858-81EAAEE74108}" srcOrd="0" destOrd="0" presId="urn:microsoft.com/office/officeart/2005/8/layout/vList4#1"/>
    <dgm:cxn modelId="{CF16C53B-08B6-41BA-A7B9-F18B316C39D1}" type="presOf" srcId="{92A80C17-EBAF-4C75-853C-60185C6E6DCD}" destId="{04584B34-AFD3-49B8-81C6-EA512B6A3149}" srcOrd="1" destOrd="0" presId="urn:microsoft.com/office/officeart/2005/8/layout/vList4#1"/>
    <dgm:cxn modelId="{60A26089-FD11-40C7-8B02-FB32531943E4}" type="presOf" srcId="{BA090E94-8B27-4531-ACFD-055B1B3DB79D}" destId="{7D0F5A39-751E-4D35-A16D-B71CC8C5B2E8}" srcOrd="1" destOrd="0" presId="urn:microsoft.com/office/officeart/2005/8/layout/vList4#1"/>
    <dgm:cxn modelId="{D2196C19-9299-4572-99A6-E89595B5E990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42D97218-EACC-4C4D-A278-33107CC2709A}" type="presOf" srcId="{227A101D-8088-4F21-A936-43AB877355D2}" destId="{B17E2703-ED7C-40C1-AA5F-205C0BB9EA84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C07952D4-78D5-4AD9-827D-B62417B325EC}" type="presOf" srcId="{E313B81E-1751-4C21-8155-E4E5788F26D3}" destId="{3D57390B-957B-42E2-9EEB-3D286DE16B84}" srcOrd="0" destOrd="0" presId="urn:microsoft.com/office/officeart/2005/8/layout/vList4#1"/>
    <dgm:cxn modelId="{9E3514EA-F056-4299-93A4-4A2F3B1B0EC1}" type="presOf" srcId="{8061A499-68BB-4517-AEA3-079F9BE298A5}" destId="{15C59F69-595E-4B67-B539-081BDD40D04C}" srcOrd="1" destOrd="0" presId="urn:microsoft.com/office/officeart/2005/8/layout/vList4#1"/>
    <dgm:cxn modelId="{D382D543-797F-4696-A7C9-99BBDBE43377}" type="presOf" srcId="{0B9B2A67-3308-4738-A989-277DB42E2389}" destId="{6DB89233-6C18-422C-8D76-B2F98DAF26EC}" srcOrd="1" destOrd="0" presId="urn:microsoft.com/office/officeart/2005/8/layout/vList4#1"/>
    <dgm:cxn modelId="{16E94980-CA71-44AF-81BA-FF37C2C11134}" type="presOf" srcId="{BA090E94-8B27-4531-ACFD-055B1B3DB79D}" destId="{2FF4AF0E-1500-4BD3-8C3A-3E143A3E4058}" srcOrd="0" destOrd="0" presId="urn:microsoft.com/office/officeart/2005/8/layout/vList4#1"/>
    <dgm:cxn modelId="{1815EE56-08C4-49FB-824C-A5A8BD6C04A1}" type="presOf" srcId="{E313B81E-1751-4C21-8155-E4E5788F26D3}" destId="{ECE55AF3-693F-4ADA-963D-E4F57667994B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6BF8DF9F-DE6A-482F-A2C2-E2D3FF484357}" type="presParOf" srcId="{B17E2703-ED7C-40C1-AA5F-205C0BB9EA84}" destId="{94272FED-D994-4743-844C-5070BB732343}" srcOrd="0" destOrd="0" presId="urn:microsoft.com/office/officeart/2005/8/layout/vList4#1"/>
    <dgm:cxn modelId="{40122F1B-FBAB-42CE-BD10-909492E78F87}" type="presParOf" srcId="{94272FED-D994-4743-844C-5070BB732343}" destId="{3D57390B-957B-42E2-9EEB-3D286DE16B84}" srcOrd="0" destOrd="0" presId="urn:microsoft.com/office/officeart/2005/8/layout/vList4#1"/>
    <dgm:cxn modelId="{9F03B86D-4A52-4EA0-843A-9AB65C9CA19A}" type="presParOf" srcId="{94272FED-D994-4743-844C-5070BB732343}" destId="{DC3D1057-3911-49DC-8B4B-4F8305BF098A}" srcOrd="1" destOrd="0" presId="urn:microsoft.com/office/officeart/2005/8/layout/vList4#1"/>
    <dgm:cxn modelId="{899BEAA7-B846-4E9A-83F2-873874F8B24B}" type="presParOf" srcId="{94272FED-D994-4743-844C-5070BB732343}" destId="{ECE55AF3-693F-4ADA-963D-E4F57667994B}" srcOrd="2" destOrd="0" presId="urn:microsoft.com/office/officeart/2005/8/layout/vList4#1"/>
    <dgm:cxn modelId="{2E6DC47E-DEAC-4F7A-9F5E-BD64C1809BD6}" type="presParOf" srcId="{B17E2703-ED7C-40C1-AA5F-205C0BB9EA84}" destId="{A2C514FB-D7EB-4AA8-B2BD-147960D9F9FC}" srcOrd="1" destOrd="0" presId="urn:microsoft.com/office/officeart/2005/8/layout/vList4#1"/>
    <dgm:cxn modelId="{4AD770DA-2703-4955-822F-71C1FE4D23E9}" type="presParOf" srcId="{B17E2703-ED7C-40C1-AA5F-205C0BB9EA84}" destId="{7D4D5190-7A99-4EE3-BF13-894BFF6BFA1A}" srcOrd="2" destOrd="0" presId="urn:microsoft.com/office/officeart/2005/8/layout/vList4#1"/>
    <dgm:cxn modelId="{22B94006-879C-49E9-85C5-6A0A47AFE4B9}" type="presParOf" srcId="{7D4D5190-7A99-4EE3-BF13-894BFF6BFA1A}" destId="{681E65EC-7E48-44FF-9933-C4F2C62D5FC2}" srcOrd="0" destOrd="0" presId="urn:microsoft.com/office/officeart/2005/8/layout/vList4#1"/>
    <dgm:cxn modelId="{90AB3F6D-FDF9-473C-8551-954FA7A98C80}" type="presParOf" srcId="{7D4D5190-7A99-4EE3-BF13-894BFF6BFA1A}" destId="{7DE197FE-AADA-44C3-8B2B-CF16D12E116A}" srcOrd="1" destOrd="0" presId="urn:microsoft.com/office/officeart/2005/8/layout/vList4#1"/>
    <dgm:cxn modelId="{8E34BD09-0008-4B0C-892F-B7ED14DAFD03}" type="presParOf" srcId="{7D4D5190-7A99-4EE3-BF13-894BFF6BFA1A}" destId="{15C59F69-595E-4B67-B539-081BDD40D04C}" srcOrd="2" destOrd="0" presId="urn:microsoft.com/office/officeart/2005/8/layout/vList4#1"/>
    <dgm:cxn modelId="{5933F8F3-B2C8-4209-99CE-C333964BEF7D}" type="presParOf" srcId="{B17E2703-ED7C-40C1-AA5F-205C0BB9EA84}" destId="{6AFA3499-CF7C-4437-BB77-60DAFC4E26ED}" srcOrd="3" destOrd="0" presId="urn:microsoft.com/office/officeart/2005/8/layout/vList4#1"/>
    <dgm:cxn modelId="{068EEB0A-B642-4ABA-B9AC-063B1C32F512}" type="presParOf" srcId="{B17E2703-ED7C-40C1-AA5F-205C0BB9EA84}" destId="{712BDC1E-CA2D-4B05-B9F9-47FDD7A8558E}" srcOrd="4" destOrd="0" presId="urn:microsoft.com/office/officeart/2005/8/layout/vList4#1"/>
    <dgm:cxn modelId="{20895D99-8080-40D8-9926-A00C7C3190A5}" type="presParOf" srcId="{712BDC1E-CA2D-4B05-B9F9-47FDD7A8558E}" destId="{F3E8F88B-0370-448B-8D0E-D54292C8691C}" srcOrd="0" destOrd="0" presId="urn:microsoft.com/office/officeart/2005/8/layout/vList4#1"/>
    <dgm:cxn modelId="{513992A1-D93B-448B-B727-E5BB59369E70}" type="presParOf" srcId="{712BDC1E-CA2D-4B05-B9F9-47FDD7A8558E}" destId="{0EECD78B-C0A7-434E-9ADD-45852886C17A}" srcOrd="1" destOrd="0" presId="urn:microsoft.com/office/officeart/2005/8/layout/vList4#1"/>
    <dgm:cxn modelId="{FC966DB3-D978-49DA-BE1E-629C2B037279}" type="presParOf" srcId="{712BDC1E-CA2D-4B05-B9F9-47FDD7A8558E}" destId="{0090A8A9-C296-4A7F-9B52-773A003D1EB8}" srcOrd="2" destOrd="0" presId="urn:microsoft.com/office/officeart/2005/8/layout/vList4#1"/>
    <dgm:cxn modelId="{C2809362-8C29-453C-A92B-AD0B7A7D5331}" type="presParOf" srcId="{B17E2703-ED7C-40C1-AA5F-205C0BB9EA84}" destId="{55032F77-098C-4AB4-88AE-9F2D2C8772AA}" srcOrd="5" destOrd="0" presId="urn:microsoft.com/office/officeart/2005/8/layout/vList4#1"/>
    <dgm:cxn modelId="{63F98691-9937-4B8F-A18B-6F36E2B495E3}" type="presParOf" srcId="{B17E2703-ED7C-40C1-AA5F-205C0BB9EA84}" destId="{8A66E07E-A0AF-47B7-92C7-CC6CC7F443E5}" srcOrd="6" destOrd="0" presId="urn:microsoft.com/office/officeart/2005/8/layout/vList4#1"/>
    <dgm:cxn modelId="{51EE17CB-B07F-4127-9B85-25ED7F83DFAF}" type="presParOf" srcId="{8A66E07E-A0AF-47B7-92C7-CC6CC7F443E5}" destId="{3AE17446-860D-4EED-9858-81EAAEE74108}" srcOrd="0" destOrd="0" presId="urn:microsoft.com/office/officeart/2005/8/layout/vList4#1"/>
    <dgm:cxn modelId="{C2A679A7-51B5-4920-A7D3-A516553608D4}" type="presParOf" srcId="{8A66E07E-A0AF-47B7-92C7-CC6CC7F443E5}" destId="{59208E79-B8A7-477C-B741-F3EAF6407C81}" srcOrd="1" destOrd="0" presId="urn:microsoft.com/office/officeart/2005/8/layout/vList4#1"/>
    <dgm:cxn modelId="{52D39B3E-E771-4F7C-8A79-04834143C0E2}" type="presParOf" srcId="{8A66E07E-A0AF-47B7-92C7-CC6CC7F443E5}" destId="{6DB89233-6C18-422C-8D76-B2F98DAF26EC}" srcOrd="2" destOrd="0" presId="urn:microsoft.com/office/officeart/2005/8/layout/vList4#1"/>
    <dgm:cxn modelId="{5E32243C-A82F-44A3-80D5-45246A9844CC}" type="presParOf" srcId="{B17E2703-ED7C-40C1-AA5F-205C0BB9EA84}" destId="{E6709232-9FB8-4255-9181-A895BADDD6C1}" srcOrd="7" destOrd="0" presId="urn:microsoft.com/office/officeart/2005/8/layout/vList4#1"/>
    <dgm:cxn modelId="{7DF8CC6E-56B8-41D7-858E-0EC4946B1237}" type="presParOf" srcId="{B17E2703-ED7C-40C1-AA5F-205C0BB9EA84}" destId="{DFA610A1-31CA-4877-A569-7886975AEFA6}" srcOrd="8" destOrd="0" presId="urn:microsoft.com/office/officeart/2005/8/layout/vList4#1"/>
    <dgm:cxn modelId="{A90F540C-5F46-4871-8A7C-ADF0D742D502}" type="presParOf" srcId="{DFA610A1-31CA-4877-A569-7886975AEFA6}" destId="{2FF4AF0E-1500-4BD3-8C3A-3E143A3E4058}" srcOrd="0" destOrd="0" presId="urn:microsoft.com/office/officeart/2005/8/layout/vList4#1"/>
    <dgm:cxn modelId="{453D1400-FB81-4D57-9D8A-88C0ACC486A3}" type="presParOf" srcId="{DFA610A1-31CA-4877-A569-7886975AEFA6}" destId="{844F59AA-F0BE-4A71-B9FB-41A33D108C7D}" srcOrd="1" destOrd="0" presId="urn:microsoft.com/office/officeart/2005/8/layout/vList4#1"/>
    <dgm:cxn modelId="{21005949-9359-454E-8ECC-2EDB043A62E5}" type="presParOf" srcId="{DFA610A1-31CA-4877-A569-7886975AEFA6}" destId="{7D0F5A39-751E-4D35-A16D-B71CC8C5B2E8}" srcOrd="2" destOrd="0" presId="urn:microsoft.com/office/officeart/2005/8/layout/vList4#1"/>
    <dgm:cxn modelId="{7DF43371-8D35-4B4F-B8CF-F5ED79E2E206}" type="presParOf" srcId="{B17E2703-ED7C-40C1-AA5F-205C0BB9EA84}" destId="{FC4DA34F-7B98-416C-A908-6A29F0CE12EB}" srcOrd="9" destOrd="0" presId="urn:microsoft.com/office/officeart/2005/8/layout/vList4#1"/>
    <dgm:cxn modelId="{4F912486-1BB6-44D0-9335-B6D4359E63F1}" type="presParOf" srcId="{B17E2703-ED7C-40C1-AA5F-205C0BB9EA84}" destId="{99922961-B3B7-481D-98FA-DA18D32303F6}" srcOrd="10" destOrd="0" presId="urn:microsoft.com/office/officeart/2005/8/layout/vList4#1"/>
    <dgm:cxn modelId="{BEE9BD68-5C44-4AD1-A055-342638C26110}" type="presParOf" srcId="{99922961-B3B7-481D-98FA-DA18D32303F6}" destId="{AF11DD5F-ABA5-4BE8-8237-3507B0BA4660}" srcOrd="0" destOrd="0" presId="urn:microsoft.com/office/officeart/2005/8/layout/vList4#1"/>
    <dgm:cxn modelId="{2439D2FD-1F54-4EF6-990F-BF3DBBAD06A6}" type="presParOf" srcId="{99922961-B3B7-481D-98FA-DA18D32303F6}" destId="{0B0E7E74-22FC-4D83-A5A8-B863E1A0FD16}" srcOrd="1" destOrd="0" presId="urn:microsoft.com/office/officeart/2005/8/layout/vList4#1"/>
    <dgm:cxn modelId="{7ED78782-0B54-448E-9CD9-E093F619735E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C0504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195,3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+mn-ea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9BBB59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799,8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+mn-ea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>
        <a:xfrm>
          <a:off x="0" y="2376264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endParaRPr lang="ru-RU" sz="1400" dirty="0" smtClean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4 273,7</a:t>
          </a:r>
        </a:p>
        <a:p>
          <a:pPr algn="ctr"/>
          <a:endParaRPr lang="ru-RU" sz="14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>
        <a:xfrm>
          <a:off x="0" y="3240363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BACC6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endParaRPr lang="ru-RU" sz="600" dirty="0" smtClean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6 561,7</a:t>
          </a:r>
        </a:p>
        <a:p>
          <a:pPr algn="l"/>
          <a:endParaRPr lang="ru-RU" sz="6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F79646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endParaRPr lang="ru-RU" sz="500" dirty="0" smtClean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rPr>
            <a:t>188,9</a:t>
          </a:r>
          <a:endParaRPr lang="ru-RU" sz="1400" b="1" dirty="0">
            <a:solidFill>
              <a:srgbClr val="FFFF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3922" custLinFactNeighborY="416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1961" custLinFactNeighborY="-341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410736-5653-4E20-A9CD-99A3CB6A53B2}" type="presOf" srcId="{B108F20A-239D-4106-9698-2EFA9EE89891}" destId="{E6066EEA-7DC4-437C-A2D9-DD5D52A0E9A2}" srcOrd="0" destOrd="0" presId="urn:microsoft.com/office/officeart/2005/8/layout/vList4#2"/>
    <dgm:cxn modelId="{162C12D2-C8FB-4338-9581-0A7B730C1214}" type="presOf" srcId="{61D99D17-2746-4EA0-AD49-B2201E3298AB}" destId="{4CE6E21C-486E-4E7A-97E6-FE3F941B762A}" srcOrd="1" destOrd="0" presId="urn:microsoft.com/office/officeart/2005/8/layout/vList4#2"/>
    <dgm:cxn modelId="{166D0058-5D00-433D-AAB3-DF7EEA95DF4E}" type="presOf" srcId="{68068276-3353-4C66-B853-CC5F797C3845}" destId="{55312841-41DD-44DE-9A9C-3DB5A027B561}" srcOrd="1" destOrd="0" presId="urn:microsoft.com/office/officeart/2005/8/layout/vList4#2"/>
    <dgm:cxn modelId="{BA739B3A-2CF2-403F-ADFF-0113058523B1}" type="presOf" srcId="{AC7F4D8F-90E7-4113-8AA7-E045A737679F}" destId="{97CE86EA-7C7C-4024-815D-E3E95FDCC209}" srcOrd="0" destOrd="0" presId="urn:microsoft.com/office/officeart/2005/8/layout/vList4#2"/>
    <dgm:cxn modelId="{AEFC29DF-E0C4-4577-9055-F33462E024D4}" type="presOf" srcId="{0CB101B1-31FC-4497-B774-302BD4E2A2CB}" destId="{67233FA9-89F9-43A8-9F80-99BA1DBCD9E3}" srcOrd="0" destOrd="0" presId="urn:microsoft.com/office/officeart/2005/8/layout/vList4#2"/>
    <dgm:cxn modelId="{446F554A-A6F3-4CA9-9CF0-7733FA4A4E62}" type="presOf" srcId="{68068276-3353-4C66-B853-CC5F797C3845}" destId="{1331ED41-3DD3-4EE3-8258-251B37A8AA34}" srcOrd="0" destOrd="0" presId="urn:microsoft.com/office/officeart/2005/8/layout/vList4#2"/>
    <dgm:cxn modelId="{E93B1FCD-8923-4020-8E4C-3541B959F343}" type="presOf" srcId="{B108F20A-239D-4106-9698-2EFA9EE89891}" destId="{54C2E044-817B-41A5-8279-4B0463C72C23}" srcOrd="1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E0B17C44-8D7E-49BB-97E6-1925F5B582E9}" type="presOf" srcId="{0CB101B1-31FC-4497-B774-302BD4E2A2CB}" destId="{ED0EA491-65AE-4061-9E58-F527A96B4B18}" srcOrd="1" destOrd="0" presId="urn:microsoft.com/office/officeart/2005/8/layout/vList4#2"/>
    <dgm:cxn modelId="{D32034BF-3637-49CE-B41B-64D81F158066}" type="presOf" srcId="{61D99D17-2746-4EA0-AD49-B2201E3298AB}" destId="{0CE79A18-16FB-4FBF-9129-D4AB1E2AEE32}" srcOrd="0" destOrd="0" presId="urn:microsoft.com/office/officeart/2005/8/layout/vList4#2"/>
    <dgm:cxn modelId="{2B3A0CD5-004F-48E4-9CBB-CBE43E664C4D}" type="presOf" srcId="{AC7F4D8F-90E7-4113-8AA7-E045A737679F}" destId="{D2259407-01D8-4452-BE62-306D911EF64E}" srcOrd="1" destOrd="0" presId="urn:microsoft.com/office/officeart/2005/8/layout/vList4#2"/>
    <dgm:cxn modelId="{81060540-4C54-4531-83DF-8B5BBB4707AE}" type="presOf" srcId="{227A101D-8088-4F21-A936-43AB877355D2}" destId="{B17E2703-ED7C-40C1-AA5F-205C0BB9EA84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3C339ACA-5161-4E33-B775-91A288B17D92}" type="presParOf" srcId="{B17E2703-ED7C-40C1-AA5F-205C0BB9EA84}" destId="{72FA62D0-0599-45E8-836F-576228845A69}" srcOrd="0" destOrd="0" presId="urn:microsoft.com/office/officeart/2005/8/layout/vList4#2"/>
    <dgm:cxn modelId="{025A0D3C-2C8D-4BD7-A50A-45FA835C709C}" type="presParOf" srcId="{72FA62D0-0599-45E8-836F-576228845A69}" destId="{1331ED41-3DD3-4EE3-8258-251B37A8AA34}" srcOrd="0" destOrd="0" presId="urn:microsoft.com/office/officeart/2005/8/layout/vList4#2"/>
    <dgm:cxn modelId="{D1EDD445-7211-474C-B255-214162F4D4D8}" type="presParOf" srcId="{72FA62D0-0599-45E8-836F-576228845A69}" destId="{8742C5EE-2DD0-46E4-AB75-87A4D25F8D62}" srcOrd="1" destOrd="0" presId="urn:microsoft.com/office/officeart/2005/8/layout/vList4#2"/>
    <dgm:cxn modelId="{836F9785-3D9A-492E-BEF9-573AFA573609}" type="presParOf" srcId="{72FA62D0-0599-45E8-836F-576228845A69}" destId="{55312841-41DD-44DE-9A9C-3DB5A027B561}" srcOrd="2" destOrd="0" presId="urn:microsoft.com/office/officeart/2005/8/layout/vList4#2"/>
    <dgm:cxn modelId="{74CCA566-6810-477A-B3F6-53F73F9CDD0F}" type="presParOf" srcId="{B17E2703-ED7C-40C1-AA5F-205C0BB9EA84}" destId="{F66298ED-D5A6-459E-9653-B88A0D7DE72D}" srcOrd="1" destOrd="0" presId="urn:microsoft.com/office/officeart/2005/8/layout/vList4#2"/>
    <dgm:cxn modelId="{09FA57A7-4772-4554-833B-AA453019BFDA}" type="presParOf" srcId="{B17E2703-ED7C-40C1-AA5F-205C0BB9EA84}" destId="{931DB2C6-6A18-4320-B852-C2613EDB2FA8}" srcOrd="2" destOrd="0" presId="urn:microsoft.com/office/officeart/2005/8/layout/vList4#2"/>
    <dgm:cxn modelId="{52219AD2-A7EC-437C-A7BD-954C08DB55CC}" type="presParOf" srcId="{931DB2C6-6A18-4320-B852-C2613EDB2FA8}" destId="{67233FA9-89F9-43A8-9F80-99BA1DBCD9E3}" srcOrd="0" destOrd="0" presId="urn:microsoft.com/office/officeart/2005/8/layout/vList4#2"/>
    <dgm:cxn modelId="{D1F02BF6-E7D2-4F5F-AD8C-C71B263C37B4}" type="presParOf" srcId="{931DB2C6-6A18-4320-B852-C2613EDB2FA8}" destId="{B43CAF5A-DF0E-47F1-8B84-50B2394B9328}" srcOrd="1" destOrd="0" presId="urn:microsoft.com/office/officeart/2005/8/layout/vList4#2"/>
    <dgm:cxn modelId="{B9D737A5-101F-4493-8771-8327D21833D3}" type="presParOf" srcId="{931DB2C6-6A18-4320-B852-C2613EDB2FA8}" destId="{ED0EA491-65AE-4061-9E58-F527A96B4B18}" srcOrd="2" destOrd="0" presId="urn:microsoft.com/office/officeart/2005/8/layout/vList4#2"/>
    <dgm:cxn modelId="{2FE96A32-0022-4386-9585-BE38849A3187}" type="presParOf" srcId="{B17E2703-ED7C-40C1-AA5F-205C0BB9EA84}" destId="{5D375768-0ECA-4AFD-96FD-19990CEB488B}" srcOrd="3" destOrd="0" presId="urn:microsoft.com/office/officeart/2005/8/layout/vList4#2"/>
    <dgm:cxn modelId="{67252CF3-4F05-4F33-81FF-733CCEF31793}" type="presParOf" srcId="{B17E2703-ED7C-40C1-AA5F-205C0BB9EA84}" destId="{E9C9C0DB-7628-4918-95C6-35F53D811906}" srcOrd="4" destOrd="0" presId="urn:microsoft.com/office/officeart/2005/8/layout/vList4#2"/>
    <dgm:cxn modelId="{DE36BD64-6542-4880-AC51-A2525751ABEF}" type="presParOf" srcId="{E9C9C0DB-7628-4918-95C6-35F53D811906}" destId="{0CE79A18-16FB-4FBF-9129-D4AB1E2AEE32}" srcOrd="0" destOrd="0" presId="urn:microsoft.com/office/officeart/2005/8/layout/vList4#2"/>
    <dgm:cxn modelId="{25FBDBD5-32FC-44E0-863A-98F1B00801CD}" type="presParOf" srcId="{E9C9C0DB-7628-4918-95C6-35F53D811906}" destId="{3A722FFA-D144-4D82-A948-F625B32E43B9}" srcOrd="1" destOrd="0" presId="urn:microsoft.com/office/officeart/2005/8/layout/vList4#2"/>
    <dgm:cxn modelId="{AD42748E-67BB-434F-A0E4-ADC16DF5FA68}" type="presParOf" srcId="{E9C9C0DB-7628-4918-95C6-35F53D811906}" destId="{4CE6E21C-486E-4E7A-97E6-FE3F941B762A}" srcOrd="2" destOrd="0" presId="urn:microsoft.com/office/officeart/2005/8/layout/vList4#2"/>
    <dgm:cxn modelId="{7298EA7C-CC84-4678-98CE-C3B907820DF5}" type="presParOf" srcId="{B17E2703-ED7C-40C1-AA5F-205C0BB9EA84}" destId="{DA9457FF-7929-4F23-8944-59CC37CB2C59}" srcOrd="5" destOrd="0" presId="urn:microsoft.com/office/officeart/2005/8/layout/vList4#2"/>
    <dgm:cxn modelId="{E638B1A8-059C-4522-A6D6-1ED24AC0964D}" type="presParOf" srcId="{B17E2703-ED7C-40C1-AA5F-205C0BB9EA84}" destId="{2350E0CA-57BF-4684-AC36-EDD559365B77}" srcOrd="6" destOrd="0" presId="urn:microsoft.com/office/officeart/2005/8/layout/vList4#2"/>
    <dgm:cxn modelId="{8A8AA2A1-3B75-44CD-8B08-46E8A5BA1974}" type="presParOf" srcId="{2350E0CA-57BF-4684-AC36-EDD559365B77}" destId="{97CE86EA-7C7C-4024-815D-E3E95FDCC209}" srcOrd="0" destOrd="0" presId="urn:microsoft.com/office/officeart/2005/8/layout/vList4#2"/>
    <dgm:cxn modelId="{268E092E-211D-4CBE-B62A-2A78E1BCB914}" type="presParOf" srcId="{2350E0CA-57BF-4684-AC36-EDD559365B77}" destId="{41A6BF44-B293-4BA2-8863-2523825655CA}" srcOrd="1" destOrd="0" presId="urn:microsoft.com/office/officeart/2005/8/layout/vList4#2"/>
    <dgm:cxn modelId="{2F8E19EA-BA58-4816-A39D-C831E6C94BDE}" type="presParOf" srcId="{2350E0CA-57BF-4684-AC36-EDD559365B77}" destId="{D2259407-01D8-4452-BE62-306D911EF64E}" srcOrd="2" destOrd="0" presId="urn:microsoft.com/office/officeart/2005/8/layout/vList4#2"/>
    <dgm:cxn modelId="{A1B3FD47-1E30-4A06-BDA1-4CF747323FC5}" type="presParOf" srcId="{B17E2703-ED7C-40C1-AA5F-205C0BB9EA84}" destId="{C20962F8-55C1-4AA6-ACF6-305ACA7F0FF2}" srcOrd="7" destOrd="0" presId="urn:microsoft.com/office/officeart/2005/8/layout/vList4#2"/>
    <dgm:cxn modelId="{282F9D2C-92AC-47DE-B62B-92F547E853F6}" type="presParOf" srcId="{B17E2703-ED7C-40C1-AA5F-205C0BB9EA84}" destId="{937E53AC-8958-476F-876C-6E6C383D0172}" srcOrd="8" destOrd="0" presId="urn:microsoft.com/office/officeart/2005/8/layout/vList4#2"/>
    <dgm:cxn modelId="{E7040637-3638-43CB-ABBE-218017224D5B}" type="presParOf" srcId="{937E53AC-8958-476F-876C-6E6C383D0172}" destId="{E6066EEA-7DC4-437C-A2D9-DD5D52A0E9A2}" srcOrd="0" destOrd="0" presId="urn:microsoft.com/office/officeart/2005/8/layout/vList4#2"/>
    <dgm:cxn modelId="{91304318-B675-49E7-980D-1ADF4148BD86}" type="presParOf" srcId="{937E53AC-8958-476F-876C-6E6C383D0172}" destId="{4E606E8D-3DC9-4B03-85E2-15B5B774F507}" srcOrd="1" destOrd="0" presId="urn:microsoft.com/office/officeart/2005/8/layout/vList4#2"/>
    <dgm:cxn modelId="{2978A946-B065-4AB9-8D8C-982150B1112F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C0504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1 098,1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865887" y="50071"/>
        <a:ext cx="2923747" cy="861058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12370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9BBB59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5 576,0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61303" y="3334575"/>
        <a:ext cx="2932915" cy="71373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6,2</a:t>
          </a:r>
        </a:p>
      </dsp:txBody>
      <dsp:txXfrm>
        <a:off x="859739" y="1921451"/>
        <a:ext cx="2936043" cy="663440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6461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BACC6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4 683,5</a:t>
          </a:r>
        </a:p>
      </dsp:txBody>
      <dsp:txXfrm>
        <a:off x="861303" y="4198666"/>
        <a:ext cx="2932915" cy="71373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F79646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417,7</a:t>
          </a:r>
        </a:p>
      </dsp:txBody>
      <dsp:txXfrm>
        <a:off x="866050" y="925303"/>
        <a:ext cx="2923421" cy="866304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C0504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Доходы, получаемые в виде арендной платы за земельные участки  237,9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54585" y="2719388"/>
        <a:ext cx="2946351" cy="497783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C0504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195,3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+mn-ea"/>
            <a:cs typeface="Arial" pitchFamily="34" charset="0"/>
          </a:endParaRPr>
        </a:p>
      </dsp:txBody>
      <dsp:txXfrm>
        <a:off x="855241" y="27357"/>
        <a:ext cx="2789809" cy="879315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9BBB59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799,8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+mn-ea"/>
            <a:cs typeface="Arial" pitchFamily="34" charset="0"/>
          </a:endParaRPr>
        </a:p>
      </dsp:txBody>
      <dsp:txXfrm>
        <a:off x="863515" y="1063063"/>
        <a:ext cx="2773261" cy="1145264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76264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4 273,7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851690" y="2400070"/>
        <a:ext cx="2796911" cy="765171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40363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BACC6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6 561,7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851690" y="3264169"/>
        <a:ext cx="2796911" cy="765171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F79646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rPr>
            <a:t>188,9</a:t>
          </a:r>
          <a:endParaRPr lang="ru-RU" sz="1400" b="1" kern="1200" dirty="0">
            <a:solidFill>
              <a:srgbClr val="FFFF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851690" y="4179574"/>
        <a:ext cx="2796911" cy="765171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5A3B-F6F7-426B-B75D-8A7F9374757F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FA6-1619-4B61-87E9-CF7ACBBD361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5A3B-F6F7-426B-B75D-8A7F9374757F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FA6-1619-4B61-87E9-CF7ACBBD3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5A3B-F6F7-426B-B75D-8A7F9374757F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FA6-1619-4B61-87E9-CF7ACBBD3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5A3B-F6F7-426B-B75D-8A7F9374757F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FA6-1619-4B61-87E9-CF7ACBBD36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5A3B-F6F7-426B-B75D-8A7F9374757F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FA6-1619-4B61-87E9-CF7ACBBD3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5A3B-F6F7-426B-B75D-8A7F9374757F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FA6-1619-4B61-87E9-CF7ACBBD36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5A3B-F6F7-426B-B75D-8A7F9374757F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FA6-1619-4B61-87E9-CF7ACBBD361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5A3B-F6F7-426B-B75D-8A7F9374757F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FA6-1619-4B61-87E9-CF7ACBBD3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5A3B-F6F7-426B-B75D-8A7F9374757F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FA6-1619-4B61-87E9-CF7ACBBD3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5A3B-F6F7-426B-B75D-8A7F9374757F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FA6-1619-4B61-87E9-CF7ACBBD3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5A3B-F6F7-426B-B75D-8A7F9374757F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FA6-1619-4B61-87E9-CF7ACBBD361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BB5A3B-F6F7-426B-B75D-8A7F9374757F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20EFA6-1619-4B61-87E9-CF7ACBBD36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pull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16632"/>
            <a:ext cx="882015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03161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30" y="5373216"/>
            <a:ext cx="8519542" cy="1143000"/>
          </a:xfrm>
        </p:spPr>
        <p:txBody>
          <a:bodyPr/>
          <a:lstStyle/>
          <a:p>
            <a:pPr algn="ctr"/>
            <a:r>
              <a:rPr lang="ru-RU" sz="1800" dirty="0"/>
              <a:t>Положения Послания Президента Федеральному Собранию, определяющие бюджетную политику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1"/>
            <a:ext cx="912653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927224"/>
            <a:ext cx="7344816" cy="31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98525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40765"/>
            <a:ext cx="7776864" cy="221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04856" cy="373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246663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22160" cy="1110634"/>
          </a:xfrm>
        </p:spPr>
        <p:txBody>
          <a:bodyPr/>
          <a:lstStyle/>
          <a:p>
            <a:r>
              <a:rPr lang="ru-RU" sz="1600" dirty="0"/>
              <a:t>Муниципальные </a:t>
            </a:r>
            <a:r>
              <a:rPr lang="ru-RU" sz="1600" dirty="0" smtClean="0"/>
              <a:t>программы </a:t>
            </a:r>
            <a:r>
              <a:rPr lang="ru-RU" sz="1600" dirty="0"/>
              <a:t>Туриловского </a:t>
            </a:r>
            <a:r>
              <a:rPr lang="ru-RU" sz="1600" dirty="0" smtClean="0"/>
              <a:t>сельского поселения</a:t>
            </a:r>
            <a:endParaRPr lang="ru-RU" sz="1600" dirty="0"/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44720"/>
            <a:ext cx="3348038" cy="216002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3346450" cy="2230966"/>
          </a:xfrm>
        </p:spPr>
      </p:pic>
      <p:sp>
        <p:nvSpPr>
          <p:cNvPr id="12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188640"/>
            <a:ext cx="3816424" cy="1110634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                                                      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200" dirty="0" smtClean="0"/>
              <a:t>                                                        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Областной </a:t>
            </a:r>
            <a:r>
              <a:rPr lang="ru-RU" sz="1200" dirty="0"/>
              <a:t>закон «Об областном бюджете на 2024 год и на плановый период 2025 и 2026 годов</a:t>
            </a:r>
            <a:r>
              <a:rPr lang="ru-RU" sz="1400" dirty="0"/>
              <a:t>»</a:t>
            </a:r>
          </a:p>
          <a:p>
            <a:endParaRPr lang="ru-RU" dirty="0"/>
          </a:p>
        </p:txBody>
      </p:sp>
      <p:pic>
        <p:nvPicPr>
          <p:cNvPr id="15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1" y="3933056"/>
            <a:ext cx="2888502" cy="2232025"/>
          </a:xfrm>
          <a:prstGeom prst="rect">
            <a:avLst/>
          </a:prstGeom>
        </p:spPr>
      </p:pic>
      <p:sp>
        <p:nvSpPr>
          <p:cNvPr id="18" name="Текст 4"/>
          <p:cNvSpPr txBox="1">
            <a:spLocks/>
          </p:cNvSpPr>
          <p:nvPr/>
        </p:nvSpPr>
        <p:spPr>
          <a:xfrm>
            <a:off x="4499992" y="4005064"/>
            <a:ext cx="4138792" cy="1872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Основные направления бюджетной и налоговой политики Туриловского сельского поселения</a:t>
            </a:r>
          </a:p>
          <a:p>
            <a:r>
              <a:rPr lang="ru-RU" sz="1600" dirty="0"/>
              <a:t>на 2024-2026 годы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577292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512" y="692696"/>
            <a:ext cx="8517632" cy="116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t>Основные характеристики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t>бюджета Туриловского сельского поселения Миллеровского района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t>на 2024-2026 годы, тыс.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t>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92767"/>
              </p:ext>
            </p:extLst>
          </p:nvPr>
        </p:nvGraphicFramePr>
        <p:xfrm>
          <a:off x="179513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2023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11 303,8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12 019,4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10 867,1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10 836,4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3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6 368,6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6 443,4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6 727,8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7 081,4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7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4 935,2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5 576,0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4 139,3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3 755,0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3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4 817,4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5 434,8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3 984,1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3 585,7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85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169,3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85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11 303,8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12 019,4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10 867,1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10 836,4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871780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731520"/>
            <a:ext cx="8208912" cy="639762"/>
          </a:xfrm>
        </p:spPr>
        <p:txBody>
          <a:bodyPr/>
          <a:lstStyle/>
          <a:p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000" dirty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2024 </a:t>
            </a:r>
            <a:r>
              <a:rPr lang="ru-RU" sz="2000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год, тыс. руб.</a:t>
            </a:r>
            <a:endParaRPr lang="ru-RU" sz="20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40657332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38478973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33506992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Безвозмездные поступления из областного </a:t>
            </a:r>
            <a:r>
              <a:rPr lang="ru-RU" sz="2800" dirty="0" smtClean="0"/>
              <a:t>бюджета, тыс. руб.</a:t>
            </a:r>
            <a:endParaRPr lang="ru-RU" sz="2800" dirty="0"/>
          </a:p>
        </p:txBody>
      </p:sp>
      <p:graphicFrame>
        <p:nvGraphicFramePr>
          <p:cNvPr id="12" name="Содержимое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775342"/>
              </p:ext>
            </p:extLst>
          </p:nvPr>
        </p:nvGraphicFramePr>
        <p:xfrm>
          <a:off x="467544" y="1052736"/>
          <a:ext cx="7704857" cy="3276098"/>
        </p:xfrm>
        <a:graphic>
          <a:graphicData uri="http://schemas.openxmlformats.org/drawingml/2006/table">
            <a:tbl>
              <a:tblPr firstRow="1" bandRow="1"/>
              <a:tblGrid>
                <a:gridCol w="2094524"/>
                <a:gridCol w="1346480"/>
                <a:gridCol w="1346480"/>
                <a:gridCol w="1421285"/>
                <a:gridCol w="1496088"/>
              </a:tblGrid>
              <a:tr h="350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653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4 935,2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5 576,0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4 139,3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3 755,0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20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267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4 817,4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5 434,8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3 984,1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3 585,7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368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141,2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5344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432672"/>
            <a:ext cx="2520279" cy="1334755"/>
          </a:xfrm>
        </p:spPr>
      </p:pic>
    </p:spTree>
    <p:extLst>
      <p:ext uri="{BB962C8B-B14F-4D97-AF65-F5344CB8AC3E}">
        <p14:creationId xmlns:p14="http://schemas.microsoft.com/office/powerpoint/2010/main" val="2920610729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628800" cy="936104"/>
          </a:xfrm>
        </p:spPr>
      </p:pic>
      <p:pic>
        <p:nvPicPr>
          <p:cNvPr id="10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76662" y="5661248"/>
            <a:ext cx="1728192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11087"/>
            <a:ext cx="1258416" cy="8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669246"/>
              </p:ext>
            </p:extLst>
          </p:nvPr>
        </p:nvGraphicFramePr>
        <p:xfrm>
          <a:off x="429816" y="1196754"/>
          <a:ext cx="8568952" cy="4320479"/>
        </p:xfrm>
        <a:graphic>
          <a:graphicData uri="http://schemas.openxmlformats.org/drawingml/2006/table">
            <a:tbl>
              <a:tblPr firstRow="1" bandRow="1"/>
              <a:tblGrid>
                <a:gridCol w="4680520"/>
                <a:gridCol w="1296144"/>
                <a:gridCol w="1296144"/>
                <a:gridCol w="1296144"/>
              </a:tblGrid>
              <a:tr h="433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kumimoji="0" lang="ru-RU" sz="105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общественного порядка и профилактика правонарушений, тыс. руб.</a:t>
                      </a:r>
                      <a:endParaRPr lang="ru-RU" sz="105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677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kumimoji="0" lang="ru-RU" sz="105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объектах, тыс. руб.</a:t>
                      </a:r>
                      <a:endParaRPr lang="ru-RU" sz="105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05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поддержка граждан», тыс. руб.</a:t>
                      </a:r>
                      <a:endParaRPr lang="ru-RU" sz="105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195,3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488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05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качественными жилищно-коммунальными услугами населения Туриловского сельского поселения», тыс. руб.</a:t>
                      </a:r>
                      <a:endParaRPr lang="ru-RU" sz="105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785,8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660,8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433,4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05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«Информационное общество», тыс. руб.</a:t>
                      </a:r>
                      <a:endParaRPr lang="ru-RU" sz="105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677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05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050" b="1" i="0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муниципальными финансами», тыс. руб.</a:t>
                      </a:r>
                      <a:endParaRPr lang="ru-RU" sz="105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6561,4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6170,7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6387,5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05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культуры», тыс. руб.</a:t>
                      </a:r>
                      <a:endParaRPr lang="ru-RU" sz="105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4252,3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3559,9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2818,7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98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050" b="1" i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Программам, тыс. руб.</a:t>
                      </a:r>
                      <a:endParaRPr lang="ru-RU" sz="1050" b="1" i="0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11826,7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10391,4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9639,6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</a:t>
                      </a:r>
                      <a:r>
                        <a:rPr lang="ru-RU" sz="1200" b="1" i="0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расходы, тыс. руб.</a:t>
                      </a:r>
                      <a:endParaRPr lang="ru-RU" sz="120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192,7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475,7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1196,8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502630"/>
            <a:ext cx="1916212" cy="135537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5" name="Рисунок 14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5528642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7052" y="17377"/>
            <a:ext cx="2983189" cy="1012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4099585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</TotalTime>
  <Words>415</Words>
  <Application>Microsoft Office PowerPoint</Application>
  <PresentationFormat>Экран (4:3)</PresentationFormat>
  <Paragraphs>209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Положения Послания Президента Федеральному Собранию, определяющие бюджетную политику 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из областного бюджета, тыс. руб.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cp:lastPrinted>2024-02-26T12:48:52Z</cp:lastPrinted>
  <dcterms:created xsi:type="dcterms:W3CDTF">2024-02-26T11:24:24Z</dcterms:created>
  <dcterms:modified xsi:type="dcterms:W3CDTF">2024-03-07T06:46:42Z</dcterms:modified>
</cp:coreProperties>
</file>