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0.15479558262582663"/>
                  <c:y val="3.2305971109769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04950296859536"/>
                  <c:y val="-6.1444729768584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доходы - 4 909,2 тыс. руб.</c:v>
                </c:pt>
                <c:pt idx="1">
                  <c:v>Безвозмездные поступления из областного бюджета - 5 400,5 тыс. руб.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0.47599999999999998</c:v>
                </c:pt>
                <c:pt idx="1">
                  <c:v>0.52400000000000002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2756748798462319E-2"/>
          <c:y val="8.0696739401328062E-6"/>
          <c:w val="0.93139583406721738"/>
          <c:h val="0.19824010164754777"/>
        </c:manualLayout>
      </c:layout>
      <c:overlay val="0"/>
      <c:txPr>
        <a:bodyPr/>
        <a:lstStyle/>
        <a:p>
          <a:pPr>
            <a:defRPr sz="2000" b="1">
              <a:solidFill>
                <a:srgbClr val="00B05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73B5C-3DC9-4513-B3AC-5ADE6C5AD8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DD55BF-AA25-43F9-82C5-DA77DA51281F}">
      <dgm:prSet phldrT="[Текст]" custT="1"/>
      <dgm:spPr/>
      <dgm:t>
        <a:bodyPr/>
        <a:lstStyle/>
        <a:p>
          <a:r>
            <a:rPr lang="ru-RU" sz="3200" dirty="0" smtClean="0"/>
            <a:t>Дотации – 5 321,2 тыс. руб.</a:t>
          </a:r>
          <a:endParaRPr lang="ru-RU" sz="3200" dirty="0"/>
        </a:p>
      </dgm:t>
    </dgm:pt>
    <dgm:pt modelId="{33774AAA-E7A9-4A75-B6B5-29C68B464E4B}" type="parTrans" cxnId="{7367AFBC-EDAD-4FD5-A430-BB97B945BC54}">
      <dgm:prSet/>
      <dgm:spPr/>
      <dgm:t>
        <a:bodyPr/>
        <a:lstStyle/>
        <a:p>
          <a:endParaRPr lang="ru-RU"/>
        </a:p>
      </dgm:t>
    </dgm:pt>
    <dgm:pt modelId="{01F41E5B-8D1D-446E-BCE0-DDDE3086E016}" type="sibTrans" cxnId="{7367AFBC-EDAD-4FD5-A430-BB97B945BC54}">
      <dgm:prSet/>
      <dgm:spPr/>
      <dgm:t>
        <a:bodyPr/>
        <a:lstStyle/>
        <a:p>
          <a:endParaRPr lang="ru-RU"/>
        </a:p>
      </dgm:t>
    </dgm:pt>
    <dgm:pt modelId="{D1050A12-8196-4D57-9F38-84A80E561A29}">
      <dgm:prSet phldrT="[Текст]" custT="1"/>
      <dgm:spPr/>
      <dgm:t>
        <a:bodyPr/>
        <a:lstStyle/>
        <a:p>
          <a:r>
            <a:rPr lang="ru-RU" sz="3200" dirty="0" smtClean="0"/>
            <a:t>Субвенции – 79,3 тыс. руб.</a:t>
          </a:r>
          <a:endParaRPr lang="ru-RU" sz="3200" dirty="0"/>
        </a:p>
      </dgm:t>
    </dgm:pt>
    <dgm:pt modelId="{1CB0AB02-12B7-4F87-9451-A4FDF88E1245}" type="sibTrans" cxnId="{FA6CDF3B-F735-4316-8CE7-8E32005C6583}">
      <dgm:prSet/>
      <dgm:spPr/>
      <dgm:t>
        <a:bodyPr/>
        <a:lstStyle/>
        <a:p>
          <a:endParaRPr lang="ru-RU"/>
        </a:p>
      </dgm:t>
    </dgm:pt>
    <dgm:pt modelId="{B1692A34-90DD-4E07-BA42-2AFEA7F5289B}" type="parTrans" cxnId="{FA6CDF3B-F735-4316-8CE7-8E32005C6583}">
      <dgm:prSet/>
      <dgm:spPr/>
      <dgm:t>
        <a:bodyPr/>
        <a:lstStyle/>
        <a:p>
          <a:endParaRPr lang="ru-RU"/>
        </a:p>
      </dgm:t>
    </dgm:pt>
    <dgm:pt modelId="{017168E8-A594-4F38-BFD7-D26772D79C24}" type="pres">
      <dgm:prSet presAssocID="{50A73B5C-3DC9-4513-B3AC-5ADE6C5AD875}" presName="linear" presStyleCnt="0">
        <dgm:presLayoutVars>
          <dgm:animLvl val="lvl"/>
          <dgm:resizeHandles val="exact"/>
        </dgm:presLayoutVars>
      </dgm:prSet>
      <dgm:spPr/>
    </dgm:pt>
    <dgm:pt modelId="{677DF49C-62C5-4BFC-BC38-CF1E918B70DE}" type="pres">
      <dgm:prSet presAssocID="{2BDD55BF-AA25-43F9-82C5-DA77DA51281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BC337-0853-478A-9071-ABE46ACD61AE}" type="pres">
      <dgm:prSet presAssocID="{01F41E5B-8D1D-446E-BCE0-DDDE3086E016}" presName="spacer" presStyleCnt="0"/>
      <dgm:spPr/>
    </dgm:pt>
    <dgm:pt modelId="{5097CD42-A36D-46E5-81FC-6C62939843FA}" type="pres">
      <dgm:prSet presAssocID="{D1050A12-8196-4D57-9F38-84A80E561A2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6CDF3B-F735-4316-8CE7-8E32005C6583}" srcId="{50A73B5C-3DC9-4513-B3AC-5ADE6C5AD875}" destId="{D1050A12-8196-4D57-9F38-84A80E561A29}" srcOrd="1" destOrd="0" parTransId="{B1692A34-90DD-4E07-BA42-2AFEA7F5289B}" sibTransId="{1CB0AB02-12B7-4F87-9451-A4FDF88E1245}"/>
    <dgm:cxn modelId="{354E6DA3-893E-4EED-B353-CD7D1C90B0A9}" type="presOf" srcId="{D1050A12-8196-4D57-9F38-84A80E561A29}" destId="{5097CD42-A36D-46E5-81FC-6C62939843FA}" srcOrd="0" destOrd="0" presId="urn:microsoft.com/office/officeart/2005/8/layout/vList2"/>
    <dgm:cxn modelId="{7367AFBC-EDAD-4FD5-A430-BB97B945BC54}" srcId="{50A73B5C-3DC9-4513-B3AC-5ADE6C5AD875}" destId="{2BDD55BF-AA25-43F9-82C5-DA77DA51281F}" srcOrd="0" destOrd="0" parTransId="{33774AAA-E7A9-4A75-B6B5-29C68B464E4B}" sibTransId="{01F41E5B-8D1D-446E-BCE0-DDDE3086E016}"/>
    <dgm:cxn modelId="{26FDE7D0-EC6A-4AC9-B712-A5AFDB4A6AC7}" type="presOf" srcId="{2BDD55BF-AA25-43F9-82C5-DA77DA51281F}" destId="{677DF49C-62C5-4BFC-BC38-CF1E918B70DE}" srcOrd="0" destOrd="0" presId="urn:microsoft.com/office/officeart/2005/8/layout/vList2"/>
    <dgm:cxn modelId="{E6A8DA6E-62A2-4E15-A9E8-3B659A7657F2}" type="presOf" srcId="{50A73B5C-3DC9-4513-B3AC-5ADE6C5AD875}" destId="{017168E8-A594-4F38-BFD7-D26772D79C24}" srcOrd="0" destOrd="0" presId="urn:microsoft.com/office/officeart/2005/8/layout/vList2"/>
    <dgm:cxn modelId="{2D6BEBE9-C9F1-48F3-A19F-3F6708F8CB0A}" type="presParOf" srcId="{017168E8-A594-4F38-BFD7-D26772D79C24}" destId="{677DF49C-62C5-4BFC-BC38-CF1E918B70DE}" srcOrd="0" destOrd="0" presId="urn:microsoft.com/office/officeart/2005/8/layout/vList2"/>
    <dgm:cxn modelId="{785E0B6C-9CDB-462B-91A9-8B1DFFF78BE2}" type="presParOf" srcId="{017168E8-A594-4F38-BFD7-D26772D79C24}" destId="{F60BC337-0853-478A-9071-ABE46ACD61AE}" srcOrd="1" destOrd="0" presId="urn:microsoft.com/office/officeart/2005/8/layout/vList2"/>
    <dgm:cxn modelId="{B0984FEA-BE19-4A76-B03C-FD6C94A7687E}" type="presParOf" srcId="{017168E8-A594-4F38-BFD7-D26772D79C24}" destId="{5097CD42-A36D-46E5-81FC-6C62939843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DF49C-62C5-4BFC-BC38-CF1E918B70DE}">
      <dsp:nvSpPr>
        <dsp:cNvPr id="0" name=""/>
        <dsp:cNvSpPr/>
      </dsp:nvSpPr>
      <dsp:spPr>
        <a:xfrm>
          <a:off x="0" y="721599"/>
          <a:ext cx="529208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Дотации – 5 321,2 тыс. руб.</a:t>
          </a:r>
          <a:endParaRPr lang="ru-RU" sz="3200" kern="1200" dirty="0"/>
        </a:p>
      </dsp:txBody>
      <dsp:txXfrm>
        <a:off x="59399" y="780998"/>
        <a:ext cx="5173282" cy="1098002"/>
      </dsp:txXfrm>
    </dsp:sp>
    <dsp:sp modelId="{5097CD42-A36D-46E5-81FC-6C62939843FA}">
      <dsp:nvSpPr>
        <dsp:cNvPr id="0" name=""/>
        <dsp:cNvSpPr/>
      </dsp:nvSpPr>
      <dsp:spPr>
        <a:xfrm>
          <a:off x="0" y="2125599"/>
          <a:ext cx="529208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Субвенции – 79,3 тыс. руб.</a:t>
          </a:r>
          <a:endParaRPr lang="ru-RU" sz="3200" kern="1200" dirty="0"/>
        </a:p>
      </dsp:txBody>
      <dsp:txXfrm>
        <a:off x="59399" y="2184998"/>
        <a:ext cx="517328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5076-6DE4-4124-A05B-BA7CBED331E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F7E-74CB-4FA8-812A-ACA6D8E21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4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5076-6DE4-4124-A05B-BA7CBED331E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F7E-74CB-4FA8-812A-ACA6D8E21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0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5076-6DE4-4124-A05B-BA7CBED331E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F7E-74CB-4FA8-812A-ACA6D8E21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1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5076-6DE4-4124-A05B-BA7CBED331E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F7E-74CB-4FA8-812A-ACA6D8E21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5076-6DE4-4124-A05B-BA7CBED331E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F7E-74CB-4FA8-812A-ACA6D8E21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5076-6DE4-4124-A05B-BA7CBED331E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F7E-74CB-4FA8-812A-ACA6D8E21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5076-6DE4-4124-A05B-BA7CBED331E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F7E-74CB-4FA8-812A-ACA6D8E21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5076-6DE4-4124-A05B-BA7CBED331E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F7E-74CB-4FA8-812A-ACA6D8E21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7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5076-6DE4-4124-A05B-BA7CBED331E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F7E-74CB-4FA8-812A-ACA6D8E21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8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5076-6DE4-4124-A05B-BA7CBED331E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F7E-74CB-4FA8-812A-ACA6D8E21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7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5076-6DE4-4124-A05B-BA7CBED331E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F7E-74CB-4FA8-812A-ACA6D8E21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8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B5076-6DE4-4124-A05B-BA7CBED331E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DF7E-74CB-4FA8-812A-ACA6D8E21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7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02"/>
            <a:ext cx="9152519" cy="687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87" y="4538812"/>
            <a:ext cx="7772400" cy="229998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Исполнение бюджета Туриловского сельского поселения Миллеровского района по состоянию на 01.10.2024 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8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3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389045" y="2240868"/>
            <a:ext cx="1944216" cy="93610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10 309,7 тыс. руб.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5205264" cy="22322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Основные показатели бюджета Туриловского сельского поселения Миллеровского района по исполнению бюджета по состоянию на 01.10.2024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573083" y="3356992"/>
            <a:ext cx="1944216" cy="108012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               9 620,6 тыс. руб.</a:t>
            </a:r>
            <a:endParaRPr lang="ru-RU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732240" y="4365104"/>
            <a:ext cx="1656184" cy="11521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689,1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63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mw8ytIOmc_4_kop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Удельный вес собственных доходов и объема безвозмездных поступлений в общем объеме доходов по состоянию на 01.10.2024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29649890"/>
              </p:ext>
            </p:extLst>
          </p:nvPr>
        </p:nvGraphicFramePr>
        <p:xfrm>
          <a:off x="107504" y="1412776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161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0" y="1484784"/>
            <a:ext cx="915928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2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Исполнение по расходам бюджета Туриловского сельского поселения Миллеровского района по состоянию на 01.10.2024 за счет всех бюджетов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5724128" y="2564904"/>
            <a:ext cx="3168352" cy="10801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Расходы итого –        9 620,6 тыс. руб.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886297">
            <a:off x="6667220" y="3874098"/>
            <a:ext cx="504056" cy="1296144"/>
          </a:xfrm>
          <a:prstGeom prst="downArrow">
            <a:avLst>
              <a:gd name="adj1" fmla="val 50000"/>
              <a:gd name="adj2" fmla="val 47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95936" y="5445224"/>
            <a:ext cx="4896544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Расходы на социальную сферу (образование, социальная политика, культура) – 3 994,0 тыс. руб.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7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" y="-243408"/>
            <a:ext cx="9144000" cy="727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29383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Безвозмездные поступления из бюджетов другого уровня по состоянию на 01.10.2024 исполнены в сумме              5 400,5 тыс. руб.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80013221"/>
              </p:ext>
            </p:extLst>
          </p:nvPr>
        </p:nvGraphicFramePr>
        <p:xfrm>
          <a:off x="0" y="3140968"/>
          <a:ext cx="52920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537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949417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5004048" cy="5184576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Уважаемые жители Туриловского сельского поселения, благодарим Вас, за ознакомление с исполнением бюджета Туриловского сельского поселения Миллеровского района по состоянию на 01.10.2024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32211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168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Исполнение бюджета Туриловского сельского поселения Миллеровского района по состоянию на 01.10.2024 </vt:lpstr>
      <vt:lpstr>Основные показатели бюджета Туриловского сельского поселения Миллеровского района по исполнению бюджета по состоянию на 01.10.2024</vt:lpstr>
      <vt:lpstr>Удельный вес собственных доходов и объема безвозмездных поступлений в общем объеме доходов по состоянию на 01.10.2024</vt:lpstr>
      <vt:lpstr>Исполнение по расходам бюджета Туриловского сельского поселения Миллеровского района по состоянию на 01.10.2024 за счет всех бюджетов</vt:lpstr>
      <vt:lpstr>Безвозмездные поступления из бюджетов другого уровня по состоянию на 01.10.2024 исполнены в сумме              5 400,5 тыс. руб.</vt:lpstr>
      <vt:lpstr>Уважаемые жители Туриловского сельского поселения, благодарим Вас, за ознакомление с исполнением бюджета Туриловского сельского поселения Миллеровского района по состоянию на 01.10.2024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Туриловского сельского поселения Миллеровского района по состоянию на 01.10.2024</dc:title>
  <dc:creator>Пользователь</dc:creator>
  <cp:lastModifiedBy>Пользователь</cp:lastModifiedBy>
  <cp:revision>9</cp:revision>
  <dcterms:created xsi:type="dcterms:W3CDTF">2024-10-09T08:05:26Z</dcterms:created>
  <dcterms:modified xsi:type="dcterms:W3CDTF">2024-10-09T10:04:36Z</dcterms:modified>
</cp:coreProperties>
</file>