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2C65A6-BB9A-459E-9382-CE568F0E2E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8D503F-D4CE-407A-A351-ECC78E23D16C}">
      <dgm:prSet phldrT="[Текст]"/>
      <dgm:spPr/>
      <dgm:t>
        <a:bodyPr/>
        <a:lstStyle/>
        <a:p>
          <a:r>
            <a:rPr lang="ru-RU" dirty="0" smtClean="0"/>
            <a:t>2023 - 154,9 </a:t>
          </a:r>
          <a:endParaRPr lang="ru-RU" dirty="0"/>
        </a:p>
      </dgm:t>
    </dgm:pt>
    <dgm:pt modelId="{6373FEC3-99A2-4227-96FB-169BB2F57073}" type="parTrans" cxnId="{07D8CFE3-D91A-4410-A26E-6A027F765CEF}">
      <dgm:prSet/>
      <dgm:spPr/>
      <dgm:t>
        <a:bodyPr/>
        <a:lstStyle/>
        <a:p>
          <a:endParaRPr lang="ru-RU"/>
        </a:p>
      </dgm:t>
    </dgm:pt>
    <dgm:pt modelId="{FAAB3889-E9CA-4CE9-A226-54FCE39D0152}" type="sibTrans" cxnId="{07D8CFE3-D91A-4410-A26E-6A027F765CEF}">
      <dgm:prSet/>
      <dgm:spPr/>
      <dgm:t>
        <a:bodyPr/>
        <a:lstStyle/>
        <a:p>
          <a:endParaRPr lang="ru-RU"/>
        </a:p>
      </dgm:t>
    </dgm:pt>
    <dgm:pt modelId="{6F0122E7-D0F8-49CF-A2F4-467CF334AB05}">
      <dgm:prSet phldrT="[Текст]"/>
      <dgm:spPr/>
      <dgm:t>
        <a:bodyPr/>
        <a:lstStyle/>
        <a:p>
          <a:r>
            <a:rPr lang="ru-RU" dirty="0" smtClean="0"/>
            <a:t>2024 – 413,1</a:t>
          </a:r>
          <a:endParaRPr lang="ru-RU" dirty="0"/>
        </a:p>
      </dgm:t>
    </dgm:pt>
    <dgm:pt modelId="{645EEEF1-54E1-4335-9EC0-2BEB247FB29C}" type="parTrans" cxnId="{F302F754-F847-43B7-BB6C-CEC3789D5B3B}">
      <dgm:prSet/>
      <dgm:spPr/>
      <dgm:t>
        <a:bodyPr/>
        <a:lstStyle/>
        <a:p>
          <a:endParaRPr lang="ru-RU"/>
        </a:p>
      </dgm:t>
    </dgm:pt>
    <dgm:pt modelId="{77CB2964-9402-441E-BA2D-14FFDAD10CF6}" type="sibTrans" cxnId="{F302F754-F847-43B7-BB6C-CEC3789D5B3B}">
      <dgm:prSet/>
      <dgm:spPr/>
      <dgm:t>
        <a:bodyPr/>
        <a:lstStyle/>
        <a:p>
          <a:endParaRPr lang="ru-RU"/>
        </a:p>
      </dgm:t>
    </dgm:pt>
    <dgm:pt modelId="{DE24B9C2-7DAE-4DC4-9128-E3CA56446949}">
      <dgm:prSet phldrT="[Текст]"/>
      <dgm:spPr/>
      <dgm:t>
        <a:bodyPr/>
        <a:lstStyle/>
        <a:p>
          <a:r>
            <a:rPr lang="ru-RU" dirty="0" smtClean="0"/>
            <a:t>2025 – 657,7 </a:t>
          </a:r>
          <a:endParaRPr lang="ru-RU" dirty="0"/>
        </a:p>
      </dgm:t>
    </dgm:pt>
    <dgm:pt modelId="{C4FEA26C-6F7E-423D-B822-EFB3CF15767F}" type="parTrans" cxnId="{51E62524-1093-4F93-88CD-7A5D5A628E25}">
      <dgm:prSet/>
      <dgm:spPr/>
      <dgm:t>
        <a:bodyPr/>
        <a:lstStyle/>
        <a:p>
          <a:endParaRPr lang="ru-RU"/>
        </a:p>
      </dgm:t>
    </dgm:pt>
    <dgm:pt modelId="{1451DC3C-7414-42EF-9DB4-93C0896C7EE0}" type="sibTrans" cxnId="{51E62524-1093-4F93-88CD-7A5D5A628E25}">
      <dgm:prSet/>
      <dgm:spPr/>
      <dgm:t>
        <a:bodyPr/>
        <a:lstStyle/>
        <a:p>
          <a:endParaRPr lang="ru-RU"/>
        </a:p>
      </dgm:t>
    </dgm:pt>
    <dgm:pt modelId="{DC1C3F79-FE02-4E5D-BF6C-E0BBCA7E8179}" type="pres">
      <dgm:prSet presAssocID="{052C65A6-BB9A-459E-9382-CE568F0E2E67}" presName="linear" presStyleCnt="0">
        <dgm:presLayoutVars>
          <dgm:dir/>
          <dgm:animLvl val="lvl"/>
          <dgm:resizeHandles val="exact"/>
        </dgm:presLayoutVars>
      </dgm:prSet>
      <dgm:spPr/>
    </dgm:pt>
    <dgm:pt modelId="{D1662A2F-A262-435A-9D59-F065248C08C9}" type="pres">
      <dgm:prSet presAssocID="{5D8D503F-D4CE-407A-A351-ECC78E23D16C}" presName="parentLin" presStyleCnt="0"/>
      <dgm:spPr/>
    </dgm:pt>
    <dgm:pt modelId="{96C62786-C503-443D-B257-0AAC83DFD283}" type="pres">
      <dgm:prSet presAssocID="{5D8D503F-D4CE-407A-A351-ECC78E23D16C}" presName="parentLeftMargin" presStyleLbl="node1" presStyleIdx="0" presStyleCnt="3"/>
      <dgm:spPr/>
    </dgm:pt>
    <dgm:pt modelId="{22BD9276-D05B-4D4B-BAC5-D68A544E45B3}" type="pres">
      <dgm:prSet presAssocID="{5D8D503F-D4CE-407A-A351-ECC78E23D16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605C0-D497-489F-A210-BE5BFB289E4E}" type="pres">
      <dgm:prSet presAssocID="{5D8D503F-D4CE-407A-A351-ECC78E23D16C}" presName="negativeSpace" presStyleCnt="0"/>
      <dgm:spPr/>
    </dgm:pt>
    <dgm:pt modelId="{CD9333EB-BA35-4108-9E2E-B5DF1DBDEB7A}" type="pres">
      <dgm:prSet presAssocID="{5D8D503F-D4CE-407A-A351-ECC78E23D16C}" presName="childText" presStyleLbl="conFgAcc1" presStyleIdx="0" presStyleCnt="3">
        <dgm:presLayoutVars>
          <dgm:bulletEnabled val="1"/>
        </dgm:presLayoutVars>
      </dgm:prSet>
      <dgm:spPr/>
    </dgm:pt>
    <dgm:pt modelId="{DEBF3448-AF9D-4720-8DDB-AD0BB68BD373}" type="pres">
      <dgm:prSet presAssocID="{FAAB3889-E9CA-4CE9-A226-54FCE39D0152}" presName="spaceBetweenRectangles" presStyleCnt="0"/>
      <dgm:spPr/>
    </dgm:pt>
    <dgm:pt modelId="{225865B8-57E0-46DA-9E52-FBA2A7AD4237}" type="pres">
      <dgm:prSet presAssocID="{6F0122E7-D0F8-49CF-A2F4-467CF334AB05}" presName="parentLin" presStyleCnt="0"/>
      <dgm:spPr/>
    </dgm:pt>
    <dgm:pt modelId="{F75D2185-78C8-4DEB-A019-5E349E4DC1D6}" type="pres">
      <dgm:prSet presAssocID="{6F0122E7-D0F8-49CF-A2F4-467CF334AB05}" presName="parentLeftMargin" presStyleLbl="node1" presStyleIdx="0" presStyleCnt="3"/>
      <dgm:spPr/>
    </dgm:pt>
    <dgm:pt modelId="{CD444906-8B5F-4B64-8E20-477B2B443A1D}" type="pres">
      <dgm:prSet presAssocID="{6F0122E7-D0F8-49CF-A2F4-467CF334AB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A8C7051-84C9-4E96-B960-A22597E28874}" type="pres">
      <dgm:prSet presAssocID="{6F0122E7-D0F8-49CF-A2F4-467CF334AB05}" presName="negativeSpace" presStyleCnt="0"/>
      <dgm:spPr/>
    </dgm:pt>
    <dgm:pt modelId="{A710864C-EB72-4CF1-B557-A4414EB72119}" type="pres">
      <dgm:prSet presAssocID="{6F0122E7-D0F8-49CF-A2F4-467CF334AB05}" presName="childText" presStyleLbl="conFgAcc1" presStyleIdx="1" presStyleCnt="3">
        <dgm:presLayoutVars>
          <dgm:bulletEnabled val="1"/>
        </dgm:presLayoutVars>
      </dgm:prSet>
      <dgm:spPr/>
    </dgm:pt>
    <dgm:pt modelId="{0F64CC95-5A36-4ECA-9943-E3E26D5B8069}" type="pres">
      <dgm:prSet presAssocID="{77CB2964-9402-441E-BA2D-14FFDAD10CF6}" presName="spaceBetweenRectangles" presStyleCnt="0"/>
      <dgm:spPr/>
    </dgm:pt>
    <dgm:pt modelId="{02519631-5F57-4D0C-80F4-6D46E776DE62}" type="pres">
      <dgm:prSet presAssocID="{DE24B9C2-7DAE-4DC4-9128-E3CA56446949}" presName="parentLin" presStyleCnt="0"/>
      <dgm:spPr/>
    </dgm:pt>
    <dgm:pt modelId="{48E708B0-D92C-43B8-B4CC-F9DB3DBF5BF9}" type="pres">
      <dgm:prSet presAssocID="{DE24B9C2-7DAE-4DC4-9128-E3CA56446949}" presName="parentLeftMargin" presStyleLbl="node1" presStyleIdx="1" presStyleCnt="3"/>
      <dgm:spPr/>
    </dgm:pt>
    <dgm:pt modelId="{32451118-8418-453B-A61F-D0B93B34F7A8}" type="pres">
      <dgm:prSet presAssocID="{DE24B9C2-7DAE-4DC4-9128-E3CA5644694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D3B60E9-B13E-4D15-AE23-79897260B876}" type="pres">
      <dgm:prSet presAssocID="{DE24B9C2-7DAE-4DC4-9128-E3CA56446949}" presName="negativeSpace" presStyleCnt="0"/>
      <dgm:spPr/>
    </dgm:pt>
    <dgm:pt modelId="{D45B7819-3E32-4675-8C8B-A9C3C402CB4D}" type="pres">
      <dgm:prSet presAssocID="{DE24B9C2-7DAE-4DC4-9128-E3CA5644694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6B0C39C-C608-4CAF-AFCE-41DB00A13489}" type="presOf" srcId="{052C65A6-BB9A-459E-9382-CE568F0E2E67}" destId="{DC1C3F79-FE02-4E5D-BF6C-E0BBCA7E8179}" srcOrd="0" destOrd="0" presId="urn:microsoft.com/office/officeart/2005/8/layout/list1"/>
    <dgm:cxn modelId="{72C99BA8-61B7-48F7-A0F6-6746504528E1}" type="presOf" srcId="{6F0122E7-D0F8-49CF-A2F4-467CF334AB05}" destId="{F75D2185-78C8-4DEB-A019-5E349E4DC1D6}" srcOrd="0" destOrd="0" presId="urn:microsoft.com/office/officeart/2005/8/layout/list1"/>
    <dgm:cxn modelId="{5284CB73-23CF-4C4B-8EE8-5133F0947BBB}" type="presOf" srcId="{DE24B9C2-7DAE-4DC4-9128-E3CA56446949}" destId="{32451118-8418-453B-A61F-D0B93B34F7A8}" srcOrd="1" destOrd="0" presId="urn:microsoft.com/office/officeart/2005/8/layout/list1"/>
    <dgm:cxn modelId="{147F3B55-CE4C-4E9B-8412-20E199386DE0}" type="presOf" srcId="{5D8D503F-D4CE-407A-A351-ECC78E23D16C}" destId="{96C62786-C503-443D-B257-0AAC83DFD283}" srcOrd="0" destOrd="0" presId="urn:microsoft.com/office/officeart/2005/8/layout/list1"/>
    <dgm:cxn modelId="{51E62524-1093-4F93-88CD-7A5D5A628E25}" srcId="{052C65A6-BB9A-459E-9382-CE568F0E2E67}" destId="{DE24B9C2-7DAE-4DC4-9128-E3CA56446949}" srcOrd="2" destOrd="0" parTransId="{C4FEA26C-6F7E-423D-B822-EFB3CF15767F}" sibTransId="{1451DC3C-7414-42EF-9DB4-93C0896C7EE0}"/>
    <dgm:cxn modelId="{F302F754-F847-43B7-BB6C-CEC3789D5B3B}" srcId="{052C65A6-BB9A-459E-9382-CE568F0E2E67}" destId="{6F0122E7-D0F8-49CF-A2F4-467CF334AB05}" srcOrd="1" destOrd="0" parTransId="{645EEEF1-54E1-4335-9EC0-2BEB247FB29C}" sibTransId="{77CB2964-9402-441E-BA2D-14FFDAD10CF6}"/>
    <dgm:cxn modelId="{07D8CFE3-D91A-4410-A26E-6A027F765CEF}" srcId="{052C65A6-BB9A-459E-9382-CE568F0E2E67}" destId="{5D8D503F-D4CE-407A-A351-ECC78E23D16C}" srcOrd="0" destOrd="0" parTransId="{6373FEC3-99A2-4227-96FB-169BB2F57073}" sibTransId="{FAAB3889-E9CA-4CE9-A226-54FCE39D0152}"/>
    <dgm:cxn modelId="{CC7528C1-26FD-4980-8B9E-4999EA039D07}" type="presOf" srcId="{5D8D503F-D4CE-407A-A351-ECC78E23D16C}" destId="{22BD9276-D05B-4D4B-BAC5-D68A544E45B3}" srcOrd="1" destOrd="0" presId="urn:microsoft.com/office/officeart/2005/8/layout/list1"/>
    <dgm:cxn modelId="{1A28EB4F-51BF-43A5-AC45-A8D09E2FB48F}" type="presOf" srcId="{DE24B9C2-7DAE-4DC4-9128-E3CA56446949}" destId="{48E708B0-D92C-43B8-B4CC-F9DB3DBF5BF9}" srcOrd="0" destOrd="0" presId="urn:microsoft.com/office/officeart/2005/8/layout/list1"/>
    <dgm:cxn modelId="{4D6D2855-C21D-4435-A311-85FF128B77CA}" type="presOf" srcId="{6F0122E7-D0F8-49CF-A2F4-467CF334AB05}" destId="{CD444906-8B5F-4B64-8E20-477B2B443A1D}" srcOrd="1" destOrd="0" presId="urn:microsoft.com/office/officeart/2005/8/layout/list1"/>
    <dgm:cxn modelId="{F21C49A3-9558-48D6-A9BF-6A17143CF78A}" type="presParOf" srcId="{DC1C3F79-FE02-4E5D-BF6C-E0BBCA7E8179}" destId="{D1662A2F-A262-435A-9D59-F065248C08C9}" srcOrd="0" destOrd="0" presId="urn:microsoft.com/office/officeart/2005/8/layout/list1"/>
    <dgm:cxn modelId="{9108F758-F39D-4BCA-9EBF-2F76A61D49BF}" type="presParOf" srcId="{D1662A2F-A262-435A-9D59-F065248C08C9}" destId="{96C62786-C503-443D-B257-0AAC83DFD283}" srcOrd="0" destOrd="0" presId="urn:microsoft.com/office/officeart/2005/8/layout/list1"/>
    <dgm:cxn modelId="{8F94605E-0BEF-4CB1-94D4-9CB9D8DD6D45}" type="presParOf" srcId="{D1662A2F-A262-435A-9D59-F065248C08C9}" destId="{22BD9276-D05B-4D4B-BAC5-D68A544E45B3}" srcOrd="1" destOrd="0" presId="urn:microsoft.com/office/officeart/2005/8/layout/list1"/>
    <dgm:cxn modelId="{85C71F40-E5D5-4A00-9B3A-2C0B9E02B38B}" type="presParOf" srcId="{DC1C3F79-FE02-4E5D-BF6C-E0BBCA7E8179}" destId="{022605C0-D497-489F-A210-BE5BFB289E4E}" srcOrd="1" destOrd="0" presId="urn:microsoft.com/office/officeart/2005/8/layout/list1"/>
    <dgm:cxn modelId="{01DF7A6A-E255-439C-8A25-5D3CB3DFA0FF}" type="presParOf" srcId="{DC1C3F79-FE02-4E5D-BF6C-E0BBCA7E8179}" destId="{CD9333EB-BA35-4108-9E2E-B5DF1DBDEB7A}" srcOrd="2" destOrd="0" presId="urn:microsoft.com/office/officeart/2005/8/layout/list1"/>
    <dgm:cxn modelId="{688CF9FF-BB39-42BA-9864-56B308D9DA0C}" type="presParOf" srcId="{DC1C3F79-FE02-4E5D-BF6C-E0BBCA7E8179}" destId="{DEBF3448-AF9D-4720-8DDB-AD0BB68BD373}" srcOrd="3" destOrd="0" presId="urn:microsoft.com/office/officeart/2005/8/layout/list1"/>
    <dgm:cxn modelId="{AF28DEFD-7C20-49AC-A2E0-7A325E9EFFAC}" type="presParOf" srcId="{DC1C3F79-FE02-4E5D-BF6C-E0BBCA7E8179}" destId="{225865B8-57E0-46DA-9E52-FBA2A7AD4237}" srcOrd="4" destOrd="0" presId="urn:microsoft.com/office/officeart/2005/8/layout/list1"/>
    <dgm:cxn modelId="{B734387D-DDD1-49D9-A85B-9948B4F9ED5D}" type="presParOf" srcId="{225865B8-57E0-46DA-9E52-FBA2A7AD4237}" destId="{F75D2185-78C8-4DEB-A019-5E349E4DC1D6}" srcOrd="0" destOrd="0" presId="urn:microsoft.com/office/officeart/2005/8/layout/list1"/>
    <dgm:cxn modelId="{4A78DD74-D7E3-4880-A347-B53C9B7945E9}" type="presParOf" srcId="{225865B8-57E0-46DA-9E52-FBA2A7AD4237}" destId="{CD444906-8B5F-4B64-8E20-477B2B443A1D}" srcOrd="1" destOrd="0" presId="urn:microsoft.com/office/officeart/2005/8/layout/list1"/>
    <dgm:cxn modelId="{1A29EF92-F8BE-4DB1-A7CC-6A40756B200B}" type="presParOf" srcId="{DC1C3F79-FE02-4E5D-BF6C-E0BBCA7E8179}" destId="{1A8C7051-84C9-4E96-B960-A22597E28874}" srcOrd="5" destOrd="0" presId="urn:microsoft.com/office/officeart/2005/8/layout/list1"/>
    <dgm:cxn modelId="{E882D0C1-B35E-481C-A32D-908997ED2431}" type="presParOf" srcId="{DC1C3F79-FE02-4E5D-BF6C-E0BBCA7E8179}" destId="{A710864C-EB72-4CF1-B557-A4414EB72119}" srcOrd="6" destOrd="0" presId="urn:microsoft.com/office/officeart/2005/8/layout/list1"/>
    <dgm:cxn modelId="{B0522F76-4951-4E0D-8469-F8BB7174D573}" type="presParOf" srcId="{DC1C3F79-FE02-4E5D-BF6C-E0BBCA7E8179}" destId="{0F64CC95-5A36-4ECA-9943-E3E26D5B8069}" srcOrd="7" destOrd="0" presId="urn:microsoft.com/office/officeart/2005/8/layout/list1"/>
    <dgm:cxn modelId="{A16B8C7B-EAA1-42E1-ACD7-6BF758C63931}" type="presParOf" srcId="{DC1C3F79-FE02-4E5D-BF6C-E0BBCA7E8179}" destId="{02519631-5F57-4D0C-80F4-6D46E776DE62}" srcOrd="8" destOrd="0" presId="urn:microsoft.com/office/officeart/2005/8/layout/list1"/>
    <dgm:cxn modelId="{E1DB4AEF-290D-4093-9DAC-F7217A48830E}" type="presParOf" srcId="{02519631-5F57-4D0C-80F4-6D46E776DE62}" destId="{48E708B0-D92C-43B8-B4CC-F9DB3DBF5BF9}" srcOrd="0" destOrd="0" presId="urn:microsoft.com/office/officeart/2005/8/layout/list1"/>
    <dgm:cxn modelId="{D1D44641-006D-4A30-9F89-F6858EB46653}" type="presParOf" srcId="{02519631-5F57-4D0C-80F4-6D46E776DE62}" destId="{32451118-8418-453B-A61F-D0B93B34F7A8}" srcOrd="1" destOrd="0" presId="urn:microsoft.com/office/officeart/2005/8/layout/list1"/>
    <dgm:cxn modelId="{47AC92F2-E4E8-47E8-915A-85131B88EBEA}" type="presParOf" srcId="{DC1C3F79-FE02-4E5D-BF6C-E0BBCA7E8179}" destId="{8D3B60E9-B13E-4D15-AE23-79897260B876}" srcOrd="9" destOrd="0" presId="urn:microsoft.com/office/officeart/2005/8/layout/list1"/>
    <dgm:cxn modelId="{36CD7117-C1B1-4CCF-BC71-78081595AD0D}" type="presParOf" srcId="{DC1C3F79-FE02-4E5D-BF6C-E0BBCA7E8179}" destId="{D45B7819-3E32-4675-8C8B-A9C3C402CB4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333EB-BA35-4108-9E2E-B5DF1DBDEB7A}">
      <dsp:nvSpPr>
        <dsp:cNvPr id="0" name=""/>
        <dsp:cNvSpPr/>
      </dsp:nvSpPr>
      <dsp:spPr>
        <a:xfrm>
          <a:off x="0" y="768599"/>
          <a:ext cx="36575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D9276-D05B-4D4B-BAC5-D68A544E45B3}">
      <dsp:nvSpPr>
        <dsp:cNvPr id="0" name=""/>
        <dsp:cNvSpPr/>
      </dsp:nvSpPr>
      <dsp:spPr>
        <a:xfrm>
          <a:off x="182880" y="325799"/>
          <a:ext cx="256032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74" tIns="0" rIns="96774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2023 - 154,9 </a:t>
          </a:r>
          <a:endParaRPr lang="ru-RU" sz="3000" kern="1200" dirty="0"/>
        </a:p>
      </dsp:txBody>
      <dsp:txXfrm>
        <a:off x="226111" y="369030"/>
        <a:ext cx="2473858" cy="799138"/>
      </dsp:txXfrm>
    </dsp:sp>
    <dsp:sp modelId="{A710864C-EB72-4CF1-B557-A4414EB72119}">
      <dsp:nvSpPr>
        <dsp:cNvPr id="0" name=""/>
        <dsp:cNvSpPr/>
      </dsp:nvSpPr>
      <dsp:spPr>
        <a:xfrm>
          <a:off x="0" y="2129399"/>
          <a:ext cx="36575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44906-8B5F-4B64-8E20-477B2B443A1D}">
      <dsp:nvSpPr>
        <dsp:cNvPr id="0" name=""/>
        <dsp:cNvSpPr/>
      </dsp:nvSpPr>
      <dsp:spPr>
        <a:xfrm>
          <a:off x="182880" y="1686599"/>
          <a:ext cx="256032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74" tIns="0" rIns="96774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2024 – 413,1</a:t>
          </a:r>
          <a:endParaRPr lang="ru-RU" sz="3000" kern="1200" dirty="0"/>
        </a:p>
      </dsp:txBody>
      <dsp:txXfrm>
        <a:off x="226111" y="1729830"/>
        <a:ext cx="2473858" cy="799138"/>
      </dsp:txXfrm>
    </dsp:sp>
    <dsp:sp modelId="{D45B7819-3E32-4675-8C8B-A9C3C402CB4D}">
      <dsp:nvSpPr>
        <dsp:cNvPr id="0" name=""/>
        <dsp:cNvSpPr/>
      </dsp:nvSpPr>
      <dsp:spPr>
        <a:xfrm>
          <a:off x="0" y="3490200"/>
          <a:ext cx="36575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451118-8418-453B-A61F-D0B93B34F7A8}">
      <dsp:nvSpPr>
        <dsp:cNvPr id="0" name=""/>
        <dsp:cNvSpPr/>
      </dsp:nvSpPr>
      <dsp:spPr>
        <a:xfrm>
          <a:off x="182880" y="3047400"/>
          <a:ext cx="256032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774" tIns="0" rIns="96774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2025 – 657,7 </a:t>
          </a:r>
          <a:endParaRPr lang="ru-RU" sz="3000" kern="1200" dirty="0"/>
        </a:p>
      </dsp:txBody>
      <dsp:txXfrm>
        <a:off x="226111" y="3090631"/>
        <a:ext cx="2473858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B396F93-D28B-498B-B3E7-5298775F7DB4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AD02925-1FF6-4D6C-A4F2-20EF731114F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6F93-D28B-498B-B3E7-5298775F7DB4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2925-1FF6-4D6C-A4F2-20EF731114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6F93-D28B-498B-B3E7-5298775F7DB4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2925-1FF6-4D6C-A4F2-20EF731114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396F93-D28B-498B-B3E7-5298775F7DB4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D02925-1FF6-4D6C-A4F2-20EF731114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B396F93-D28B-498B-B3E7-5298775F7DB4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AD02925-1FF6-4D6C-A4F2-20EF731114F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6F93-D28B-498B-B3E7-5298775F7DB4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2925-1FF6-4D6C-A4F2-20EF731114F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6F93-D28B-498B-B3E7-5298775F7DB4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2925-1FF6-4D6C-A4F2-20EF731114F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396F93-D28B-498B-B3E7-5298775F7DB4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D02925-1FF6-4D6C-A4F2-20EF731114F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6F93-D28B-498B-B3E7-5298775F7DB4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02925-1FF6-4D6C-A4F2-20EF731114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396F93-D28B-498B-B3E7-5298775F7DB4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D02925-1FF6-4D6C-A4F2-20EF731114F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396F93-D28B-498B-B3E7-5298775F7DB4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D02925-1FF6-4D6C-A4F2-20EF731114F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B396F93-D28B-498B-B3E7-5298775F7DB4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D02925-1FF6-4D6C-A4F2-20EF731114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16632"/>
            <a:ext cx="670012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197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Иные непрограммные мероприятия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0396092"/>
              </p:ext>
            </p:extLst>
          </p:nvPr>
        </p:nvGraphicFramePr>
        <p:xfrm>
          <a:off x="457200" y="1600200"/>
          <a:ext cx="365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осуществление первичного воинского учета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органами местного самоуправления поселений, муниципальных и городских округов </a:t>
            </a:r>
            <a:r>
              <a:rPr lang="ru-RU" dirty="0">
                <a:latin typeface="Times New Roman"/>
                <a:ea typeface="Calibri"/>
              </a:rPr>
              <a:t>на 2023 год в сумме 117,6 тыс. рублей, на 2024 год – 122,8 тыс. рублей, на 2025 год – 127,0 тыс. рублей</a:t>
            </a:r>
            <a:r>
              <a:rPr lang="ru-RU" dirty="0" smtClean="0">
                <a:latin typeface="Times New Roman"/>
                <a:ea typeface="Calibri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Переданные полномочия из бюджета поселения в бюджет района 2023 – 37,3 тыс. руб., 2024 - 38,9 тыс. руб. , 2025 - 40,7 тыс. руб.</a:t>
            </a: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Условно-утвержденные в 2024 году 251,4 тыс. руб., в 2025 году – 490,0 тыс. руб.</a:t>
            </a: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598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648"/>
            <a:ext cx="829126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05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848871" cy="628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81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848872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20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Управление муниципальными финансами и создание условий для эффективного управления муниципальными финансами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4824"/>
            <a:ext cx="2625278" cy="167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84482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pc="-5" dirty="0" smtClean="0">
                <a:effectLst/>
                <a:latin typeface="Times New Roman"/>
                <a:ea typeface="Times New Roman"/>
              </a:rPr>
              <a:t>В числе основных направлений расходов бюджета Туриловского сельского поселения Миллеровского района  предусмотрены средства на: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финансовое обеспечение функций органов местного самоуправления в 2023 году – 5 962,2 тыс. рублей, в 2024 году –        5 462,4 тыс. рублей, в 2025 – году 5 665,8 тыс. рублей (заработная плата с начислениями, содержание имущества, уплата налогов, обновление лицензий ПО, ГСМ, обслуживание сайтов);</a:t>
            </a:r>
          </a:p>
          <a:p>
            <a:pPr indent="450215" algn="just">
              <a:spcAft>
                <a:spcPts val="0"/>
              </a:spcAft>
            </a:pPr>
            <a:r>
              <a:rPr lang="ru-RU" spc="-5" dirty="0" smtClean="0">
                <a:effectLst/>
                <a:latin typeface="Times New Roman"/>
                <a:ea typeface="Times New Roman"/>
              </a:rPr>
              <a:t>другие общегосударственные расходы предусмотрены в следующем объеме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pc="-5" dirty="0" smtClean="0">
                <a:effectLst/>
                <a:latin typeface="Times New Roman"/>
                <a:ea typeface="Times New Roman"/>
              </a:rPr>
              <a:t>в 2023 году – 25,0 тыс. рублей, в 2024 году – 0,0 тыс. рублей, в 2025 году – 0,0 тыс. рублей (взнос в СМОРО, налоги).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77072"/>
            <a:ext cx="2295785" cy="141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321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Участие в предупреждении и ликвидации последствий чрезвычайных ситуаций в границах поселения, обеспечение пожарной безопасности и безопасности людей на водных объектах</a:t>
            </a:r>
            <a:endParaRPr lang="ru-RU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628800"/>
            <a:ext cx="3657600" cy="259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Расходы по </a:t>
            </a:r>
            <a:r>
              <a:rPr lang="ru-RU" dirty="0" smtClean="0"/>
              <a:t>данной программе направлены </a:t>
            </a:r>
            <a:r>
              <a:rPr lang="ru-RU" dirty="0"/>
              <a:t>на:</a:t>
            </a:r>
          </a:p>
          <a:p>
            <a:r>
              <a:rPr lang="ru-RU" dirty="0"/>
              <a:t>- защиту населения и территории от чрезвычайных ситуаций в сумме 15,9 тыс. </a:t>
            </a:r>
            <a:r>
              <a:rPr lang="ru-RU" dirty="0" smtClean="0"/>
              <a:t>рублей (приобретение ГСМ);</a:t>
            </a:r>
            <a:endParaRPr lang="ru-RU" dirty="0"/>
          </a:p>
          <a:p>
            <a:r>
              <a:rPr lang="ru-RU" dirty="0"/>
              <a:t>- пожарную безопасность в сумме 4,0 тыс. </a:t>
            </a:r>
            <a:r>
              <a:rPr lang="ru-RU" dirty="0" smtClean="0"/>
              <a:t>рублей (приобретение знаков пожарной безопасности)</a:t>
            </a:r>
            <a:endParaRPr lang="ru-RU" dirty="0"/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00" y="4365104"/>
            <a:ext cx="2622668" cy="203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351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Обеспечение качественными жилищно-коммунальными услугами населения Туриловского сельского поселения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предусмотрены бюджетные ассигнования в сумме </a:t>
            </a:r>
            <a:r>
              <a:rPr lang="ru-RU" dirty="0" smtClean="0">
                <a:latin typeface="Times New Roman"/>
                <a:ea typeface="Calibri"/>
              </a:rPr>
              <a:t>836,2 </a:t>
            </a:r>
            <a:r>
              <a:rPr lang="ru-RU" dirty="0">
                <a:latin typeface="Times New Roman"/>
                <a:ea typeface="Calibri"/>
              </a:rPr>
              <a:t>тыс. рублей на 2023 год, </a:t>
            </a:r>
            <a:r>
              <a:rPr lang="ru-RU" dirty="0" smtClean="0">
                <a:latin typeface="Times New Roman"/>
                <a:ea typeface="Calibri"/>
              </a:rPr>
              <a:t>596,4 </a:t>
            </a:r>
            <a:r>
              <a:rPr lang="ru-RU" dirty="0">
                <a:latin typeface="Times New Roman"/>
                <a:ea typeface="Calibri"/>
              </a:rPr>
              <a:t>тыс. рублей на 2024 год и </a:t>
            </a:r>
            <a:r>
              <a:rPr lang="ru-RU" dirty="0" smtClean="0">
                <a:latin typeface="Times New Roman"/>
                <a:ea typeface="Calibri"/>
              </a:rPr>
              <a:t>620,3 </a:t>
            </a:r>
            <a:r>
              <a:rPr lang="ru-RU" dirty="0">
                <a:latin typeface="Times New Roman"/>
                <a:ea typeface="Calibri"/>
              </a:rPr>
              <a:t>тыс. рублей на 2025 год.</a:t>
            </a: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 </a:t>
            </a:r>
            <a:endParaRPr lang="ru-RU" dirty="0">
              <a:latin typeface="Times New Roman"/>
              <a:ea typeface="Times New Roman"/>
            </a:endParaRPr>
          </a:p>
          <a:p>
            <a:pPr indent="571500" algn="ctr"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</a:rPr>
              <a:t>Подраздел «Коммунальное хозяйство»</a:t>
            </a: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613275" algn="l"/>
              </a:tabLst>
            </a:pPr>
            <a:r>
              <a:rPr lang="ru-RU" dirty="0">
                <a:latin typeface="Times New Roman"/>
                <a:ea typeface="Times New Roman"/>
              </a:rPr>
              <a:t> </a:t>
            </a:r>
          </a:p>
          <a:p>
            <a:pPr indent="450215" algn="just">
              <a:spcAft>
                <a:spcPts val="0"/>
              </a:spcAft>
              <a:tabLst>
                <a:tab pos="4613275" algn="l"/>
              </a:tabLst>
            </a:pPr>
            <a:r>
              <a:rPr lang="ru-RU" dirty="0">
                <a:latin typeface="Times New Roman"/>
                <a:ea typeface="Times New Roman"/>
              </a:rPr>
              <a:t>В 2023 году плановые назначения </a:t>
            </a:r>
            <a:r>
              <a:rPr lang="ru-RU" dirty="0" smtClean="0">
                <a:latin typeface="Times New Roman"/>
                <a:ea typeface="Times New Roman"/>
              </a:rPr>
              <a:t>составят </a:t>
            </a:r>
            <a:r>
              <a:rPr lang="ru-RU" dirty="0">
                <a:latin typeface="Times New Roman"/>
                <a:ea typeface="Times New Roman"/>
              </a:rPr>
              <a:t>96,5 тыс. рублей. 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В составе запланированных бюджетных ассигнований предусмотрены средства: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на обслуживание сетей газопровода – 96,5 тыс. рублей.</a:t>
            </a:r>
          </a:p>
          <a:p>
            <a:pPr indent="571500"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</a:p>
          <a:p>
            <a:pPr indent="571500" algn="ctr"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</a:rPr>
              <a:t>Подраздел «Благоустройство»</a:t>
            </a:r>
            <a:endParaRPr lang="ru-RU" dirty="0">
              <a:latin typeface="Times New Roman"/>
              <a:ea typeface="Times New Roman"/>
            </a:endParaRPr>
          </a:p>
          <a:p>
            <a:pPr indent="571500" algn="ctr">
              <a:spcAft>
                <a:spcPts val="0"/>
              </a:spcAft>
            </a:pPr>
            <a:r>
              <a:rPr lang="ru-RU" sz="1100" dirty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  <a:tabLst>
                <a:tab pos="4613275" algn="l"/>
              </a:tabLst>
            </a:pPr>
            <a:r>
              <a:rPr lang="ru-RU" dirty="0">
                <a:latin typeface="Times New Roman"/>
                <a:ea typeface="Times New Roman"/>
              </a:rPr>
              <a:t>В </a:t>
            </a:r>
            <a:r>
              <a:rPr lang="ru-RU" dirty="0" smtClean="0">
                <a:latin typeface="Times New Roman"/>
                <a:ea typeface="Times New Roman"/>
              </a:rPr>
              <a:t>2023 </a:t>
            </a:r>
            <a:r>
              <a:rPr lang="ru-RU" dirty="0">
                <a:latin typeface="Times New Roman"/>
                <a:ea typeface="Times New Roman"/>
              </a:rPr>
              <a:t>году плановые назначения </a:t>
            </a:r>
            <a:r>
              <a:rPr lang="ru-RU" dirty="0" smtClean="0">
                <a:latin typeface="Times New Roman"/>
                <a:ea typeface="Times New Roman"/>
              </a:rPr>
              <a:t>составят 739,7 тыс. рублей. В 2024 и 2025 году на данные цели предусмотрено </a:t>
            </a:r>
            <a:r>
              <a:rPr lang="ru-RU" dirty="0">
                <a:latin typeface="Times New Roman"/>
                <a:ea typeface="Times New Roman"/>
              </a:rPr>
              <a:t>596,4 тыс. рублей и 620,3 тыс. рублей соответственно. 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В составе запланированных бюджетных ассигнований предусмотрены средства: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на уличное освещение в 2023 году – 573,5 тыс. рублей, в 2024 году – 596,4 тыс. рублей, в 2025 году – 620,3 тыс. рублей;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содержание сетей уличного освещения - в 2023 году – 58,0 тыс. рублей;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- содержание мест захоронения в 2023 году – 108,2 тыс. рублей.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3657600" cy="257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253682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1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Обеспечение общественного порядка и профилактика правонарушений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Расходы по данной программе составляют 2,0 тыс. рублей.</a:t>
            </a:r>
          </a:p>
          <a:p>
            <a:r>
              <a:rPr lang="ru-RU" dirty="0" smtClean="0"/>
              <a:t>Средства будут направлены на приобретение плакатов по противодействию коррупции и терроризму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18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Развитие культуры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indent="450215" algn="just">
              <a:spcAft>
                <a:spcPts val="0"/>
              </a:spcAft>
            </a:pPr>
            <a:r>
              <a:rPr lang="ru-RU" spc="-5" dirty="0">
                <a:latin typeface="Times New Roman"/>
                <a:ea typeface="Times New Roman"/>
              </a:rPr>
              <a:t>Расходы </a:t>
            </a:r>
            <a:r>
              <a:rPr lang="ru-RU" spc="-5" dirty="0" smtClean="0">
                <a:latin typeface="Times New Roman"/>
                <a:ea typeface="Times New Roman"/>
              </a:rPr>
              <a:t>будут </a:t>
            </a:r>
            <a:r>
              <a:rPr lang="ru-RU" spc="-5" dirty="0">
                <a:latin typeface="Times New Roman"/>
                <a:ea typeface="Times New Roman"/>
              </a:rPr>
              <a:t>направлены на:</a:t>
            </a: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финансовое обеспечение выполнения муниципального задания бюджетным учреждением культуры</a:t>
            </a:r>
            <a:r>
              <a:rPr lang="ru-RU" dirty="0">
                <a:latin typeface="Times New Roman"/>
                <a:ea typeface="Calibri"/>
              </a:rPr>
              <a:t> в 2023 году в сумме 4 093,3 тыс. рублей, в 2024 году в сумме 3 703,4 тыс. рублей и в 2025 году в сумме 2 977,0 тыс. рублей;</a:t>
            </a: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расходы на текущий ремонт памятника в 2023 году – 25,2 тыс. </a:t>
            </a:r>
            <a:r>
              <a:rPr lang="ru-RU" dirty="0" smtClean="0">
                <a:latin typeface="Times New Roman"/>
                <a:ea typeface="Calibri"/>
              </a:rPr>
              <a:t>рублей</a:t>
            </a: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2057400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133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Социальная поддержка граждан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предусмотрены бюджетные ассигнования в  2023 году в сумме 185,1 тыс. рублей.</a:t>
            </a:r>
            <a:endParaRPr lang="ru-RU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pc="-5" dirty="0">
                <a:latin typeface="Times New Roman"/>
                <a:ea typeface="Times New Roman"/>
              </a:rPr>
              <a:t>Расходы </a:t>
            </a:r>
            <a:r>
              <a:rPr lang="ru-RU" spc="-5" dirty="0" smtClean="0">
                <a:latin typeface="Times New Roman"/>
                <a:ea typeface="Times New Roman"/>
              </a:rPr>
              <a:t>будут </a:t>
            </a:r>
            <a:r>
              <a:rPr lang="ru-RU" spc="-5" dirty="0">
                <a:latin typeface="Times New Roman"/>
                <a:ea typeface="Times New Roman"/>
              </a:rPr>
              <a:t>направлены на </a:t>
            </a:r>
            <a:r>
              <a:rPr lang="ru-RU" dirty="0">
                <a:latin typeface="Times New Roman"/>
                <a:ea typeface="Calibri"/>
              </a:rPr>
              <a:t>выплату государственной пенсии за выслугу лет. 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6047"/>
            <a:ext cx="3657600" cy="244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142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</TotalTime>
  <Words>396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Презентация PowerPoint</vt:lpstr>
      <vt:lpstr>Презентация PowerPoint</vt:lpstr>
      <vt:lpstr>Презентация PowerPoint</vt:lpstr>
      <vt:lpstr>Управление муниципальными финансами и создание условий для эффективного управления муниципальными финансами</vt:lpstr>
      <vt:lpstr>Участие в предупреждении и ликвидации последствий чрезвычайных ситуаций в границах поселения, обеспечение пожарной безопасности и безопасности людей на водных объектах</vt:lpstr>
      <vt:lpstr>Обеспечение качественными жилищно-коммунальными услугами населения Туриловского сельского поселения</vt:lpstr>
      <vt:lpstr>Обеспечение общественного порядка и профилактика правонарушений</vt:lpstr>
      <vt:lpstr>Развитие культуры</vt:lpstr>
      <vt:lpstr>Социальная поддержка граждан</vt:lpstr>
      <vt:lpstr>Иные непрограммные мероприятия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2023-07-19T10:08:55Z</dcterms:created>
  <dcterms:modified xsi:type="dcterms:W3CDTF">2023-07-19T11:03:38Z</dcterms:modified>
</cp:coreProperties>
</file>