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606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607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25"/>
          <c:h val="0.75000325843283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189E-3"/>
                  <c:y val="-4.883129546579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06E-2"/>
                  <c:y val="-3.577229992812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231E-3"/>
                  <c:y val="-6.6292815807309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1E-2"/>
                  <c:y val="-1.340877691465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 Проект 2024 год</c:v>
                </c:pt>
                <c:pt idx="1">
                  <c:v> Проект 2025 год</c:v>
                </c:pt>
                <c:pt idx="2">
                  <c:v> Проект 2026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6409.3</c:v>
                </c:pt>
                <c:pt idx="1">
                  <c:v>6724.6</c:v>
                </c:pt>
                <c:pt idx="2">
                  <c:v>7078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116992"/>
        <c:axId val="66217088"/>
        <c:axId val="0"/>
      </c:bar3DChart>
      <c:catAx>
        <c:axId val="661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6217088"/>
        <c:crosses val="autoZero"/>
        <c:auto val="1"/>
        <c:lblAlgn val="ctr"/>
        <c:lblOffset val="100"/>
        <c:noMultiLvlLbl val="0"/>
      </c:catAx>
      <c:valAx>
        <c:axId val="6621708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6611699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4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54E-2"/>
                  <c:y val="-3.77757172280004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67E-2"/>
                  <c:y val="0.218314204404639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751330660229671E-2"/>
                  <c:y val="-9.2218172339825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16.647683834428094</c:v>
                </c:pt>
                <c:pt idx="1">
                  <c:v>1.4510164916605557</c:v>
                </c:pt>
                <c:pt idx="2">
                  <c:v>71.393131855272813</c:v>
                </c:pt>
                <c:pt idx="3">
                  <c:v>6.4874479272307424</c:v>
                </c:pt>
                <c:pt idx="4">
                  <c:v>9.51741999906386E-2</c:v>
                </c:pt>
                <c:pt idx="5">
                  <c:v>3.6961914717675874</c:v>
                </c:pt>
                <c:pt idx="6">
                  <c:v>0.22935421964957167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472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2023 год</c:v>
                </c:pt>
                <c:pt idx="1">
                  <c:v>Проект 2024 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1021.7</c:v>
                </c:pt>
                <c:pt idx="1">
                  <c:v>1067</c:v>
                </c:pt>
                <c:pt idx="2">
                  <c:v>1167.3</c:v>
                </c:pt>
                <c:pt idx="3">
                  <c:v>1265.4000000000001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65792"/>
        <c:axId val="66451712"/>
      </c:barChart>
      <c:valAx>
        <c:axId val="6645171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66465792"/>
        <c:crosses val="autoZero"/>
        <c:crossBetween val="between"/>
        <c:majorUnit val="5000"/>
      </c:valAx>
      <c:catAx>
        <c:axId val="66465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6451712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547E-2"/>
          <c:y val="4.2449594940758631E-3"/>
          <c:w val="0.95494344220189042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Проект 2023 год</c:v>
                </c:pt>
                <c:pt idx="1">
                  <c:v>Проект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10414.1</c:v>
                </c:pt>
                <c:pt idx="1">
                  <c:v>11837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36727936"/>
        <c:axId val="136758400"/>
        <c:axId val="0"/>
      </c:bar3DChart>
      <c:catAx>
        <c:axId val="1367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3675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5840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3672793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2958831534947"/>
          <c:y val="2.7160303728796686E-2"/>
          <c:w val="0.43233522892971704"/>
          <c:h val="0.8890049569012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587E-3"/>
                  <c:y val="-2.4691185207996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4273.8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73280"/>
        <c:axId val="143074816"/>
      </c:barChart>
      <c:catAx>
        <c:axId val="14307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074816"/>
        <c:crosses val="autoZero"/>
        <c:auto val="1"/>
        <c:lblAlgn val="ctr"/>
        <c:lblOffset val="100"/>
        <c:noMultiLvlLbl val="0"/>
      </c:catAx>
      <c:valAx>
        <c:axId val="1430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73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4490100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97E-2"/>
                  <c:y val="0.18171381630997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3371000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2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2622400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18496"/>
        <c:axId val="143420032"/>
      </c:barChart>
      <c:catAx>
        <c:axId val="143418496"/>
        <c:scaling>
          <c:orientation val="minMax"/>
        </c:scaling>
        <c:delete val="1"/>
        <c:axPos val="b"/>
        <c:majorTickMark val="out"/>
        <c:minorTickMark val="none"/>
        <c:tickLblPos val="none"/>
        <c:crossAx val="143420032"/>
        <c:crosses val="autoZero"/>
        <c:auto val="1"/>
        <c:lblAlgn val="ctr"/>
        <c:lblOffset val="100"/>
        <c:noMultiLvlLbl val="0"/>
      </c:catAx>
      <c:valAx>
        <c:axId val="1434200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3418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1.2500000000000001E-2"/>
                  <c:y val="2.72666766859179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1111111111111109E-2"/>
                  <c:y val="-9.9977814515032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22211286089239E-2"/>
                  <c:y val="-3.86277919717170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42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- 3089,2</c:v>
                </c:pt>
                <c:pt idx="1">
                  <c:v>Расходы на софинансирование повышения з/п работникам муниципальных учреждений культуры - 1136,8</c:v>
                </c:pt>
                <c:pt idx="2">
                  <c:v>иные расходы -26,3</c:v>
                </c:pt>
                <c:pt idx="3">
                  <c:v>иные межбюджетные трансферты -21,5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3089.2</c:v>
                </c:pt>
                <c:pt idx="1">
                  <c:v>1136.8</c:v>
                </c:pt>
                <c:pt idx="2">
                  <c:v>26.3</c:v>
                </c:pt>
                <c:pt idx="3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93"/>
          <c:y val="9.0006333598128027E-2"/>
          <c:w val="0.33750000000000108"/>
          <c:h val="0.85175086416042445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16"/>
          <c:w val="0.86999803149606503"/>
          <c:h val="0.88368579627999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4468,2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8406791338582684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7189,6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4468.6000000000004</c:v>
                </c:pt>
                <c:pt idx="1">
                  <c:v>7189.6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85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1 067,0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5 427,7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4 683,5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415,8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236,9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06265" custLinFactNeighborX="-1887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X="1887" custLinFactNeighborY="107286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799,8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4 273,8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6 393,3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174,8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3922" custLinFactNeighborY="416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80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75680" y="101987"/>
        <a:ext cx="7518322" cy="11867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41814" y="1864243"/>
        <a:ext cx="7534511" cy="77250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80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53270" y="3169512"/>
        <a:ext cx="7563142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1 067,0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12370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5 427,7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12370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6461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4 683,5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6461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415,8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236,9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799,8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76264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4 273,8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76264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6 393,3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174,8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4 273,8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36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36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36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36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08.11.2023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08.11.2023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77548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6 409,3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4 575,8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1 067,0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93,0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236,9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415,8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14,7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284754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979039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4 050,2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5 427,7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4 115,6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3 585,9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5 300,6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3 984,1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3 585,7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2024-2026 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0539547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00496" y="4714884"/>
            <a:ext cx="714380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762712">
            <a:off x="3959838" y="4418120"/>
            <a:ext cx="828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+13,7%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составили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11 837,0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97178586"/>
              </p:ext>
            </p:extLst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4 490,1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37,9%)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(95,2%)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849254041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0430" y="2857496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2024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9873647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2024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799,8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557,5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109,9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Обслуживание газопровода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117,1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56" y="4929198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Иные расходы – </a:t>
            </a:r>
            <a:r>
              <a:rPr lang="ru-RU" sz="1400" dirty="0" smtClean="0">
                <a:solidFill>
                  <a:schemeClr val="tx1"/>
                </a:solidFill>
              </a:rPr>
              <a:t>15,3 </a:t>
            </a:r>
            <a:r>
              <a:rPr lang="ru-RU" sz="1400" dirty="0" smtClean="0">
                <a:solidFill>
                  <a:schemeClr val="tx1"/>
                </a:solidFill>
              </a:rPr>
              <a:t>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(97,7%)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5 300,6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63003" y="327392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2,3%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127,1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5 427,7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88660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195,3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660,8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433,4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6392,9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6377,8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6602,1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4252,3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3348,8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2600,0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11658,2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10387,4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9635,5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178,8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452,8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1028,4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2024-2026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08.11.2023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119)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 (Постановление Администрации  Туриловского сельского поселения от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27.10.2023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115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 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2024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2025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2026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Туриловского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2024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00781660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08.11.2023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№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119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Туриловского сельского поселения Миллеровского 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2024-2026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55671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10 414,1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11 837,0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10 840,2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10 663,9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6 363,9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6 409,3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6 724,6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7 078,0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4 050,2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5 427,7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4 115,6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3 585,9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5 300,6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3 585,7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10 414,1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11 837,0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10 840,2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10 663,9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77658548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6692008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11 837,0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11 837,0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003472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20499</TotalTime>
  <Words>1156</Words>
  <Application>Microsoft Office PowerPoint</Application>
  <PresentationFormat>Экран (4:3)</PresentationFormat>
  <Paragraphs>312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Туриловского сельского поселения на 2024-2026 годы  </vt:lpstr>
      <vt:lpstr>Основные приоритеты Туриловского сельского поселения </vt:lpstr>
      <vt:lpstr>Меры, принимаемые для обеспечения сбалансированности бюджета Туриловского сельского поселения Миллеровского района  </vt:lpstr>
      <vt:lpstr>Основные характеристики бюджета Туриловского сельского поселения Миллеровского района на 2024-2026 годы</vt:lpstr>
      <vt:lpstr>Основные параметры бюджета Туриловского сельского поселения Миллеровского района на 2024 год</vt:lpstr>
      <vt:lpstr>Собственные доходы  бюджета Туриловского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составили 11 837,0 тыс. руб., в том числе </vt:lpstr>
      <vt:lpstr>Расходы бюджета Туриловского сельского поселения Миллеровского района на социальную сферу в 2024 году –        4 490,1 тыс.рублей</vt:lpstr>
      <vt:lpstr>Структура расходов по разделу «Культура, кинематография» на 2024 год           </vt:lpstr>
      <vt:lpstr>Презентация PowerPoint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2024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2143</cp:revision>
  <cp:lastPrinted>2023-11-08T12:13:01Z</cp:lastPrinted>
  <dcterms:created xsi:type="dcterms:W3CDTF">2011-10-21T12:19:44Z</dcterms:created>
  <dcterms:modified xsi:type="dcterms:W3CDTF">2023-11-08T12:13:27Z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