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16"/>
  </p:notesMasterIdLst>
  <p:handoutMasterIdLst>
    <p:handoutMasterId r:id="rId17"/>
  </p:handoutMasterIdLst>
  <p:sldIdLst>
    <p:sldId id="1202" r:id="rId6"/>
    <p:sldId id="1170" r:id="rId7"/>
    <p:sldId id="904" r:id="rId8"/>
    <p:sldId id="1423" r:id="rId9"/>
    <p:sldId id="1572" r:id="rId10"/>
    <p:sldId id="1592" r:id="rId11"/>
    <p:sldId id="1594" r:id="rId12"/>
    <p:sldId id="1595" r:id="rId13"/>
    <p:sldId id="1605" r:id="rId14"/>
    <p:sldId id="1500" r:id="rId1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04DBCEA-B855-42C3-834B-5FB6B2A2BF07}">
          <p14:sldIdLst>
            <p14:sldId id="1202"/>
            <p14:sldId id="1170"/>
            <p14:sldId id="904"/>
            <p14:sldId id="1423"/>
            <p14:sldId id="1572"/>
            <p14:sldId id="1592"/>
            <p14:sldId id="1594"/>
            <p14:sldId id="1595"/>
            <p14:sldId id="1605"/>
            <p14:sldId id="150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14"/>
          <c:h val="0.75000325843283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171E-3"/>
                  <c:y val="-4.883129546579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99E-2"/>
                  <c:y val="-3.577229992812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196E-3"/>
                  <c:y val="-6.6292815807309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1E-2"/>
                  <c:y val="-1.34087769146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 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5106.2</c:v>
                </c:pt>
                <c:pt idx="1">
                  <c:v>5266.7</c:v>
                </c:pt>
                <c:pt idx="2">
                  <c:v>5330.4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973312"/>
        <c:axId val="110974464"/>
        <c:axId val="0"/>
      </c:bar3DChart>
      <c:catAx>
        <c:axId val="1109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0974464"/>
        <c:crosses val="autoZero"/>
        <c:auto val="1"/>
        <c:lblAlgn val="ctr"/>
        <c:lblOffset val="100"/>
        <c:noMultiLvlLbl val="0"/>
      </c:catAx>
      <c:valAx>
        <c:axId val="110974464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1097331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36E-3"/>
          <c:y val="0"/>
          <c:w val="0.99057616839669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51E-2"/>
                  <c:y val="-3.77757172280004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64E-2"/>
                  <c:y val="0.2183142044046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1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13.313227057302889</c:v>
                </c:pt>
                <c:pt idx="1">
                  <c:v>3.3704124397790922</c:v>
                </c:pt>
                <c:pt idx="2">
                  <c:v>64.862324233285023</c:v>
                </c:pt>
                <c:pt idx="3">
                  <c:v>14.29830402256081</c:v>
                </c:pt>
                <c:pt idx="4">
                  <c:v>0.10575378951079084</c:v>
                </c:pt>
                <c:pt idx="5">
                  <c:v>3.7973444048411742</c:v>
                </c:pt>
                <c:pt idx="6">
                  <c:v>0.25263405272022249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8.0485696377887734E-3"/>
                  <c:y val="-0.2588819492127427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698145140899541E-2"/>
                  <c:y val="-1.72244525087386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707596606873856"/>
                  <c:y val="-1.793444490088284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222714857035007"/>
                  <c:y val="-5.17942230718238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816,4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3531,7</a:t>
                    </a:r>
                    <a:endParaRPr lang="ru-RU" sz="12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4 455,0</c:v>
                  </c:pt>
                  <c:pt idx="1">
                    <c:v>96,1</c:v>
                  </c:pt>
                  <c:pt idx="2">
                    <c:v>80,0</c:v>
                  </c:pt>
                  <c:pt idx="3">
                    <c:v>816,4</c:v>
                  </c:pt>
                  <c:pt idx="4">
                    <c:v>3 531,7</c:v>
                  </c:pt>
                  <c:pt idx="5">
                    <c:v>145,1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4455</c:v>
                </c:pt>
                <c:pt idx="1">
                  <c:v>96.1</c:v>
                </c:pt>
                <c:pt idx="2">
                  <c:v>80</c:v>
                </c:pt>
                <c:pt idx="3">
                  <c:v>816.4</c:v>
                </c:pt>
                <c:pt idx="4">
                  <c:v>3531.7</c:v>
                </c:pt>
                <c:pt idx="5">
                  <c:v>145.1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4 455,0</c:v>
                  </c:pt>
                  <c:pt idx="1">
                    <c:v>96,1</c:v>
                  </c:pt>
                  <c:pt idx="2">
                    <c:v>80,0</c:v>
                  </c:pt>
                  <c:pt idx="3">
                    <c:v>816,4</c:v>
                  </c:pt>
                  <c:pt idx="4">
                    <c:v>3 531,7</c:v>
                  </c:pt>
                  <c:pt idx="5">
                    <c:v>145,1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3676800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93E-2"/>
                  <c:y val="0.18171381630997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3222200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2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2926900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985344"/>
        <c:axId val="151261568"/>
      </c:barChart>
      <c:catAx>
        <c:axId val="150985344"/>
        <c:scaling>
          <c:orientation val="minMax"/>
        </c:scaling>
        <c:delete val="1"/>
        <c:axPos val="b"/>
        <c:majorTickMark val="out"/>
        <c:minorTickMark val="none"/>
        <c:tickLblPos val="none"/>
        <c:crossAx val="151261568"/>
        <c:crosses val="autoZero"/>
        <c:auto val="1"/>
        <c:lblAlgn val="ctr"/>
        <c:lblOffset val="100"/>
        <c:noMultiLvlLbl val="0"/>
      </c:catAx>
      <c:valAx>
        <c:axId val="151261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50985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679,8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4 039,1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3497,0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730,1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193,9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145,1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816,4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3 531,7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4 455,0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197,1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679,8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4 039,1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3497,0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730,1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193,9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145,1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816,4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3 531,7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4 455,0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197,1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12.07.2023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областного закона «Об областном бюджете на 2021 год и на плановый период 2022 и 2023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885,3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406,0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4 024,4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4 105,0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4 105,2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3 531,7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3 222,2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2 926,9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8 591,5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8 115,5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7 438,1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334,5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522,3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29285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2020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169,1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8 191,9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7 463,0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4 982,9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5 266,7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5 330,4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5 186,2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4 039,1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2 925,2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2 132,6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3 942,8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2 828,0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2 031,8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10 169,1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8 450,0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7 960,4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-258,1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-497,4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9 145,3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9 145,3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5 106,2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3312,0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679,8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172,1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193,9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730,1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53550"/>
              </p:ext>
            </p:extLst>
          </p:nvPr>
        </p:nvGraphicFramePr>
        <p:xfrm>
          <a:off x="467544" y="1447642"/>
          <a:ext cx="8208912" cy="287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5 186,2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4 039,1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2 925,2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2 132,6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2 828,0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2 031,8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2021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9 145,3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4786314" y="4357694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3676,8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40,2%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       3676,8тыс.рублей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(40,2%)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3 942,8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96,3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4 039,1тыс.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20366</TotalTime>
  <Words>698</Words>
  <Application>Microsoft Office PowerPoint</Application>
  <PresentationFormat>Экран (4:3)</PresentationFormat>
  <Paragraphs>210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10195094</vt:lpstr>
      <vt:lpstr>Городская</vt:lpstr>
      <vt:lpstr>3_Городская</vt:lpstr>
      <vt:lpstr>4_Городская</vt:lpstr>
      <vt:lpstr>19_Городская</vt:lpstr>
      <vt:lpstr>Презентация PowerPoint</vt:lpstr>
      <vt:lpstr>Основные характеристики бюджета Туриловского сельского поселения Миллеровского района на 2021-2023 годы</vt:lpstr>
      <vt:lpstr>Основные параметры бюджета Туриловского сельского поселения Миллеровского района на 2021 год</vt:lpstr>
      <vt:lpstr>Собственные доходы  бюджета Туриловского сельского поселения Миллеровского района</vt:lpstr>
      <vt:lpstr>Презентация PowerPoint</vt:lpstr>
      <vt:lpstr>Безвозмездные поступления из областного бюджета</vt:lpstr>
      <vt:lpstr>Расходы бюджета Туриловского сельского поселения Миллеровского района в 2021 году 9 145,3</vt:lpstr>
      <vt:lpstr>Расходы бюджета Туриловского сельского поселения Миллеровского района на социальную сферу в 2021 году –        3676,8тыс.рублей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2111</cp:revision>
  <dcterms:created xsi:type="dcterms:W3CDTF">2011-10-21T12:19:44Z</dcterms:created>
  <dcterms:modified xsi:type="dcterms:W3CDTF">2023-07-12T10:14:29Z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