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18"/>
  </p:notesMasterIdLst>
  <p:handoutMasterIdLst>
    <p:handoutMasterId r:id="rId19"/>
  </p:handoutMasterIdLst>
  <p:sldIdLst>
    <p:sldId id="1166" r:id="rId6"/>
    <p:sldId id="1590" r:id="rId7"/>
    <p:sldId id="1170" r:id="rId8"/>
    <p:sldId id="904" r:id="rId9"/>
    <p:sldId id="1423" r:id="rId10"/>
    <p:sldId id="1572" r:id="rId11"/>
    <p:sldId id="1592" r:id="rId12"/>
    <p:sldId id="1502" r:id="rId13"/>
    <p:sldId id="1594" r:id="rId14"/>
    <p:sldId id="1595" r:id="rId15"/>
    <p:sldId id="1605" r:id="rId16"/>
    <p:sldId id="1500" r:id="rId1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25"/>
          <c:h val="0.75000325843283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18E-3"/>
                  <c:y val="-4.883129546579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203E-2"/>
                  <c:y val="-3.577229992812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213E-3"/>
                  <c:y val="-6.6292815807309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 2022 год</c:v>
                </c:pt>
                <c:pt idx="1">
                  <c:v>  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6121.1</c:v>
                </c:pt>
                <c:pt idx="1">
                  <c:v>6233.9</c:v>
                </c:pt>
                <c:pt idx="2">
                  <c:v>6354.6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828352"/>
        <c:axId val="131846528"/>
        <c:axId val="0"/>
      </c:bar3DChart>
      <c:catAx>
        <c:axId val="1318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31846528"/>
        <c:crosses val="autoZero"/>
        <c:auto val="1"/>
        <c:lblAlgn val="ctr"/>
        <c:lblOffset val="100"/>
        <c:noMultiLvlLbl val="0"/>
      </c:catAx>
      <c:valAx>
        <c:axId val="131846528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3182835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4E-3"/>
          <c:y val="0"/>
          <c:w val="0.990576168396692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754E-2"/>
                  <c:y val="-3.77757172280004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782800074555567E-2"/>
                  <c:y val="0.218314204404639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4271095681747076E-2"/>
                  <c:y val="-0.121990291676993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1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13.249252585319631</c:v>
                </c:pt>
                <c:pt idx="1">
                  <c:v>2.0878600251588768</c:v>
                </c:pt>
                <c:pt idx="2">
                  <c:v>60.415611573083275</c:v>
                </c:pt>
                <c:pt idx="3">
                  <c:v>19.754619267778669</c:v>
                </c:pt>
                <c:pt idx="4">
                  <c:v>9.1486824263612751E-2</c:v>
                </c:pt>
                <c:pt idx="5">
                  <c:v>4.1822548234794397</c:v>
                </c:pt>
                <c:pt idx="6">
                  <c:v>0.21891490091650195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43620549703547E-2"/>
          <c:y val="4.2449594940758631E-3"/>
          <c:w val="0.95494344220189042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 2021 год</c:v>
                </c:pt>
                <c:pt idx="1">
                  <c:v>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9145.2999999999993</c:v>
                </c:pt>
                <c:pt idx="1">
                  <c:v>10166.9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63272576"/>
        <c:axId val="163274112"/>
        <c:axId val="0"/>
      </c:bar3DChart>
      <c:catAx>
        <c:axId val="1632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6327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27411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6327257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0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6301067830471914"/>
                  <c:y val="-1.793444490088284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15090294619371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910,8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3625,3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456174346427926"/>
                  <c:y val="2.648568225263717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5 312,8</c:v>
                  </c:pt>
                  <c:pt idx="1">
                    <c:v>96,7</c:v>
                  </c:pt>
                  <c:pt idx="2">
                    <c:v>20,0</c:v>
                  </c:pt>
                  <c:pt idx="3">
                    <c:v>910,8</c:v>
                  </c:pt>
                  <c:pt idx="4">
                    <c:v>3 651,9</c:v>
                  </c:pt>
                  <c:pt idx="5">
                    <c:v>153,7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5312.8</c:v>
                </c:pt>
                <c:pt idx="1">
                  <c:v>96.7</c:v>
                </c:pt>
                <c:pt idx="2">
                  <c:v>20</c:v>
                </c:pt>
                <c:pt idx="3">
                  <c:v>910.8</c:v>
                </c:pt>
                <c:pt idx="4">
                  <c:v>3651.9</c:v>
                </c:pt>
                <c:pt idx="5">
                  <c:v>153.69999999999999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5 312,8</c:v>
                  </c:pt>
                  <c:pt idx="1">
                    <c:v>96,7</c:v>
                  </c:pt>
                  <c:pt idx="2">
                    <c:v>20,0</c:v>
                  </c:pt>
                  <c:pt idx="3">
                    <c:v>910,8</c:v>
                  </c:pt>
                  <c:pt idx="4">
                    <c:v>3 651,9</c:v>
                  </c:pt>
                  <c:pt idx="5">
                    <c:v>153,7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3805600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297E-2"/>
                  <c:y val="0.18171381630997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3010700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54595617322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3201300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66144"/>
        <c:axId val="60584320"/>
      </c:barChart>
      <c:catAx>
        <c:axId val="60566144"/>
        <c:scaling>
          <c:orientation val="minMax"/>
        </c:scaling>
        <c:delete val="1"/>
        <c:axPos val="b"/>
        <c:majorTickMark val="out"/>
        <c:minorTickMark val="none"/>
        <c:tickLblPos val="none"/>
        <c:crossAx val="60584320"/>
        <c:crosses val="autoZero"/>
        <c:auto val="1"/>
        <c:lblAlgn val="ctr"/>
        <c:lblOffset val="100"/>
        <c:noMultiLvlLbl val="0"/>
      </c:catAx>
      <c:valAx>
        <c:axId val="60584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0566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811,0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4045,8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3 839,3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1 209,2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256,0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153,7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910,8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3651,9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5312,8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137,7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811,0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4045,8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3 839,3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1 209,2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256,0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153,7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910,8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3651,9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5312,8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137,7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12.07.2023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26.10.2021 № 3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       3 805,6тыс.рублей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(37,4%)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(96,0%)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(4,0%)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2022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(97,6%)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3948,9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96,9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4 045,8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9976"/>
              </p:ext>
            </p:extLst>
          </p:nvPr>
        </p:nvGraphicFramePr>
        <p:xfrm>
          <a:off x="357158" y="1643050"/>
          <a:ext cx="8568952" cy="4989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153,7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899,8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734,3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653,4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2,6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5305,8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4918,0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4456,0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3651,9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3010,7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3201,3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10034,8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8678,0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8310,7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132,1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581,1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29285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2021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10 166,9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9 038,1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8 891,8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5 106,2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6 121,1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6 233,9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6 354,6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4 039,1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4 045,8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2 804,2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2 537,2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3 942,8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2 704,3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2 433,9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10 166,9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9 038,1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8 891,8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10166,9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10166,9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6121,1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3698,1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811,0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127,8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256,0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1209,2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13,4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53550"/>
              </p:ext>
            </p:extLst>
          </p:nvPr>
        </p:nvGraphicFramePr>
        <p:xfrm>
          <a:off x="467544" y="1447642"/>
          <a:ext cx="8208912" cy="287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4 039,1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4045,8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2804,2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2537,2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3948,9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2 704,3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2 433,9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786183" y="4929198"/>
            <a:ext cx="857256" cy="714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090013">
            <a:off x="3876631" y="4558806"/>
            <a:ext cx="811612" cy="3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+11,2%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2022 году 10 166,9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0495105"/>
              </p:ext>
            </p:extLst>
          </p:nvPr>
        </p:nvGraphicFramePr>
        <p:xfrm>
          <a:off x="0" y="1142984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214282" y="492919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3805,6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40,7%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20393</TotalTime>
  <Words>695</Words>
  <Application>Microsoft Office PowerPoint</Application>
  <PresentationFormat>Экран (4:3)</PresentationFormat>
  <Paragraphs>239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10195094</vt:lpstr>
      <vt:lpstr>Городская</vt:lpstr>
      <vt:lpstr>3_Городская</vt:lpstr>
      <vt:lpstr>4_Городская</vt:lpstr>
      <vt:lpstr>19_Городская</vt:lpstr>
      <vt:lpstr>Основные направления бюджетной и налоговой политики Туриловского сельского поселения на 2022-2024 годы  </vt:lpstr>
      <vt:lpstr>Основные приоритеты Туриловского сельского поселения </vt:lpstr>
      <vt:lpstr>Основные характеристики бюджета Туриловского сельского поселения Миллеровского района на 2022-2024 годы</vt:lpstr>
      <vt:lpstr>Основные параметры бюджета Туриловского сельского поселения Миллеровского района на 2022 год</vt:lpstr>
      <vt:lpstr>Собственные доходы  бюджета Туриловского сельского поселения Миллеровского района</vt:lpstr>
      <vt:lpstr>Презентация PowerPoint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в 2022 году 10 166,9</vt:lpstr>
      <vt:lpstr>Расходы бюджета Туриловского сельского поселения Миллеровского района на социальную сферу в 2022 году –        3 805,6тыс.рублей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2119</cp:revision>
  <dcterms:created xsi:type="dcterms:W3CDTF">2011-10-21T12:19:44Z</dcterms:created>
  <dcterms:modified xsi:type="dcterms:W3CDTF">2023-07-12T10:15:58Z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