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Tw Cen MT Condensed" panose="020B0606020104020203" pitchFamily="34" charset="0"/>
      <p:regular r:id="rId20"/>
      <p:bold r:id="rId21"/>
    </p:embeddedFont>
    <p:embeddedFont>
      <p:font typeface="Wingdings 3" panose="05040102010807070707" pitchFamily="18" charset="2"/>
      <p:regular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Arial,Bold" panose="020B0604020202020204" charset="0"/>
      <p:bold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rebuchet MS,Bold" panose="020B0604020202020204" charset="0"/>
      <p:bold r:id="rId36"/>
    </p:embeddedFont>
  </p:embeddedFontLst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112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1404479444699914"/>
                  <c:y val="2.88613358380150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22E-2"/>
                  <c:y val="-4.23681113978149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77E-2"/>
                  <c:y val="-1.70438320209974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0.42899999999999999</c:v>
                </c:pt>
                <c:pt idx="1">
                  <c:v>0.54100000000000004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1"/>
          <c:y val="2.9783809918497051E-2"/>
          <c:w val="0.7719534667541561"/>
          <c:h val="0.17354170014462494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5582.4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802.8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3714.1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83201440376166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165.1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001560214332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18.399999999999999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118976"/>
        <c:axId val="85120512"/>
        <c:axId val="0"/>
      </c:bar3DChart>
      <c:catAx>
        <c:axId val="8511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85120512"/>
        <c:crosses val="autoZero"/>
        <c:auto val="1"/>
        <c:lblAlgn val="ctr"/>
        <c:lblOffset val="100"/>
        <c:noMultiLvlLbl val="0"/>
      </c:catAx>
      <c:valAx>
        <c:axId val="8512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11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95966573819"/>
          <c:y val="8.9208169291338582E-2"/>
          <c:w val="0.33160387740474773"/>
          <c:h val="0.910791830708661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8567291679768E-2"/>
          <c:y val="0.24651849192961578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087527845738962E-3"/>
                  <c:y val="0.135725862325161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082491338505664E-3"/>
                  <c:y val="-8.7934804762702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- 1048,7</c:v>
                </c:pt>
                <c:pt idx="1">
                  <c:v>Налоги на совокупный доход - 1025,8</c:v>
                </c:pt>
                <c:pt idx="2">
                  <c:v>Налоги на имущество - 3659,4</c:v>
                </c:pt>
                <c:pt idx="3">
                  <c:v>Госпошлина -2,7</c:v>
                </c:pt>
                <c:pt idx="4">
                  <c:v>Неналоговые доходы - 313,7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1048.7</c:v>
                </c:pt>
                <c:pt idx="1">
                  <c:v>1025.8</c:v>
                </c:pt>
                <c:pt idx="2">
                  <c:v>3659.4</c:v>
                </c:pt>
                <c:pt idx="3">
                  <c:v>2.7</c:v>
                </c:pt>
                <c:pt idx="4">
                  <c:v>313.7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7497082827347057"/>
          <c:y val="0.1716840976707838"/>
          <c:w val="0.42374005170050977"/>
          <c:h val="0.57489143391520181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831507576797308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45E-3"/>
                  <c:y val="-0.278285773114828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925.9</c:v>
                </c:pt>
                <c:pt idx="1">
                  <c:v>1048.7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628032"/>
        <c:axId val="83629568"/>
        <c:axId val="0"/>
      </c:bar3DChart>
      <c:catAx>
        <c:axId val="8362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29568"/>
        <c:crosses val="autoZero"/>
        <c:auto val="1"/>
        <c:lblAlgn val="ctr"/>
        <c:lblOffset val="100"/>
        <c:noMultiLvlLbl val="0"/>
      </c:catAx>
      <c:valAx>
        <c:axId val="8362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62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7884696747678484E-3"/>
                  <c:y val="-0.145766600464683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18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793.8</c:v>
                </c:pt>
                <c:pt idx="1">
                  <c:v>1025.8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661952"/>
        <c:axId val="83663488"/>
        <c:axId val="0"/>
      </c:bar3DChart>
      <c:catAx>
        <c:axId val="836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63488"/>
        <c:crosses val="autoZero"/>
        <c:auto val="1"/>
        <c:lblAlgn val="ctr"/>
        <c:lblOffset val="100"/>
        <c:noMultiLvlLbl val="0"/>
      </c:catAx>
      <c:valAx>
        <c:axId val="8366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66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-6.1166182630208926E-2"/>
                  <c:y val="-0.2542520443420796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808247117447121E-2"/>
                  <c:y val="-0.3915507475855451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4191.7</c:v>
                </c:pt>
                <c:pt idx="1">
                  <c:v>3659.4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43232"/>
        <c:axId val="84944768"/>
        <c:axId val="0"/>
      </c:bar3DChart>
      <c:catAx>
        <c:axId val="849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944768"/>
        <c:crosses val="autoZero"/>
        <c:auto val="1"/>
        <c:lblAlgn val="ctr"/>
        <c:lblOffset val="100"/>
        <c:noMultiLvlLbl val="0"/>
      </c:catAx>
      <c:valAx>
        <c:axId val="8494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9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1005968977908785E-2"/>
                  <c:y val="-0.3343795758931422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85128501947653"/>
                  <c:y val="-0.397147322807378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244.5</c:v>
                </c:pt>
                <c:pt idx="1">
                  <c:v>313.7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89056"/>
        <c:axId val="84990592"/>
        <c:axId val="0"/>
      </c:bar3DChart>
      <c:catAx>
        <c:axId val="8498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990592"/>
        <c:crosses val="autoZero"/>
        <c:auto val="1"/>
        <c:lblAlgn val="ctr"/>
        <c:lblOffset val="100"/>
        <c:noMultiLvlLbl val="0"/>
      </c:catAx>
      <c:valAx>
        <c:axId val="84990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98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7792684226424E-3"/>
          <c:y val="2.0179203641929603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-2.4495348568293211E-2"/>
                  <c:y val="-0.153760949840204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78333148167888"/>
                  <c:y val="2.007976236866259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 smtClean="0"/>
                      <a:t>Иные межбюджетные трансферты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– </a:t>
                    </a:r>
                    <a:r>
                      <a:rPr lang="ru-RU" baseline="0" dirty="0" smtClean="0"/>
                      <a:t>132,3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575907320788568E-3"/>
                  <c:y val="1.5152899284070435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И</a:t>
                    </a:r>
                    <a:r>
                      <a:rPr lang="ru-RU" dirty="0"/>
                      <a:t>ные межбюджетные трансферты </a:t>
                    </a:r>
                    <a:r>
                      <a:rPr lang="ru-RU" dirty="0" smtClean="0"/>
                      <a:t>– 68 309,2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 - 102,4</c:v>
                </c:pt>
                <c:pt idx="1">
                  <c:v>Дотации - 4311,6</c:v>
                </c:pt>
                <c:pt idx="2">
                  <c:v>Иные межбюджетные трансферты- 132,3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102.4</c:v>
                </c:pt>
                <c:pt idx="1">
                  <c:v>4311.6000000000004</c:v>
                </c:pt>
                <c:pt idx="2">
                  <c:v>132.30000000000001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bubble3D val="0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69E-2"/>
                  <c:y val="-9.36315042011341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4E-2"/>
                  <c:y val="-0.189563486772431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6E-2"/>
                  <c:y val="-3.94876094970664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6117134583359627E-2"/>
                  <c:y val="-9.6894753841184858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5012510288516271E-2"/>
                  <c:y val="-2.999123333179532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- 165,1</c:v>
                </c:pt>
                <c:pt idx="1">
                  <c:v>Национальная оборона -102,2</c:v>
                </c:pt>
                <c:pt idx="2">
                  <c:v>Образование - 16,0</c:v>
                </c:pt>
                <c:pt idx="3">
                  <c:v>Жилищно-коммунальное хозяйство -804,7</c:v>
                </c:pt>
                <c:pt idx="4">
                  <c:v>Общегосударственные вопросы - 5716,2</c:v>
                </c:pt>
                <c:pt idx="5">
                  <c:v>Культура, кинематография - 3721,6</c:v>
                </c:pt>
                <c:pt idx="6">
                  <c:v>Национальная безопасность и правоохранительная деятельность - 19,4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165.1</c:v>
                </c:pt>
                <c:pt idx="1">
                  <c:v>102.2</c:v>
                </c:pt>
                <c:pt idx="2">
                  <c:v>16</c:v>
                </c:pt>
                <c:pt idx="3">
                  <c:v>804.7</c:v>
                </c:pt>
                <c:pt idx="4">
                  <c:v>5716.2</c:v>
                </c:pt>
                <c:pt idx="5">
                  <c:v>3721.6</c:v>
                </c:pt>
                <c:pt idx="6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46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DFE3E5">
            <a:lumMod val="75000"/>
          </a:srgbClr>
        </a:solidFill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76E-2"/>
          <c:w val="0.88288923135162978"/>
          <c:h val="0.87543450648626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3933784482918915E-2"/>
                  <c:y val="-0.3530121762184286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10 231,3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10231.299999999999</c:v>
                </c:pt>
                <c:pt idx="1">
                  <c:v>10545.2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962496"/>
        <c:axId val="167964032"/>
        <c:axId val="0"/>
      </c:bar3DChart>
      <c:catAx>
        <c:axId val="16796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964032"/>
        <c:crosses val="autoZero"/>
        <c:auto val="1"/>
        <c:lblAlgn val="ctr"/>
        <c:lblOffset val="100"/>
        <c:noMultiLvlLbl val="0"/>
      </c:catAx>
      <c:valAx>
        <c:axId val="16796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624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5 736,6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1 048,7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313,7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185,3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2,7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1 025,8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10 596,6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4 546,3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4 311,6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102,4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3 659,4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8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8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8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8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8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8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8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8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8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8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8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F88E09DF-1E26-4B17-959A-CCF492F0B1A1}" type="presParOf" srcId="{A2FB19F3-8B83-4C60-90FE-3E6B67E1E184}" destId="{49BD7084-2A1B-4FFF-9806-C156BC3ECA3C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Туриловского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48625" y="43183"/>
        <a:ext cx="6264786" cy="798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275847"/>
          <a:ext cx="2039188" cy="1196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5 736,6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5036" y="310883"/>
        <a:ext cx="1969116" cy="1126153"/>
      </dsp:txXfrm>
    </dsp:sp>
    <dsp:sp modelId="{533FCD74-EB48-4F3B-A517-2A893792E362}">
      <dsp:nvSpPr>
        <dsp:cNvPr id="0" name=""/>
        <dsp:cNvSpPr/>
      </dsp:nvSpPr>
      <dsp:spPr>
        <a:xfrm rot="5359484">
          <a:off x="693586" y="1841374"/>
          <a:ext cx="677329" cy="2129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23587"/>
          <a:ext cx="2082674" cy="5903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1 048,7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290" y="2440877"/>
        <a:ext cx="2048094" cy="555728"/>
      </dsp:txXfrm>
    </dsp:sp>
    <dsp:sp modelId="{2BCC8C1B-6C08-4859-8E1A-C58339B4D8B2}">
      <dsp:nvSpPr>
        <dsp:cNvPr id="0" name=""/>
        <dsp:cNvSpPr/>
      </dsp:nvSpPr>
      <dsp:spPr>
        <a:xfrm rot="5400000">
          <a:off x="901749" y="3119457"/>
          <a:ext cx="279610" cy="195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5901"/>
          <a:ext cx="2082674" cy="5989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1 025,8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542" y="3433443"/>
        <a:ext cx="2047590" cy="563856"/>
      </dsp:txXfrm>
    </dsp:sp>
    <dsp:sp modelId="{82CA3189-2DFB-4C6C-AEAC-4A8EF00AEAC1}">
      <dsp:nvSpPr>
        <dsp:cNvPr id="0" name=""/>
        <dsp:cNvSpPr/>
      </dsp:nvSpPr>
      <dsp:spPr>
        <a:xfrm rot="5400000">
          <a:off x="924162" y="4115088"/>
          <a:ext cx="261457" cy="164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57520"/>
          <a:ext cx="2082674" cy="4794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3 659,4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4043" y="4371563"/>
        <a:ext cx="2054588" cy="451382"/>
      </dsp:txXfrm>
    </dsp:sp>
    <dsp:sp modelId="{E6A57CEB-BBEA-48BC-BDF1-E53636AC716E}">
      <dsp:nvSpPr>
        <dsp:cNvPr id="0" name=""/>
        <dsp:cNvSpPr/>
      </dsp:nvSpPr>
      <dsp:spPr>
        <a:xfrm rot="5396923">
          <a:off x="949592" y="4929071"/>
          <a:ext cx="184165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694" y="5112271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2,7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5944" y="5127521"/>
        <a:ext cx="2052174" cy="490168"/>
      </dsp:txXfrm>
    </dsp:sp>
    <dsp:sp modelId="{AAC3F2B4-157D-4790-8015-6E537C180BAA}">
      <dsp:nvSpPr>
        <dsp:cNvPr id="0" name=""/>
        <dsp:cNvSpPr/>
      </dsp:nvSpPr>
      <dsp:spPr>
        <a:xfrm>
          <a:off x="2295843" y="352469"/>
          <a:ext cx="2096566" cy="854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313,7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0874" y="377500"/>
        <a:ext cx="2046504" cy="804558"/>
      </dsp:txXfrm>
    </dsp:sp>
    <dsp:sp modelId="{4798FEFB-AB58-4431-A7F9-42E9B17B6F4E}">
      <dsp:nvSpPr>
        <dsp:cNvPr id="0" name=""/>
        <dsp:cNvSpPr/>
      </dsp:nvSpPr>
      <dsp:spPr>
        <a:xfrm rot="5394617">
          <a:off x="3206272" y="1439447"/>
          <a:ext cx="277916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04767" y="1762921"/>
          <a:ext cx="2082674" cy="560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185,3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1195" y="1779349"/>
        <a:ext cx="2049818" cy="528044"/>
      </dsp:txXfrm>
    </dsp:sp>
    <dsp:sp modelId="{A60810FA-9D48-4742-8D10-C9BE1730B07F}">
      <dsp:nvSpPr>
        <dsp:cNvPr id="0" name=""/>
        <dsp:cNvSpPr/>
      </dsp:nvSpPr>
      <dsp:spPr>
        <a:xfrm rot="5432817">
          <a:off x="3279340" y="2386867"/>
          <a:ext cx="126099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7040" y="2541028"/>
          <a:ext cx="2082674" cy="623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15300" y="2559288"/>
        <a:ext cx="2046154" cy="586933"/>
      </dsp:txXfrm>
    </dsp:sp>
    <dsp:sp modelId="{9EDB9606-04C0-4A35-BF09-F6D8B309F0DE}">
      <dsp:nvSpPr>
        <dsp:cNvPr id="0" name=""/>
        <dsp:cNvSpPr/>
      </dsp:nvSpPr>
      <dsp:spPr>
        <a:xfrm>
          <a:off x="4624668" y="355317"/>
          <a:ext cx="2082674" cy="848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4 546,3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49532" y="380181"/>
        <a:ext cx="2032946" cy="799196"/>
      </dsp:txXfrm>
    </dsp:sp>
    <dsp:sp modelId="{B87D9AF3-9D96-437D-9631-B336EF8E02C8}">
      <dsp:nvSpPr>
        <dsp:cNvPr id="0" name=""/>
        <dsp:cNvSpPr/>
      </dsp:nvSpPr>
      <dsp:spPr>
        <a:xfrm rot="5323371">
          <a:off x="5518493" y="1487200"/>
          <a:ext cx="328598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055" y="1861275"/>
          <a:ext cx="2082674" cy="562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4 311,6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1543" y="1877763"/>
        <a:ext cx="2049698" cy="529981"/>
      </dsp:txXfrm>
    </dsp:sp>
    <dsp:sp modelId="{6F6AE7ED-23AD-429E-8E8E-EB41EB38A6B8}">
      <dsp:nvSpPr>
        <dsp:cNvPr id="0" name=""/>
        <dsp:cNvSpPr/>
      </dsp:nvSpPr>
      <dsp:spPr>
        <a:xfrm rot="5295519">
          <a:off x="5643487" y="2488999"/>
          <a:ext cx="129633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235" y="2644882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102,4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93485" y="2660132"/>
        <a:ext cx="2052174" cy="490168"/>
      </dsp:txXfrm>
    </dsp:sp>
    <dsp:sp modelId="{573EB78C-2CCA-43A4-AE46-92365A68857E}">
      <dsp:nvSpPr>
        <dsp:cNvPr id="0" name=""/>
        <dsp:cNvSpPr/>
      </dsp:nvSpPr>
      <dsp:spPr>
        <a:xfrm>
          <a:off x="7117817" y="478658"/>
          <a:ext cx="1662161" cy="1443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10 596,6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60109" y="520950"/>
        <a:ext cx="1577577" cy="135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53127" y="34299"/>
        <a:ext cx="3923801" cy="63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Туриловского сельского поселения</a:t>
          </a:r>
          <a:endParaRPr lang="ru-RU" sz="2000" kern="1200" dirty="0"/>
        </a:p>
      </dsp:txBody>
      <dsp:txXfrm>
        <a:off x="1149416" y="42414"/>
        <a:ext cx="5319642" cy="78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69895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5" y="1309925"/>
            <a:ext cx="7378519" cy="2132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05065269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ТУРИЛОВСКОГО СЕЛЬСКОГО ПОСЕЛЕНИЯ МИЛЛЕРОВСКОГО РАЙОНА 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2022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10 545,2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3902,7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ТУРИЛОВСКОГО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805529890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458095">
            <a:off x="4397898" y="2937604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103,1%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ТУРИЛОВСКОГО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991794403"/>
              </p:ext>
            </p:extLst>
          </p:nvPr>
        </p:nvGraphicFramePr>
        <p:xfrm>
          <a:off x="485775" y="1304986"/>
          <a:ext cx="7937371" cy="55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ТУРИЛОВСКОГО СЕЛЬСКОГО ПОСЕЛЕНИЯ МИЛЛЕРОВСКОГО РАЙОНА В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52448"/>
              </p:ext>
            </p:extLst>
          </p:nvPr>
        </p:nvGraphicFramePr>
        <p:xfrm>
          <a:off x="330882" y="1888836"/>
          <a:ext cx="8482235" cy="4473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 </a:t>
                      </a:r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2022год </a:t>
                      </a:r>
                      <a:r>
                        <a:rPr lang="ru-RU" dirty="0" smtClean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4039,1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4546,3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507,2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112,6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3942,8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4311,6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109,4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106,3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Туриловского сельского поселения Миллеровского района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Туриловского сельского поселения в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2022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38697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10 570,0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10 596,6               100,3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103,9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4 546,3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4 546,3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112,6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10 621,8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10 545,2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99,3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103,1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</a:t>
            </a:r>
            <a:r>
              <a:rPr lang="ru-RU" sz="1596" b="1" dirty="0" smtClean="0">
                <a:latin typeface="Trebuchet MS" pitchFamily="34" charset="0"/>
              </a:rPr>
              <a:t>2021 </a:t>
            </a:r>
            <a:r>
              <a:rPr lang="ru-RU" sz="1596" b="1" dirty="0" smtClean="0">
                <a:latin typeface="Trebuchet MS" pitchFamily="34" charset="0"/>
              </a:rPr>
              <a:t>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-51,8                   51,4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Туриловского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2607152671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21516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17438" y="4629150"/>
            <a:ext cx="183213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ctr"/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125,0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H="1">
            <a:off x="3567943" y="4147502"/>
            <a:ext cx="131121" cy="31702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3500" y="4629150"/>
            <a:ext cx="1447800" cy="70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132,3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88735" y="4147502"/>
            <a:ext cx="235840" cy="31702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508136478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ТУРИЛОВСКОГО СЕЛЬСКОГО ПОСЕЛЕНИЯ МИЛЛЕРОВСКОГО РАЙОНА 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2022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6 050,3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705349" y="708944"/>
            <a:ext cx="429736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ЕДИНОГО</a:t>
            </a:r>
            <a:r>
              <a:rPr lang="ru-RU" b="1" i="0" spc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СЕЛЬСКОХОЗЯЙСТВЕННОГО НАЛОГА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66674418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486512941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945100" y="3484977"/>
            <a:ext cx="373947" cy="5311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20538361">
            <a:off x="1861578" y="3291184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113,3%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 flipV="1">
            <a:off x="6663004" y="3738588"/>
            <a:ext cx="412961" cy="4883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1"/>
          <p:cNvSpPr txBox="1"/>
          <p:nvPr/>
        </p:nvSpPr>
        <p:spPr>
          <a:xfrm rot="9499973" flipV="1">
            <a:off x="6553645" y="3547995"/>
            <a:ext cx="555059" cy="450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129,2%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71374" y="268225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НЕНАЛОГОВЫХ ДОХОДОВ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860960060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50542268"/>
              </p:ext>
            </p:extLst>
          </p:nvPr>
        </p:nvGraphicFramePr>
        <p:xfrm>
          <a:off x="510037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 flipH="1">
            <a:off x="1946318" y="3880104"/>
            <a:ext cx="482936" cy="3847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19658907">
            <a:off x="1778770" y="3794988"/>
            <a:ext cx="518841" cy="3528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-12,7%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 flipV="1">
            <a:off x="6577063" y="3428999"/>
            <a:ext cx="528587" cy="2997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19752142">
            <a:off x="6467797" y="3293595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128,3%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160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2022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бюджет Туриловского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(4 546,3 </a:t>
            </a:r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тыс.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262117072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360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5429</TotalTime>
  <Words>620</Words>
  <Application>Microsoft Office PowerPoint</Application>
  <PresentationFormat>Экран (4:3)</PresentationFormat>
  <Paragraphs>187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Tw Cen MT</vt:lpstr>
      <vt:lpstr>Tw Cen MT Condensed</vt:lpstr>
      <vt:lpstr>Wingdings 3</vt:lpstr>
      <vt:lpstr>Trebuchet MS</vt:lpstr>
      <vt:lpstr>Arial,Bold</vt:lpstr>
      <vt:lpstr>Times New Roman</vt:lpstr>
      <vt:lpstr>Georgia</vt:lpstr>
      <vt:lpstr>Calibri</vt:lpstr>
      <vt:lpstr>Trebuchet MS,Bold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736</cp:revision>
  <dcterms:modified xsi:type="dcterms:W3CDTF">2023-04-14T08:43:24Z</dcterms:modified>
</cp:coreProperties>
</file>