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Trebuchet MS,Bold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Trebuchet MS" pitchFamily="34" charset="0"/>
      <p:regular r:id="rId25"/>
      <p:bold r:id="rId26"/>
      <p:italic r:id="rId27"/>
      <p:boldItalic r:id="rId28"/>
    </p:embeddedFont>
    <p:embeddedFont>
      <p:font typeface="Arial,Bold" charset="0"/>
      <p:bold r:id="rId29"/>
    </p:embeddedFont>
    <p:embeddedFont>
      <p:font typeface="Tw Cen MT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  <p:embeddedFont>
      <p:font typeface="Tw Cen MT Condensed" charset="0"/>
      <p:regular r:id="rId35"/>
      <p:bold r:id="rId36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3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1404479444699914"/>
                  <c:y val="2.88613358380150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22E-2"/>
                  <c:y val="-4.23681113978149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77E-2"/>
                  <c:y val="-1.70438320209974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0.39600000000000007</c:v>
                </c:pt>
                <c:pt idx="1">
                  <c:v>0.58000000000000007</c:v>
                </c:pt>
                <c:pt idx="2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1"/>
          <c:y val="2.9783809918497051E-2"/>
          <c:w val="0.7719534667541561"/>
          <c:h val="0.17354170014462494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4887.3999999999996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4001.6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dLbls>
            <c:dLbl>
              <c:idx val="0"/>
              <c:layout>
                <c:manualLayout>
                  <c:x val="2.8383201440376166E-2"/>
                  <c:y val="-2.81250000000000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145.1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dLbls>
            <c:dLbl>
              <c:idx val="0"/>
              <c:layout>
                <c:manualLayout>
                  <c:x val="9.600156021433293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информационное общество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hape val="cylinder"/>
        <c:axId val="132201088"/>
        <c:axId val="132227456"/>
        <c:axId val="0"/>
      </c:bar3DChart>
      <c:catAx>
        <c:axId val="132201088"/>
        <c:scaling>
          <c:orientation val="minMax"/>
        </c:scaling>
        <c:axPos val="b"/>
        <c:tickLblPos val="nextTo"/>
        <c:crossAx val="132227456"/>
        <c:crosses val="autoZero"/>
        <c:auto val="1"/>
        <c:lblAlgn val="ctr"/>
        <c:lblOffset val="100"/>
      </c:catAx>
      <c:valAx>
        <c:axId val="132227456"/>
        <c:scaling>
          <c:orientation val="minMax"/>
        </c:scaling>
        <c:axPos val="l"/>
        <c:majorGridlines/>
        <c:numFmt formatCode="General" sourceLinked="1"/>
        <c:tickLblPos val="nextTo"/>
        <c:crossAx val="13220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95966573819"/>
          <c:y val="8.9208169291338582E-2"/>
          <c:w val="0.33160387740474773"/>
          <c:h val="0.9107918307086614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8058567291679768E-2"/>
          <c:y val="0.24651849192961578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7082491338505664E-3"/>
                  <c:y val="-8.7934804762702545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- 925,9</c:v>
                </c:pt>
                <c:pt idx="1">
                  <c:v>Налоги на совокупный доход - 793,8</c:v>
                </c:pt>
                <c:pt idx="2">
                  <c:v>Налоги на имущество - 4191,7</c:v>
                </c:pt>
                <c:pt idx="3">
                  <c:v>Госпошлина - 4,2</c:v>
                </c:pt>
                <c:pt idx="4">
                  <c:v>Неналоговые доходы - 248,5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925.9</c:v>
                </c:pt>
                <c:pt idx="1">
                  <c:v>793.8</c:v>
                </c:pt>
                <c:pt idx="2">
                  <c:v>4191.7</c:v>
                </c:pt>
                <c:pt idx="3">
                  <c:v>4.2</c:v>
                </c:pt>
                <c:pt idx="4">
                  <c:v>248.5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7497082827347057"/>
          <c:y val="0.1716840976707838"/>
          <c:w val="0.42374005170050977"/>
          <c:h val="0.57489143391520181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2.1831507576797308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45E-3"/>
                  <c:y val="-0.278285773114828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888.6</c:v>
                </c:pt>
                <c:pt idx="1">
                  <c:v>925.9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shape val="box"/>
        <c:axId val="130516096"/>
        <c:axId val="130517632"/>
        <c:axId val="0"/>
      </c:bar3DChart>
      <c:catAx>
        <c:axId val="130516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517632"/>
        <c:crosses val="autoZero"/>
        <c:auto val="1"/>
        <c:lblAlgn val="ctr"/>
        <c:lblOffset val="100"/>
      </c:catAx>
      <c:valAx>
        <c:axId val="130517632"/>
        <c:scaling>
          <c:orientation val="minMax"/>
        </c:scaling>
        <c:delete val="1"/>
        <c:axPos val="l"/>
        <c:numFmt formatCode="General" sourceLinked="1"/>
        <c:tickLblPos val="none"/>
        <c:crossAx val="130516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1.4614576558314673E-2"/>
                  <c:y val="-0.2484197351821393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18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599.6</c:v>
                </c:pt>
                <c:pt idx="1">
                  <c:v>793.8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shape val="box"/>
        <c:axId val="130554112"/>
        <c:axId val="130568192"/>
        <c:axId val="0"/>
      </c:bar3DChart>
      <c:catAx>
        <c:axId val="1305541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568192"/>
        <c:crosses val="autoZero"/>
        <c:auto val="1"/>
        <c:lblAlgn val="ctr"/>
        <c:lblOffset val="100"/>
      </c:catAx>
      <c:valAx>
        <c:axId val="130568192"/>
        <c:scaling>
          <c:orientation val="minMax"/>
        </c:scaling>
        <c:delete val="1"/>
        <c:axPos val="l"/>
        <c:numFmt formatCode="General" sourceLinked="1"/>
        <c:tickLblPos val="none"/>
        <c:crossAx val="130554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-6.1166182630208926E-2"/>
                  <c:y val="-0.2542520443420796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808247117447121E-2"/>
                  <c:y val="-0.3915507475855451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2485.5</c:v>
                </c:pt>
                <c:pt idx="1">
                  <c:v>4191.7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shape val="box"/>
        <c:axId val="131266048"/>
        <c:axId val="131267584"/>
        <c:axId val="0"/>
      </c:bar3DChart>
      <c:catAx>
        <c:axId val="1312660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267584"/>
        <c:crosses val="autoZero"/>
        <c:auto val="1"/>
        <c:lblAlgn val="ctr"/>
        <c:lblOffset val="100"/>
      </c:catAx>
      <c:valAx>
        <c:axId val="131267584"/>
        <c:scaling>
          <c:orientation val="minMax"/>
        </c:scaling>
        <c:delete val="1"/>
        <c:axPos val="l"/>
        <c:numFmt formatCode="General" sourceLinked="1"/>
        <c:tickLblPos val="none"/>
        <c:crossAx val="131266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1.1005968977908785E-2"/>
                  <c:y val="-0.3343795758931422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1385128501947653"/>
                  <c:y val="-0.397147322807378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2020</c:v>
                </c:pt>
                <c:pt idx="1">
                  <c:v>Факт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191</c:v>
                </c:pt>
                <c:pt idx="1">
                  <c:v>244.5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shape val="box"/>
        <c:axId val="131426176"/>
        <c:axId val="131427712"/>
        <c:axId val="0"/>
      </c:bar3DChart>
      <c:catAx>
        <c:axId val="131426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427712"/>
        <c:crosses val="autoZero"/>
        <c:auto val="1"/>
        <c:lblAlgn val="ctr"/>
        <c:lblOffset val="100"/>
      </c:catAx>
      <c:valAx>
        <c:axId val="131427712"/>
        <c:scaling>
          <c:orientation val="minMax"/>
        </c:scaling>
        <c:delete val="1"/>
        <c:axPos val="l"/>
        <c:numFmt formatCode="General" sourceLinked="1"/>
        <c:tickLblPos val="none"/>
        <c:crossAx val="131426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30"/>
      <c:rotY val="216"/>
      <c:depthPercent val="100"/>
      <c:perspective val="30"/>
    </c:view3D>
    <c:plotArea>
      <c:layout>
        <c:manualLayout>
          <c:layoutTarget val="inner"/>
          <c:xMode val="edge"/>
          <c:yMode val="edge"/>
          <c:x val="7.1987792684226424E-3"/>
          <c:y val="2.0179203641929603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-2.4495348568293211E-2"/>
                  <c:y val="-0.153760949840204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1"/>
              <c:layout>
                <c:manualLayout>
                  <c:x val="0.11278333148167888"/>
                  <c:y val="2.007976236866259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С</a:t>
                    </a:r>
                    <a:r>
                      <a:rPr lang="ru-RU" baseline="0" dirty="0"/>
                      <a:t>убсидии </a:t>
                    </a:r>
                    <a:r>
                      <a:rPr lang="ru-RU" baseline="0" dirty="0" smtClean="0"/>
                      <a:t>– 192 912,4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CatName val="1"/>
            </c:dLbl>
            <c:dLbl>
              <c:idx val="3"/>
              <c:layout>
                <c:manualLayout>
                  <c:x val="-8.4575907320788568E-3"/>
                  <c:y val="1.5152899284070435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И</a:t>
                    </a:r>
                    <a:r>
                      <a:rPr lang="ru-RU" dirty="0"/>
                      <a:t>ные межбюджетные трансферты </a:t>
                    </a:r>
                    <a:r>
                      <a:rPr lang="ru-RU" dirty="0" smtClean="0"/>
                      <a:t>– 68 309,2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CatName val="1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Субвенции - 92,7</c:v>
                </c:pt>
                <c:pt idx="1">
                  <c:v>Дотации - 5104,6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92.7</c:v>
                </c:pt>
                <c:pt idx="1">
                  <c:v>5104.6000000000004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69E-2"/>
                  <c:y val="-9.363150420113419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4E-2"/>
                  <c:y val="-0.1895634867724313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6E-2"/>
                  <c:y val="-3.9487609497066478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Percent val="1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3.6117134583359627E-2"/>
                  <c:y val="-9.6894753841184858E-2"/>
                </c:manualLayout>
              </c:layout>
              <c:dLblPos val="outEnd"/>
              <c:showPercent val="1"/>
            </c:dLbl>
            <c:dLbl>
              <c:idx val="8"/>
              <c:layout>
                <c:manualLayout>
                  <c:x val="7.5012510288516271E-2"/>
                  <c:y val="-2.9991233331795326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 - 145,1</c:v>
                </c:pt>
                <c:pt idx="1">
                  <c:v>Национальная оборона - 96,1</c:v>
                </c:pt>
                <c:pt idx="2">
                  <c:v>Образование - 17,1</c:v>
                </c:pt>
                <c:pt idx="3">
                  <c:v>Жилищно-коммунальное хозяйство - 708,8</c:v>
                </c:pt>
                <c:pt idx="4">
                  <c:v>Общегосударственные вопросы - 5245,6</c:v>
                </c:pt>
                <c:pt idx="5">
                  <c:v>Культура, кинематография - 4001,6</c:v>
                </c:pt>
                <c:pt idx="6">
                  <c:v>Национальная безопасность и правоохранительная деятельность - 5,0</c:v>
                </c:pt>
                <c:pt idx="7">
                  <c:v>Национальная экономика - 12,0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145.1</c:v>
                </c:pt>
                <c:pt idx="1">
                  <c:v>96.1</c:v>
                </c:pt>
                <c:pt idx="2">
                  <c:v>17.100000000000001</c:v>
                </c:pt>
                <c:pt idx="3">
                  <c:v>708.8</c:v>
                </c:pt>
                <c:pt idx="4">
                  <c:v>5245.6</c:v>
                </c:pt>
                <c:pt idx="5">
                  <c:v>4001.6</c:v>
                </c:pt>
                <c:pt idx="6">
                  <c:v>5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46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solidFill>
          <a:srgbClr val="DFE3E5">
            <a:lumMod val="75000"/>
          </a:srgbClr>
        </a:solidFill>
      </c:spPr>
    </c:floor>
    <c:sideWall>
      <c:spPr>
        <a:solidFill>
          <a:schemeClr val="bg1">
            <a:lumMod val="95000"/>
          </a:schemeClr>
        </a:solidFill>
        <a:ln>
          <a:noFill/>
        </a:ln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76E-2"/>
          <c:w val="0.88288923135162978"/>
          <c:h val="0.87543450648626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3.3933784482918915E-2"/>
                  <c:y val="-0.3530121762184286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9937,6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9937.6</c:v>
                </c:pt>
                <c:pt idx="1">
                  <c:v>10231.299999999999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shape val="cylinder"/>
        <c:axId val="132058496"/>
        <c:axId val="132072576"/>
        <c:axId val="0"/>
      </c:bar3DChart>
      <c:catAx>
        <c:axId val="132058496"/>
        <c:scaling>
          <c:orientation val="minMax"/>
        </c:scaling>
        <c:axPos val="b"/>
        <c:numFmt formatCode="General" sourceLinked="0"/>
        <c:tickLblPos val="nextTo"/>
        <c:crossAx val="132072576"/>
        <c:crosses val="autoZero"/>
        <c:auto val="1"/>
        <c:lblAlgn val="ctr"/>
        <c:lblOffset val="100"/>
      </c:catAx>
      <c:valAx>
        <c:axId val="132072576"/>
        <c:scaling>
          <c:orientation val="minMax"/>
        </c:scaling>
        <c:axPos val="l"/>
        <c:majorGridlines/>
        <c:numFmt formatCode="General" sourceLinked="1"/>
        <c:tickLblPos val="nextTo"/>
        <c:crossAx val="132058496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5 915,6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925,9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248,5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244,5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4,2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793,8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4,0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10 203,2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4 039,1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3 942,8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96,3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4 191,7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8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8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8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8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8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8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8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8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8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8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8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F88E09DF-1E26-4B17-959A-CCF492F0B1A1}" type="presParOf" srcId="{A2FB19F3-8B83-4C60-90FE-3E6B67E1E184}" destId="{49BD7084-2A1B-4FFF-9806-C156BC3ECA3C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Туриловского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05442" y="0"/>
        <a:ext cx="6351152" cy="884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275847"/>
          <a:ext cx="2039188" cy="1196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5 915,6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75847"/>
        <a:ext cx="2039188" cy="1196225"/>
      </dsp:txXfrm>
    </dsp:sp>
    <dsp:sp modelId="{533FCD74-EB48-4F3B-A517-2A893792E362}">
      <dsp:nvSpPr>
        <dsp:cNvPr id="0" name=""/>
        <dsp:cNvSpPr/>
      </dsp:nvSpPr>
      <dsp:spPr>
        <a:xfrm rot="5359484">
          <a:off x="693586" y="1841374"/>
          <a:ext cx="677329" cy="2129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23587"/>
          <a:ext cx="2082674" cy="5903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925,9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423587"/>
        <a:ext cx="2082674" cy="590308"/>
      </dsp:txXfrm>
    </dsp:sp>
    <dsp:sp modelId="{2BCC8C1B-6C08-4859-8E1A-C58339B4D8B2}">
      <dsp:nvSpPr>
        <dsp:cNvPr id="0" name=""/>
        <dsp:cNvSpPr/>
      </dsp:nvSpPr>
      <dsp:spPr>
        <a:xfrm rot="5400000">
          <a:off x="901749" y="3119457"/>
          <a:ext cx="279610" cy="195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5901"/>
          <a:ext cx="2082674" cy="5989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793,8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415901"/>
        <a:ext cx="2082674" cy="598940"/>
      </dsp:txXfrm>
    </dsp:sp>
    <dsp:sp modelId="{82CA3189-2DFB-4C6C-AEAC-4A8EF00AEAC1}">
      <dsp:nvSpPr>
        <dsp:cNvPr id="0" name=""/>
        <dsp:cNvSpPr/>
      </dsp:nvSpPr>
      <dsp:spPr>
        <a:xfrm rot="5400000">
          <a:off x="924162" y="4115088"/>
          <a:ext cx="261457" cy="164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57520"/>
          <a:ext cx="2082674" cy="4794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4 191,7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357520"/>
        <a:ext cx="2082674" cy="479468"/>
      </dsp:txXfrm>
    </dsp:sp>
    <dsp:sp modelId="{E6A57CEB-BBEA-48BC-BDF1-E53636AC716E}">
      <dsp:nvSpPr>
        <dsp:cNvPr id="0" name=""/>
        <dsp:cNvSpPr/>
      </dsp:nvSpPr>
      <dsp:spPr>
        <a:xfrm rot="5396923">
          <a:off x="949592" y="4929071"/>
          <a:ext cx="184165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694" y="5112271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4,2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694" y="5112271"/>
        <a:ext cx="2082674" cy="520668"/>
      </dsp:txXfrm>
    </dsp:sp>
    <dsp:sp modelId="{AAC3F2B4-157D-4790-8015-6E537C180BAA}">
      <dsp:nvSpPr>
        <dsp:cNvPr id="0" name=""/>
        <dsp:cNvSpPr/>
      </dsp:nvSpPr>
      <dsp:spPr>
        <a:xfrm>
          <a:off x="2295843" y="352469"/>
          <a:ext cx="2096566" cy="854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248,5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295843" y="352469"/>
        <a:ext cx="2096566" cy="854620"/>
      </dsp:txXfrm>
    </dsp:sp>
    <dsp:sp modelId="{4798FEFB-AB58-4431-A7F9-42E9B17B6F4E}">
      <dsp:nvSpPr>
        <dsp:cNvPr id="0" name=""/>
        <dsp:cNvSpPr/>
      </dsp:nvSpPr>
      <dsp:spPr>
        <a:xfrm rot="5394617">
          <a:off x="3206272" y="1439447"/>
          <a:ext cx="277916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04767" y="1762921"/>
          <a:ext cx="2082674" cy="560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244,5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04767" y="1762921"/>
        <a:ext cx="2082674" cy="560900"/>
      </dsp:txXfrm>
    </dsp:sp>
    <dsp:sp modelId="{A60810FA-9D48-4742-8D10-C9BE1730B07F}">
      <dsp:nvSpPr>
        <dsp:cNvPr id="0" name=""/>
        <dsp:cNvSpPr/>
      </dsp:nvSpPr>
      <dsp:spPr>
        <a:xfrm rot="5432817">
          <a:off x="3279340" y="2386867"/>
          <a:ext cx="126099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7040" y="2541028"/>
          <a:ext cx="2082674" cy="623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4,0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297040" y="2541028"/>
        <a:ext cx="2082674" cy="623453"/>
      </dsp:txXfrm>
    </dsp:sp>
    <dsp:sp modelId="{9EDB9606-04C0-4A35-BF09-F6D8B309F0DE}">
      <dsp:nvSpPr>
        <dsp:cNvPr id="0" name=""/>
        <dsp:cNvSpPr/>
      </dsp:nvSpPr>
      <dsp:spPr>
        <a:xfrm>
          <a:off x="4624668" y="355317"/>
          <a:ext cx="2082674" cy="848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4 039,1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24668" y="355317"/>
        <a:ext cx="2082674" cy="848924"/>
      </dsp:txXfrm>
    </dsp:sp>
    <dsp:sp modelId="{B87D9AF3-9D96-437D-9631-B336EF8E02C8}">
      <dsp:nvSpPr>
        <dsp:cNvPr id="0" name=""/>
        <dsp:cNvSpPr/>
      </dsp:nvSpPr>
      <dsp:spPr>
        <a:xfrm rot="5323371">
          <a:off x="5518493" y="1487200"/>
          <a:ext cx="328598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055" y="1861275"/>
          <a:ext cx="2082674" cy="562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3 942,8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55055" y="1861275"/>
        <a:ext cx="2082674" cy="562957"/>
      </dsp:txXfrm>
    </dsp:sp>
    <dsp:sp modelId="{6F6AE7ED-23AD-429E-8E8E-EB41EB38A6B8}">
      <dsp:nvSpPr>
        <dsp:cNvPr id="0" name=""/>
        <dsp:cNvSpPr/>
      </dsp:nvSpPr>
      <dsp:spPr>
        <a:xfrm rot="5295519">
          <a:off x="5643487" y="2488999"/>
          <a:ext cx="129633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235" y="2644882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96,3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8235" y="2644882"/>
        <a:ext cx="2082674" cy="520668"/>
      </dsp:txXfrm>
    </dsp:sp>
    <dsp:sp modelId="{573EB78C-2CCA-43A4-AE46-92365A68857E}">
      <dsp:nvSpPr>
        <dsp:cNvPr id="0" name=""/>
        <dsp:cNvSpPr/>
      </dsp:nvSpPr>
      <dsp:spPr>
        <a:xfrm>
          <a:off x="7117817" y="478658"/>
          <a:ext cx="1662161" cy="1443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10 203,2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17817" y="478658"/>
        <a:ext cx="1662161" cy="14439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19025" y="197"/>
        <a:ext cx="3992005" cy="698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Туриловского сельского поселения</a:t>
          </a:r>
          <a:endParaRPr lang="ru-RU" sz="2000" kern="1200" dirty="0"/>
        </a:p>
      </dsp:txBody>
      <dsp:txXfrm>
        <a:off x="1107002" y="0"/>
        <a:ext cx="5404470" cy="868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5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2021 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69895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5" y="1309925"/>
            <a:ext cx="7378519" cy="2132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ТУРИЛОВСКОГО СЕЛЬСКОГО ПОСЕЛЕНИЯ МИЛЛЕРОВСКОГО РАЙОНА В 2020 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9 937,6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4146,7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ТУРИЛОВСКОГО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1818144004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458095">
            <a:off x="4397898" y="2937604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103,0%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ТУРИЛОВСКОГО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/>
        </p:nvGraphicFramePr>
        <p:xfrm>
          <a:off x="485775" y="1304986"/>
          <a:ext cx="7937371" cy="55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ТУРИЛОВСКОГО СЕЛЬСКОГО ПОСЕЛЕНИЯ МИЛЛЕРОВСКОГО РАЙОНА В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2020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330882" y="1888836"/>
          <a:ext cx="8482235" cy="4473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2020год </a:t>
                      </a:r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5197,3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4039,1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-1158,2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77,7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5104,6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3942,8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-1161,8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77,2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103,9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Туриловского сельского поселения Миллеровского района в 2021 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=""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=""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Туриловского сельского поселения в 2021 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2021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38697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10 158,0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10 203,2               100,4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108,9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4 039,1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4 039,1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77,7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10 237,9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10 231,3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99,9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103,0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2020 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-79,9                   -28,1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Туриловского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2021 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="" xmlns:p14="http://schemas.microsoft.com/office/powerpoint/2010/main" val="2162956965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="" xmlns:p14="http://schemas.microsoft.com/office/powerpoint/2010/main" val="92717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ТУРИЛОВСКОГО СЕЛЬСКОГО ПОСЕЛЕНИЯ МИЛЛЕРОВСКОГО РАЙОНА  ЗА 2021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6 164,1 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705349" y="708944"/>
            <a:ext cx="429736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ЕДИНОГО</a:t>
            </a:r>
            <a:r>
              <a:rPr lang="ru-RU" b="1" i="0" spc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СЕЛЬСКОХОЗЯЙСТВЕННОГО НАЛОГА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1733237672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980839138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945100" y="3484977"/>
            <a:ext cx="373947" cy="5311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20538361">
            <a:off x="1861578" y="3291184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104,2%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 flipV="1">
            <a:off x="6663004" y="3738588"/>
            <a:ext cx="412961" cy="4883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1"/>
          <p:cNvSpPr txBox="1"/>
          <p:nvPr/>
        </p:nvSpPr>
        <p:spPr>
          <a:xfrm rot="9499973" flipV="1">
            <a:off x="6553645" y="3547995"/>
            <a:ext cx="555059" cy="450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132,4%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71374" y="268225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НЕНАЛОГОВЫХ ДОХОДОВ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855874278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1679966573"/>
              </p:ext>
            </p:extLst>
          </p:nvPr>
        </p:nvGraphicFramePr>
        <p:xfrm>
          <a:off x="510037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 flipV="1">
            <a:off x="1761862" y="4066931"/>
            <a:ext cx="667392" cy="3823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19997752">
            <a:off x="1792251" y="3851783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168,6%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 flipV="1">
            <a:off x="6577063" y="3428999"/>
            <a:ext cx="528587" cy="2997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19752142">
            <a:off x="6467797" y="3293595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128,0%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="" xmlns:p14="http://schemas.microsoft.com/office/powerpoint/2010/main" val="160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2020 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бюджет Туриловского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(5 197,3 тыс.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="" xmlns:p14="http://schemas.microsoft.com/office/powerpoint/2010/main" val="3808212088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60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5277</TotalTime>
  <Words>608</Words>
  <Application>Microsoft Office PowerPoint</Application>
  <PresentationFormat>Экран (4:3)</PresentationFormat>
  <Paragraphs>183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Trebuchet MS,Bold</vt:lpstr>
      <vt:lpstr>Times New Roman</vt:lpstr>
      <vt:lpstr>Calibri</vt:lpstr>
      <vt:lpstr>Georgia</vt:lpstr>
      <vt:lpstr>Trebuchet MS</vt:lpstr>
      <vt:lpstr>Arial,Bold</vt:lpstr>
      <vt:lpstr>Tw Cen MT</vt:lpstr>
      <vt:lpstr>Wingdings 3</vt:lpstr>
      <vt:lpstr>Tw Cen MT Condensed</vt:lpstr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Finansist</cp:lastModifiedBy>
  <cp:revision>724</cp:revision>
  <dcterms:modified xsi:type="dcterms:W3CDTF">2022-05-23T07:01:13Z</dcterms:modified>
</cp:coreProperties>
</file>