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792" r:id="rId6"/>
    <p:sldMasterId id="2147483799" r:id="rId7"/>
    <p:sldMasterId id="2147483814" r:id="rId8"/>
  </p:sldMasterIdLst>
  <p:notesMasterIdLst>
    <p:notesMasterId r:id="rId23"/>
  </p:notesMasterIdLst>
  <p:sldIdLst>
    <p:sldId id="3997" r:id="rId9"/>
    <p:sldId id="3996" r:id="rId10"/>
    <p:sldId id="3972" r:id="rId11"/>
    <p:sldId id="3991" r:id="rId12"/>
    <p:sldId id="3973" r:id="rId13"/>
    <p:sldId id="3992" r:id="rId14"/>
    <p:sldId id="3975" r:id="rId15"/>
    <p:sldId id="3990" r:id="rId16"/>
    <p:sldId id="3998" r:id="rId17"/>
    <p:sldId id="3999" r:id="rId18"/>
    <p:sldId id="4000" r:id="rId19"/>
    <p:sldId id="4001" r:id="rId20"/>
    <p:sldId id="4002" r:id="rId21"/>
    <p:sldId id="3977" r:id="rId22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13" pos="7423" userDrawn="1">
          <p15:clr>
            <a:srgbClr val="A4A3A4"/>
          </p15:clr>
        </p15:guide>
        <p15:guide id="20" orient="horz" pos="2908" userDrawn="1">
          <p15:clr>
            <a:srgbClr val="A4A3A4"/>
          </p15:clr>
        </p15:guide>
        <p15:guide id="36" pos="234" userDrawn="1">
          <p15:clr>
            <a:srgbClr val="A4A3A4"/>
          </p15:clr>
        </p15:guide>
        <p15:guide id="40" pos="1527" userDrawn="1">
          <p15:clr>
            <a:srgbClr val="A4A3A4"/>
          </p15:clr>
        </p15:guide>
        <p15:guide id="42" pos="733" userDrawn="1">
          <p15:clr>
            <a:srgbClr val="A4A3A4"/>
          </p15:clr>
        </p15:guide>
        <p15:guide id="43" orient="horz" pos="913" userDrawn="1">
          <p15:clr>
            <a:srgbClr val="A4A3A4"/>
          </p15:clr>
        </p15:guide>
        <p15:guide id="44" orient="horz" pos="3327" userDrawn="1">
          <p15:clr>
            <a:srgbClr val="A4A3A4"/>
          </p15:clr>
        </p15:guide>
        <p15:guide id="46" orient="horz" pos="1049" userDrawn="1">
          <p15:clr>
            <a:srgbClr val="A4A3A4"/>
          </p15:clr>
        </p15:guide>
        <p15:guide id="47" pos="5677" userDrawn="1">
          <p15:clr>
            <a:srgbClr val="A4A3A4"/>
          </p15:clr>
        </p15:guide>
        <p15:guide id="48" orient="horz" pos="1888" userDrawn="1">
          <p15:clr>
            <a:srgbClr val="A4A3A4"/>
          </p15:clr>
        </p15:guide>
        <p15:guide id="49" orient="horz" pos="2478" userDrawn="1">
          <p15:clr>
            <a:srgbClr val="A4A3A4"/>
          </p15:clr>
        </p15:guide>
        <p15:guide id="50" orient="horz" pos="2772" userDrawn="1">
          <p15:clr>
            <a:srgbClr val="A4A3A4"/>
          </p15:clr>
        </p15:guide>
        <p15:guide id="51" orient="horz" pos="1230" userDrawn="1">
          <p15:clr>
            <a:srgbClr val="A4A3A4"/>
          </p15:clr>
        </p15:guide>
        <p15:guide id="52" pos="1844" userDrawn="1">
          <p15:clr>
            <a:srgbClr val="A4A3A4"/>
          </p15:clr>
        </p15:guide>
        <p15:guide id="53" pos="6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D30"/>
    <a:srgbClr val="FFC000"/>
    <a:srgbClr val="3D3D3D"/>
    <a:srgbClr val="595959"/>
    <a:srgbClr val="000000"/>
    <a:srgbClr val="3B802D"/>
    <a:srgbClr val="6AA744"/>
    <a:srgbClr val="DAE4EE"/>
    <a:srgbClr val="204824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90" d="100"/>
          <a:sy n="90" d="100"/>
        </p:scale>
        <p:origin x="216" y="78"/>
      </p:cViewPr>
      <p:guideLst>
        <p:guide orient="horz" pos="1412"/>
        <p:guide pos="4112"/>
        <p:guide pos="7423"/>
        <p:guide orient="horz" pos="2908"/>
        <p:guide pos="234"/>
        <p:guide pos="1527"/>
        <p:guide pos="733"/>
        <p:guide orient="horz" pos="913"/>
        <p:guide orient="horz" pos="3327"/>
        <p:guide orient="horz" pos="1049"/>
        <p:guide pos="5677"/>
        <p:guide orient="horz" pos="1888"/>
        <p:guide orient="horz" pos="2478"/>
        <p:guide orient="horz" pos="2772"/>
        <p:guide orient="horz" pos="1230"/>
        <p:guide pos="1844"/>
        <p:guide pos="619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7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4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6663"/>
            <a:ext cx="5946775" cy="3344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9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0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286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6663"/>
            <a:ext cx="5946775" cy="3344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8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3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6663"/>
            <a:ext cx="5946775" cy="3344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97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6663"/>
            <a:ext cx="5946775" cy="3344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687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170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609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913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950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534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390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5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331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868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21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935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1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066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1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714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19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7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54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41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409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51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375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906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556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921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303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62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073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1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0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62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163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60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732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334963" y="209551"/>
            <a:ext cx="614744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0" y="260350"/>
            <a:ext cx="2343176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12192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6639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00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92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71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15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1830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97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03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24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5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11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282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90633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4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683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179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948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79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486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63" Type="http://schemas.openxmlformats.org/officeDocument/2006/relationships/slideLayout" Target="../slideLayouts/slideLayout143.xml"/><Relationship Id="rId68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33.xml"/><Relationship Id="rId58" Type="http://schemas.openxmlformats.org/officeDocument/2006/relationships/slideLayout" Target="../slideLayouts/slideLayout138.xml"/><Relationship Id="rId6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85.xml"/><Relationship Id="rId61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56" Type="http://schemas.openxmlformats.org/officeDocument/2006/relationships/slideLayout" Target="../slideLayouts/slideLayout136.xml"/><Relationship Id="rId64" Type="http://schemas.openxmlformats.org/officeDocument/2006/relationships/slideLayout" Target="../slideLayouts/slideLayout144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59" Type="http://schemas.openxmlformats.org/officeDocument/2006/relationships/slideLayout" Target="../slideLayouts/slideLayout139.xml"/><Relationship Id="rId67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Relationship Id="rId54" Type="http://schemas.openxmlformats.org/officeDocument/2006/relationships/slideLayout" Target="../slideLayouts/slideLayout134.xml"/><Relationship Id="rId6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slideLayout" Target="../slideLayouts/slideLayout129.xml"/><Relationship Id="rId57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52" Type="http://schemas.openxmlformats.org/officeDocument/2006/relationships/slideLayout" Target="../slideLayouts/slideLayout132.xml"/><Relationship Id="rId60" Type="http://schemas.openxmlformats.org/officeDocument/2006/relationships/slideLayout" Target="../slideLayouts/slideLayout140.xml"/><Relationship Id="rId6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30.xml"/><Relationship Id="rId55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4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8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  <p:sldLayoutId id="2147483863" r:id="rId49"/>
    <p:sldLayoutId id="2147483864" r:id="rId50"/>
    <p:sldLayoutId id="2147483865" r:id="rId51"/>
    <p:sldLayoutId id="2147483866" r:id="rId52"/>
    <p:sldLayoutId id="2147483867" r:id="rId53"/>
    <p:sldLayoutId id="2147483868" r:id="rId54"/>
    <p:sldLayoutId id="2147483869" r:id="rId55"/>
    <p:sldLayoutId id="2147483870" r:id="rId56"/>
    <p:sldLayoutId id="2147483871" r:id="rId57"/>
    <p:sldLayoutId id="2147483872" r:id="rId58"/>
    <p:sldLayoutId id="2147483873" r:id="rId59"/>
    <p:sldLayoutId id="2147483874" r:id="rId60"/>
    <p:sldLayoutId id="2147483875" r:id="rId61"/>
    <p:sldLayoutId id="2147483876" r:id="rId62"/>
    <p:sldLayoutId id="2147483877" r:id="rId63"/>
    <p:sldLayoutId id="2147483878" r:id="rId64"/>
    <p:sldLayoutId id="2147483879" r:id="rId65"/>
    <p:sldLayoutId id="2147483880" r:id="rId66"/>
    <p:sldLayoutId id="2147483881" r:id="rId67"/>
    <p:sldLayoutId id="2147483882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voedom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1467" y="2537239"/>
            <a:ext cx="10190455" cy="1144173"/>
          </a:xfrm>
          <a:prstGeom prst="rect">
            <a:avLst/>
          </a:prstGeom>
        </p:spPr>
        <p:txBody>
          <a:bodyPr lIns="108000" rIns="18000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РОССЕЛЬХОЗБАНК</a:t>
            </a:r>
          </a:p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СЕЛЬСКАЯ ИПОТЕКА 2022 </a:t>
            </a:r>
            <a:endParaRPr kumimoji="0" lang="ru-RU" sz="3200" b="0" i="0" u="none" strike="noStrike" kern="1200" cap="none" spc="-20" normalizeH="0" baseline="0" noProof="0" dirty="0">
              <a:ln>
                <a:noFill/>
              </a:ln>
              <a:solidFill>
                <a:srgbClr val="19502E"/>
              </a:solidFill>
              <a:effectLst/>
              <a:uLnTx/>
              <a:uFillTx/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8122" y="5669865"/>
            <a:ext cx="4199862" cy="1047515"/>
            <a:chOff x="138222" y="130199"/>
            <a:chExt cx="4306187" cy="10475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38222" y="130199"/>
              <a:ext cx="4306187" cy="10475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467" y="245269"/>
              <a:ext cx="3202338" cy="932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436" t="25665" r="29131" b="14253"/>
          <a:stretch/>
        </p:blipFill>
        <p:spPr>
          <a:xfrm>
            <a:off x="109182" y="136476"/>
            <a:ext cx="11789594" cy="6482687"/>
          </a:xfrm>
          <a:prstGeom prst="rect">
            <a:avLst/>
          </a:prstGeom>
        </p:spPr>
      </p:pic>
      <p:sp>
        <p:nvSpPr>
          <p:cNvPr id="3" name="Номер слайда 2"/>
          <p:cNvSpPr txBox="1">
            <a:spLocks/>
          </p:cNvSpPr>
          <p:nvPr/>
        </p:nvSpPr>
        <p:spPr>
          <a:xfrm>
            <a:off x="11670059" y="6511388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783" t="25665" r="28870" b="14253"/>
          <a:stretch/>
        </p:blipFill>
        <p:spPr>
          <a:xfrm>
            <a:off x="0" y="0"/>
            <a:ext cx="11773704" cy="6482687"/>
          </a:xfrm>
          <a:prstGeom prst="rect">
            <a:avLst/>
          </a:prstGeom>
        </p:spPr>
      </p:pic>
      <p:sp>
        <p:nvSpPr>
          <p:cNvPr id="3" name="Номер слайда 2"/>
          <p:cNvSpPr txBox="1">
            <a:spLocks/>
          </p:cNvSpPr>
          <p:nvPr/>
        </p:nvSpPr>
        <p:spPr>
          <a:xfrm>
            <a:off x="11670059" y="6511388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251657" y="162586"/>
            <a:ext cx="1184328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Охват  сельских территорий уполномоченными представителями </a:t>
            </a:r>
            <a:r>
              <a:rPr lang="ru-RU" altLang="ru-RU" sz="2400" spc="-20" dirty="0" err="1" smtClean="0">
                <a:latin typeface="Proxima Nova" charset="0"/>
                <a:ea typeface="Proxima Nova" charset="0"/>
                <a:cs typeface="Proxima Nova" charset="0"/>
              </a:rPr>
              <a:t>Россельхозбанка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102" name="Picture 6" descr="C:\Users\Slobodyan-RA\Desktop\Картинки\1907079-200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1" y="1613510"/>
            <a:ext cx="528388" cy="5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lobodyan-RA\Desktop\Картинки\2796496-200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7" y="2629485"/>
            <a:ext cx="531738" cy="5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7826" t="21184" r="10743" b="10921"/>
          <a:stretch/>
        </p:blipFill>
        <p:spPr>
          <a:xfrm>
            <a:off x="251657" y="649705"/>
            <a:ext cx="9516980" cy="6208295"/>
          </a:xfrm>
          <a:prstGeom prst="rect">
            <a:avLst/>
          </a:prstGeom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11670059" y="6382363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5" y="162586"/>
            <a:ext cx="1046767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Мотивация уполномоченных представителей Банка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102" name="Picture 6" descr="C:\Users\Slobodyan-RA\Desktop\Картинки\1907079-200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1" y="1613510"/>
            <a:ext cx="528388" cy="5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lobodyan-RA\Desktop\Картинки\2796496-200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7" y="2629485"/>
            <a:ext cx="531738" cy="5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9165" t="26973" r="8478" b="10527"/>
          <a:stretch/>
        </p:blipFill>
        <p:spPr>
          <a:xfrm>
            <a:off x="197515" y="847635"/>
            <a:ext cx="9625263" cy="5715000"/>
          </a:xfrm>
          <a:prstGeom prst="rect">
            <a:avLst/>
          </a:prstGeom>
        </p:spPr>
      </p:pic>
      <p:sp>
        <p:nvSpPr>
          <p:cNvPr id="7" name="Text Placeholder 12"/>
          <p:cNvSpPr txBox="1">
            <a:spLocks/>
          </p:cNvSpPr>
          <p:nvPr/>
        </p:nvSpPr>
        <p:spPr bwMode="auto">
          <a:xfrm>
            <a:off x="9822778" y="1035747"/>
            <a:ext cx="2112548" cy="31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400" b="1" spc="-20" dirty="0" smtClean="0">
                <a:latin typeface="Proxima Nova" charset="0"/>
                <a:ea typeface="Proxima Nova" charset="0"/>
                <a:cs typeface="Proxima Nova" charset="0"/>
              </a:rPr>
              <a:t>Контактное лицо для заключения договора с уполномоченным представителем: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400" spc="-20" dirty="0" smtClean="0">
                <a:latin typeface="Proxima Nova" charset="0"/>
                <a:ea typeface="Proxima Nova" charset="0"/>
                <a:cs typeface="Proxima Nova" charset="0"/>
              </a:rPr>
              <a:t>Ткачева Людмила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altLang="ru-RU" sz="1400" spc="-20" dirty="0" err="1">
                <a:latin typeface="Proxima Nova" charset="0"/>
                <a:ea typeface="Proxima Nova" charset="0"/>
                <a:cs typeface="Proxima Nova" charset="0"/>
              </a:rPr>
              <a:t>Тел.сот</a:t>
            </a:r>
            <a:r>
              <a:rPr lang="ru-RU" altLang="ru-RU" sz="1400" spc="-20" dirty="0"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altLang="ru-RU" sz="1400" spc="-20" dirty="0" smtClean="0">
                <a:latin typeface="Proxima Nova" charset="0"/>
                <a:ea typeface="Proxima Nova" charset="0"/>
                <a:cs typeface="Proxima Nova" charset="0"/>
              </a:rPr>
              <a:t>8-918-517-84-23</a:t>
            </a:r>
            <a:endParaRPr lang="en-US" altLang="ru-RU" sz="1400" spc="-20" dirty="0">
              <a:latin typeface="Proxima Nova" charset="0"/>
              <a:ea typeface="Proxima Nova" charset="0"/>
              <a:cs typeface="Proxima Nov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u-RU" altLang="ru-RU" sz="1400" spc="-20" dirty="0" smtClean="0">
              <a:latin typeface="Proxima Nova" charset="0"/>
              <a:ea typeface="Proxima Nova" charset="0"/>
              <a:cs typeface="Proxima Nov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400" spc="-20" dirty="0" smtClean="0">
                <a:latin typeface="Proxima Nova" charset="0"/>
                <a:ea typeface="Proxima Nova" charset="0"/>
                <a:cs typeface="Proxima Nova" charset="0"/>
              </a:rPr>
              <a:t>Селиверстов Дмитрий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altLang="ru-RU" sz="1400" spc="-20" dirty="0" err="1">
                <a:latin typeface="Proxima Nova" charset="0"/>
                <a:ea typeface="Proxima Nova" charset="0"/>
                <a:cs typeface="Proxima Nova" charset="0"/>
              </a:rPr>
              <a:t>Тел.сот</a:t>
            </a:r>
            <a:r>
              <a:rPr lang="ru-RU" altLang="ru-RU" sz="1400" spc="-20" dirty="0"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altLang="ru-RU" sz="1400" spc="-20" dirty="0" smtClean="0">
                <a:latin typeface="Proxima Nova" charset="0"/>
                <a:ea typeface="Proxima Nova" charset="0"/>
                <a:cs typeface="Proxima Nova" charset="0"/>
              </a:rPr>
              <a:t>8-928-178-75-83</a:t>
            </a:r>
            <a:endParaRPr lang="en-US" altLang="ru-RU" sz="1400" spc="-20" dirty="0">
              <a:latin typeface="Proxima Nova" charset="0"/>
              <a:ea typeface="Proxima Nova" charset="0"/>
              <a:cs typeface="Proxima Nov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u-RU" altLang="ru-RU" sz="1400" spc="-20" dirty="0">
              <a:latin typeface="Proxima Nova" charset="0"/>
              <a:ea typeface="Proxima Nova" charset="0"/>
              <a:cs typeface="Proxima Nov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ru-RU" altLang="ru-RU" sz="1400" spc="-20" dirty="0" smtClean="0">
              <a:latin typeface="Proxima Nova" charset="0"/>
              <a:ea typeface="Proxima Nova" charset="0"/>
              <a:cs typeface="Proxima Nov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400" spc="-20" dirty="0" smtClean="0">
                <a:latin typeface="Proxima Nova" charset="0"/>
                <a:ea typeface="Proxima Nova" charset="0"/>
                <a:cs typeface="Proxima Nova" charset="0"/>
              </a:rPr>
              <a:t>Тел (863) 231-97-26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1670059" y="6382363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526" y="650737"/>
            <a:ext cx="6302023" cy="5786158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8"/>
          <a:stretch/>
        </p:blipFill>
        <p:spPr bwMode="auto">
          <a:xfrm>
            <a:off x="6415512" y="639530"/>
            <a:ext cx="5776487" cy="41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</a:t>
            </a:r>
            <a:endParaRPr lang="ru-RU" sz="2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206875" y="775160"/>
            <a:ext cx="475227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20" dirty="0">
                <a:ea typeface="Proxima Nova" charset="0"/>
                <a:cs typeface="Times New Roman" panose="02020603050405020304" pitchFamily="18" charset="0"/>
              </a:rPr>
              <a:t>Наш офис</a:t>
            </a:r>
            <a:r>
              <a:rPr sz="1400" b="1" spc="-20" dirty="0">
                <a:ea typeface="Proxima Nova" charset="0"/>
                <a:cs typeface="Times New Roman" panose="02020603050405020304" pitchFamily="18" charset="0"/>
              </a:rPr>
              <a:t> в </a:t>
            </a:r>
            <a:r>
              <a:rPr lang="ru-RU" sz="1400" b="1" spc="-20" dirty="0" smtClean="0">
                <a:ea typeface="Proxima Nova" charset="0"/>
                <a:cs typeface="Times New Roman" panose="02020603050405020304" pitchFamily="18" charset="0"/>
              </a:rPr>
              <a:t>Ростов-на-Дону</a:t>
            </a:r>
            <a:endParaRPr sz="1400" b="1" spc="-20" dirty="0">
              <a:ea typeface="Proxima Nova" charset="0"/>
              <a:cs typeface="Times New Roman" panose="02020603050405020304" pitchFamily="18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sz="1400" spc="-20" dirty="0" err="1" smtClean="0">
                <a:ea typeface="Proxima Nova" charset="0"/>
                <a:cs typeface="Times New Roman" panose="02020603050405020304" pitchFamily="18" charset="0"/>
              </a:rPr>
              <a:t>Адрес</a:t>
            </a:r>
            <a:r>
              <a:rPr sz="1400" spc="-20" dirty="0">
                <a:ea typeface="Proxima Nova" charset="0"/>
                <a:cs typeface="Times New Roman" panose="02020603050405020304" pitchFamily="18" charset="0"/>
              </a:rPr>
              <a:t>: </a:t>
            </a:r>
            <a:r>
              <a:rPr lang="ru-RU" sz="1400" spc="-20" dirty="0" smtClean="0">
                <a:ea typeface="Proxima Nova" charset="0"/>
                <a:cs typeface="Times New Roman" panose="02020603050405020304" pitchFamily="18" charset="0"/>
              </a:rPr>
              <a:t>Ростов-на-Дону</a:t>
            </a:r>
            <a:r>
              <a:rPr sz="1400" spc="-20" dirty="0" smtClean="0">
                <a:ea typeface="Proxima Nova" charset="0"/>
                <a:cs typeface="Times New Roman" panose="02020603050405020304" pitchFamily="18" charset="0"/>
              </a:rPr>
              <a:t>, </a:t>
            </a:r>
            <a:r>
              <a:rPr lang="ru-RU" sz="1400" spc="-20" dirty="0" smtClean="0">
                <a:ea typeface="Proxima Nova" charset="0"/>
                <a:cs typeface="Times New Roman" panose="02020603050405020304" pitchFamily="18" charset="0"/>
              </a:rPr>
              <a:t>пр. Буденовский, </a:t>
            </a:r>
            <a:r>
              <a:rPr sz="1400" spc="-20" dirty="0">
                <a:ea typeface="Proxima Nova" charset="0"/>
                <a:cs typeface="Times New Roman" panose="02020603050405020304" pitchFamily="18" charset="0"/>
              </a:rPr>
              <a:t>д. </a:t>
            </a:r>
            <a:r>
              <a:rPr lang="ru-RU" sz="1400" spc="-20" dirty="0" smtClean="0">
                <a:ea typeface="Proxima Nova" charset="0"/>
                <a:cs typeface="Times New Roman" panose="02020603050405020304" pitchFamily="18" charset="0"/>
              </a:rPr>
              <a:t>37</a:t>
            </a:r>
            <a:endParaRPr sz="1400" spc="-20" dirty="0">
              <a:ea typeface="Proxima Nova" charset="0"/>
              <a:cs typeface="Times New Roman" panose="02020603050405020304" pitchFamily="18" charset="0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206874" y="1329637"/>
            <a:ext cx="5045609" cy="7463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20" dirty="0">
                <a:ea typeface="Proxima Nova" charset="0"/>
                <a:cs typeface="Times New Roman" panose="02020603050405020304" pitchFamily="18" charset="0"/>
              </a:rPr>
              <a:t>Наш офис</a:t>
            </a:r>
            <a:r>
              <a:rPr sz="1400" b="1" spc="-20" dirty="0">
                <a:ea typeface="Proxima Nova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ea typeface="Proxima Nova" charset="0"/>
                <a:cs typeface="Times New Roman" panose="02020603050405020304" pitchFamily="18" charset="0"/>
              </a:rPr>
              <a:t>в </a:t>
            </a:r>
            <a:r>
              <a:rPr lang="ru-RU" dirty="0"/>
              <a:t> </a:t>
            </a:r>
            <a:r>
              <a:rPr lang="ru-RU" sz="1400" dirty="0"/>
              <a:t>г. </a:t>
            </a:r>
            <a:r>
              <a:rPr lang="ru-RU" sz="1400" dirty="0" smtClean="0"/>
              <a:t>Миллерово</a:t>
            </a:r>
          </a:p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 smtClean="0">
                <a:ea typeface="Proxima Nova" charset="0"/>
                <a:cs typeface="Times New Roman" panose="02020603050405020304" pitchFamily="18" charset="0"/>
              </a:rPr>
              <a:t>Адрес</a:t>
            </a:r>
            <a:r>
              <a:rPr sz="1200" spc="-20" dirty="0">
                <a:ea typeface="Proxima Nova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cs typeface="Times New Roman" panose="02020603050405020304" pitchFamily="18" charset="0"/>
              </a:rPr>
              <a:t>Ростовская область</a:t>
            </a:r>
            <a:r>
              <a:rPr lang="ru-RU" sz="1200" b="1" spc="-20" dirty="0">
                <a:ea typeface="Proxima Nova" charset="0"/>
                <a:cs typeface="Times New Roman" panose="02020603050405020304" pitchFamily="18" charset="0"/>
              </a:rPr>
              <a:t> </a:t>
            </a:r>
            <a:r>
              <a:rPr lang="ru-RU" sz="1200" dirty="0" smtClean="0"/>
              <a:t> </a:t>
            </a:r>
            <a:r>
              <a:rPr lang="ru-RU" sz="1400" dirty="0"/>
              <a:t>г. Миллерово</a:t>
            </a:r>
            <a:endParaRPr lang="ru-RU" sz="1400" dirty="0"/>
          </a:p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lang="ru-RU" sz="1400" dirty="0"/>
              <a:t>ул. 20 лет РККА, 34</a:t>
            </a:r>
            <a:endParaRPr lang="ru-RU" sz="1400" spc="-20" dirty="0" smtClean="0">
              <a:ea typeface="Proxima Nova" charset="0"/>
              <a:cs typeface="Times New Roman" panose="02020603050405020304" pitchFamily="18" charset="0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206946" y="2456379"/>
            <a:ext cx="47522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Управляющий  офиса в </a:t>
            </a:r>
            <a:r>
              <a:rPr lang="ru-RU" b="1" dirty="0"/>
              <a:t> г. </a:t>
            </a:r>
            <a:r>
              <a:rPr lang="ru-RU" sz="1400" b="1" dirty="0"/>
              <a:t>Миллерово</a:t>
            </a:r>
            <a:endParaRPr lang="ru-RU" sz="1400" b="1" spc="-20" dirty="0" smtClean="0">
              <a:ea typeface="Proxima Nova" charset="0"/>
              <a:cs typeface="Times New Roman" panose="02020603050405020304" pitchFamily="18" charset="0"/>
            </a:endParaRPr>
          </a:p>
          <a:p>
            <a:pPr marL="12700">
              <a:spcBef>
                <a:spcPts val="5"/>
              </a:spcBef>
            </a:pPr>
            <a:r>
              <a:rPr lang="ru-RU" b="1" dirty="0"/>
              <a:t>Хмельницкая Елена Евгеньевна</a:t>
            </a:r>
            <a:endParaRPr lang="ru-RU" sz="1400" b="1" spc="-20" dirty="0" smtClean="0">
              <a:ea typeface="Proxima Nova" charset="0"/>
              <a:cs typeface="Times New Roman" panose="02020603050405020304" pitchFamily="18" charset="0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313401" y="3906377"/>
            <a:ext cx="19250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Моб.: +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909 433 73 26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313401" y="4108915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KostyrkinaDA@Rostov.rshb.ru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332374" y="3605580"/>
            <a:ext cx="31060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Менеджер Дарья</a:t>
            </a:r>
            <a:endParaRPr sz="14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332374" y="4659930"/>
            <a:ext cx="19250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Моб.: +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989 620 00 33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332374" y="4910684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AndreevaKAL@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ostov.rshb.ru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332374" y="5502500"/>
            <a:ext cx="19250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Моб.: +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878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332374" y="5715697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GrigoryanMM@rostov.rshb.ru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206875" y="3339413"/>
            <a:ext cx="59518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 smtClean="0">
                <a:latin typeface="Arial" panose="020B0604020202020204" pitchFamily="34" charset="0"/>
                <a:ea typeface="Proxima Nova" charset="0"/>
              </a:rPr>
              <a:t>Ответственны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е</a:t>
            </a:r>
            <a:r>
              <a:rPr sz="140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sz="1400" b="1" spc="-20" dirty="0" err="1" smtClean="0">
                <a:latin typeface="Arial" panose="020B0604020202020204" pitchFamily="34" charset="0"/>
                <a:ea typeface="Proxima Nova" charset="0"/>
              </a:rPr>
              <a:t>сотрудник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и  по ипотеке в Ростове-на-Дону</a:t>
            </a:r>
            <a:r>
              <a:rPr sz="1400" b="1" spc="-20" dirty="0" smtClean="0">
                <a:latin typeface="Arial" panose="020B0604020202020204" pitchFamily="34" charset="0"/>
                <a:ea typeface="Proxima Nova" charset="0"/>
              </a:rPr>
              <a:t>:</a:t>
            </a:r>
            <a:endParaRPr sz="14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22" name="object 8"/>
          <p:cNvSpPr txBox="1"/>
          <p:nvPr/>
        </p:nvSpPr>
        <p:spPr>
          <a:xfrm>
            <a:off x="332374" y="4384059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Менеджер Кристина</a:t>
            </a:r>
            <a:endParaRPr sz="14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310244" y="5174050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Менеджер </a:t>
            </a:r>
            <a:r>
              <a:rPr lang="ru-RU" sz="1400" b="1" spc="-20" dirty="0" err="1" smtClean="0">
                <a:latin typeface="Arial" panose="020B0604020202020204" pitchFamily="34" charset="0"/>
                <a:ea typeface="Proxima Nova" charset="0"/>
              </a:rPr>
              <a:t>Мелине</a:t>
            </a:r>
            <a:endParaRPr sz="14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>
          <a:xfrm>
            <a:off x="11670059" y="6511388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206875" y="2133260"/>
            <a:ext cx="192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400" dirty="0"/>
              <a:t>(8-86385) 2-36-53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4"/>
          <p:cNvSpPr txBox="1"/>
          <p:nvPr/>
        </p:nvSpPr>
        <p:spPr>
          <a:xfrm>
            <a:off x="3736840" y="5597040"/>
            <a:ext cx="23683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b="1" u="sng" dirty="0" smtClean="0">
                <a:latin typeface="Arial" panose="020B0604020202020204" pitchFamily="34" charset="0"/>
              </a:rPr>
              <a:t>Круглосуточный телефон  </a:t>
            </a:r>
          </a:p>
          <a:p>
            <a:r>
              <a:rPr lang="ru-RU" sz="1400" b="1" u="sng" dirty="0" smtClean="0">
                <a:latin typeface="Arial" panose="020B0604020202020204" pitchFamily="34" charset="0"/>
              </a:rPr>
              <a:t>8-800-100-01-00</a:t>
            </a:r>
            <a:endParaRPr lang="en-US" sz="1400" b="1" dirty="0"/>
          </a:p>
        </p:txBody>
      </p:sp>
      <p:sp>
        <p:nvSpPr>
          <p:cNvPr id="27" name="object 14"/>
          <p:cNvSpPr txBox="1"/>
          <p:nvPr/>
        </p:nvSpPr>
        <p:spPr>
          <a:xfrm>
            <a:off x="3798827" y="5092785"/>
            <a:ext cx="17742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sz="1400" b="1" u="sng" dirty="0">
                <a:latin typeface="Arial" panose="020B0604020202020204" pitchFamily="34" charset="0"/>
              </a:rPr>
              <a:t>https</a:t>
            </a:r>
            <a:r>
              <a:rPr lang="en-US" sz="1400" b="1" u="sng" dirty="0" smtClean="0">
                <a:latin typeface="Arial" panose="020B0604020202020204" pitchFamily="34" charset="0"/>
              </a:rPr>
              <a:t>://RSHB</a:t>
            </a:r>
            <a:r>
              <a:rPr lang="ru-RU" sz="1400" b="1" u="sng" dirty="0" smtClean="0">
                <a:latin typeface="Arial" panose="020B0604020202020204" pitchFamily="34" charset="0"/>
              </a:rPr>
              <a:t>.</a:t>
            </a:r>
            <a:r>
              <a:rPr lang="en-US" sz="1400" b="1" u="sng" dirty="0" err="1" smtClean="0">
                <a:latin typeface="Arial" panose="020B0604020202020204" pitchFamily="34" charset="0"/>
              </a:rPr>
              <a:t>ru</a:t>
            </a:r>
            <a:endParaRPr lang="en-US" sz="1400" b="1" dirty="0"/>
          </a:p>
        </p:txBody>
      </p:sp>
      <p:sp>
        <p:nvSpPr>
          <p:cNvPr id="28" name="object 13"/>
          <p:cNvSpPr txBox="1"/>
          <p:nvPr/>
        </p:nvSpPr>
        <p:spPr>
          <a:xfrm>
            <a:off x="206946" y="3050128"/>
            <a:ext cx="192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400" dirty="0"/>
              <a:t>(8-86385) 2-36-53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t="36675" b="19315"/>
          <a:stretch/>
        </p:blipFill>
        <p:spPr>
          <a:xfrm>
            <a:off x="0" y="-27383"/>
            <a:ext cx="12192000" cy="30243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-28826"/>
            <a:ext cx="12192000" cy="31071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16343" y="3356992"/>
            <a:ext cx="10747812" cy="1178732"/>
            <a:chOff x="7181850" y="3865904"/>
            <a:chExt cx="4667504" cy="223962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191588" y="3865904"/>
              <a:ext cx="4657766" cy="1840850"/>
              <a:chOff x="7191588" y="3865904"/>
              <a:chExt cx="4657766" cy="1840850"/>
            </a:xfrm>
          </p:grpSpPr>
          <p:sp>
            <p:nvSpPr>
              <p:cNvPr id="12" name="Rectangle 59"/>
              <p:cNvSpPr/>
              <p:nvPr/>
            </p:nvSpPr>
            <p:spPr>
              <a:xfrm>
                <a:off x="7191588" y="3865904"/>
                <a:ext cx="1163650" cy="181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Филиальная сеть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Банк сегодня - это более 1 300 офисов  обслуживания во всех регионах страны (на сельских территориях 80% офисов)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3" name="Rectangle 60"/>
              <p:cNvSpPr/>
              <p:nvPr/>
            </p:nvSpPr>
            <p:spPr>
              <a:xfrm>
                <a:off x="8812050" y="3890962"/>
                <a:ext cx="125853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Рейтинг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Международные агентства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Fitch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и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Moody's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 присвоили Банку долгосрочные кредитные рейтинги ВВB- и Ва1, соответственно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4" name="Rectangle 61"/>
              <p:cNvSpPr/>
              <p:nvPr/>
            </p:nvSpPr>
            <p:spPr>
              <a:xfrm>
                <a:off x="10425977" y="3893927"/>
                <a:ext cx="142337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Банк для людей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РСХБ стабильно входит в ТОП-5 банков 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по объему депозитов и кредитов физическим лицам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7181850" y="3890963"/>
              <a:ext cx="4419600" cy="221456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9597" y="5279507"/>
            <a:ext cx="11131787" cy="7540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Реализация функций рыночного инструмента государственной поддержки в отраслях и сегментах экономики, в том числе агропромышленного, </a:t>
            </a:r>
            <a:r>
              <a:rPr lang="ru-RU" sz="1100" spc="-20" dirty="0" err="1">
                <a:latin typeface="Proxima Nova" charset="0"/>
                <a:ea typeface="Proxima Nova" charset="0"/>
                <a:cs typeface="Proxima Nova" charset="0"/>
              </a:rPr>
              <a:t>рыбохозяйственного</a:t>
            </a: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и лесопромышленного комплексов, содействие формированию и функционированию национальной кредитно-финансовой системы, эффективное и комплексное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удовлетворение платежеспособного спроса бизнеса и населения в качественных банковских и сопутствующих финансовых продуктах и услугах.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51556" y="3448045"/>
            <a:ext cx="576000" cy="576000"/>
            <a:chOff x="1415479" y="3654889"/>
            <a:chExt cx="576000" cy="576000"/>
          </a:xfrm>
        </p:grpSpPr>
        <p:sp>
          <p:nvSpPr>
            <p:cNvPr id="31" name="Овал 30"/>
            <p:cNvSpPr/>
            <p:nvPr/>
          </p:nvSpPr>
          <p:spPr>
            <a:xfrm>
              <a:off x="1415479" y="3654889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1485924" y="3717266"/>
              <a:ext cx="435112" cy="460834"/>
              <a:chOff x="1485924" y="3717266"/>
              <a:chExt cx="435112" cy="46083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85924" y="3725333"/>
                <a:ext cx="435112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622340" y="3725581"/>
                <a:ext cx="162279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508873" y="3942889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Дуга 35"/>
              <p:cNvSpPr/>
              <p:nvPr/>
            </p:nvSpPr>
            <p:spPr>
              <a:xfrm rot="10800000">
                <a:off x="1559463" y="3717266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Дуга 36"/>
              <p:cNvSpPr/>
              <p:nvPr/>
            </p:nvSpPr>
            <p:spPr>
              <a:xfrm>
                <a:off x="1559463" y="4053858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4467926" y="3448045"/>
            <a:ext cx="576000" cy="576000"/>
            <a:chOff x="2764469" y="2492108"/>
            <a:chExt cx="576000" cy="576000"/>
          </a:xfrm>
        </p:grpSpPr>
        <p:sp>
          <p:nvSpPr>
            <p:cNvPr id="39" name="Овал 38"/>
            <p:cNvSpPr/>
            <p:nvPr/>
          </p:nvSpPr>
          <p:spPr>
            <a:xfrm>
              <a:off x="2764469" y="2492108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2824183" y="2636108"/>
              <a:ext cx="461446" cy="322597"/>
              <a:chOff x="2824183" y="2636108"/>
              <a:chExt cx="461446" cy="322597"/>
            </a:xfrm>
          </p:grpSpPr>
          <p:sp>
            <p:nvSpPr>
              <p:cNvPr id="41" name="5-конечная звезда 40"/>
              <p:cNvSpPr/>
              <p:nvPr/>
            </p:nvSpPr>
            <p:spPr>
              <a:xfrm>
                <a:off x="2824183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5-конечная звезда 41"/>
              <p:cNvSpPr/>
              <p:nvPr/>
            </p:nvSpPr>
            <p:spPr>
              <a:xfrm>
                <a:off x="2982906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5-конечная звезда 42"/>
              <p:cNvSpPr/>
              <p:nvPr/>
            </p:nvSpPr>
            <p:spPr>
              <a:xfrm>
                <a:off x="3141629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5-конечная звезда 43"/>
              <p:cNvSpPr/>
              <p:nvPr/>
            </p:nvSpPr>
            <p:spPr>
              <a:xfrm>
                <a:off x="2904992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5-конечная звезда 44"/>
              <p:cNvSpPr/>
              <p:nvPr/>
            </p:nvSpPr>
            <p:spPr>
              <a:xfrm>
                <a:off x="3063715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8184296" y="3448045"/>
            <a:ext cx="576000" cy="636602"/>
            <a:chOff x="5375952" y="2898103"/>
            <a:chExt cx="576000" cy="636602"/>
          </a:xfrm>
        </p:grpSpPr>
        <p:sp>
          <p:nvSpPr>
            <p:cNvPr id="51" name="Овал 50"/>
            <p:cNvSpPr/>
            <p:nvPr/>
          </p:nvSpPr>
          <p:spPr>
            <a:xfrm>
              <a:off x="5375952" y="2898103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547782" y="2958705"/>
              <a:ext cx="232340" cy="232340"/>
            </a:xfrm>
            <a:prstGeom prst="ellipse">
              <a:avLst/>
            </a:prstGeom>
            <a:noFill/>
            <a:ln w="28575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>
              <a:off x="5503227" y="3213255"/>
              <a:ext cx="321450" cy="321450"/>
            </a:xfrm>
            <a:prstGeom prst="arc">
              <a:avLst>
                <a:gd name="adj1" fmla="val 10733185"/>
                <a:gd name="adj2" fmla="val 244429"/>
              </a:avLst>
            </a:prstGeom>
            <a:noFill/>
            <a:ln w="28575" cap="rnd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24680" y="4492952"/>
            <a:ext cx="4408340" cy="720131"/>
            <a:chOff x="751556" y="4780010"/>
            <a:chExt cx="4408340" cy="7201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1556" y="4896351"/>
              <a:ext cx="4408340" cy="526188"/>
            </a:xfrm>
            <a:prstGeom prst="rect">
              <a:avLst/>
            </a:prstGeom>
            <a:solidFill>
              <a:srgbClr val="FFCB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11291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04392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938717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830363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705444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646760" y="4687721"/>
            <a:ext cx="176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Миссия Банка</a:t>
            </a:r>
            <a:endParaRPr lang="ru-RU" sz="6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7" name="Text Placeholder 12"/>
          <p:cNvSpPr txBox="1">
            <a:spLocks/>
          </p:cNvSpPr>
          <p:nvPr/>
        </p:nvSpPr>
        <p:spPr bwMode="auto">
          <a:xfrm>
            <a:off x="616501" y="1040647"/>
            <a:ext cx="5184575" cy="7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2000" b="1">
                <a:solidFill>
                  <a:srgbClr val="19502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9pPr>
          </a:lstStyle>
          <a:p>
            <a:pPr>
              <a:spcAft>
                <a:spcPts val="600"/>
              </a:spcAft>
            </a:pPr>
            <a:r>
              <a:rPr lang="ru-RU" altLang="ru-RU" sz="4400" b="0" spc="-20" dirty="0">
                <a:latin typeface="Proxima Nova" charset="0"/>
                <a:ea typeface="Proxima Nova" charset="0"/>
                <a:cs typeface="Proxima Nova" charset="0"/>
              </a:rPr>
              <a:t>С нами надежно</a:t>
            </a:r>
            <a:endParaRPr lang="en-US" altLang="ru-RU" sz="4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46" name="Номер слайда 2"/>
          <p:cNvSpPr txBox="1">
            <a:spLocks/>
          </p:cNvSpPr>
          <p:nvPr/>
        </p:nvSpPr>
        <p:spPr>
          <a:xfrm>
            <a:off x="11670059" y="6382363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05981" y="1433195"/>
            <a:ext cx="5680079" cy="392659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8072" y="6356002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88763" y="3926385"/>
            <a:ext cx="3374207" cy="47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25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лет</a:t>
            </a:r>
            <a:r>
              <a:rPr lang="ru-RU" sz="105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(включительно)</a:t>
            </a:r>
            <a:endParaRPr lang="ru-RU" sz="11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7069" y="3926919"/>
            <a:ext cx="1745286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СРОК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068" y="4572880"/>
            <a:ext cx="2221185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ДОПОЛНИТЕЛЬНЫЕ ВОЗМОЖНОСТИ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08096" y="3305437"/>
            <a:ext cx="166772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от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10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751" y="3284782"/>
            <a:ext cx="2327297" cy="4864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ПЕРВОНАЧАЛЬНЫЙ ВЗНОС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488728" y="4535859"/>
            <a:ext cx="3607271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оформления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заемщиками-супругами двух кредитов для приобретения объекта недвижимости большей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стоимостью</a:t>
            </a:r>
            <a:r>
              <a:rPr lang="ru-RU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069" y="1766486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СУММА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27992" y="1758496"/>
            <a:ext cx="2706020" cy="44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 в </a:t>
            </a: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Ростовской области на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каждого супруга</a:t>
            </a:r>
            <a:endParaRPr lang="ru-RU" sz="20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7069" y="1143524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ПРОЦЕНТНАЯ СТАВКА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499950" y="1194231"/>
            <a:ext cx="270602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3% </a:t>
            </a: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7369" y="5603608"/>
            <a:ext cx="1168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aseline="30000" dirty="0">
                <a:latin typeface="Arial" panose="020B0604020202020204" pitchFamily="34" charset="0"/>
              </a:rPr>
              <a:t>*</a:t>
            </a:r>
            <a:r>
              <a:rPr lang="ru-RU" sz="900" dirty="0" smtClean="0">
                <a:latin typeface="Arial" panose="020B0604020202020204" pitchFamily="34" charset="0"/>
              </a:rPr>
              <a:t> при соблюдении следующих условий: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 заемщики-супруги рассматриваются в качестве самостоятельных заемщиков и не привлекаются в качестве </a:t>
            </a:r>
            <a:r>
              <a:rPr lang="ru-RU" sz="900" dirty="0" err="1" smtClean="0">
                <a:latin typeface="Arial" panose="020B0604020202020204" pitchFamily="34" charset="0"/>
              </a:rPr>
              <a:t>созаемщиков</a:t>
            </a:r>
            <a:r>
              <a:rPr lang="ru-RU" sz="900" dirty="0" smtClean="0">
                <a:latin typeface="Arial" panose="020B0604020202020204" pitchFamily="34" charset="0"/>
              </a:rPr>
              <a:t> по кредитным договорам друг друга;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приобретаемый (строящийся) объект недвижимости, на который выдаются два льготных ипотечных кредита, должен соответствовать требованиям к объекту недвижимости, включая требования по соответствию учетной норме площади;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объект недвижимости, средства на приобретение (строительство) которого выдаются по двум льготным ипотечным кредитам, должен приобретаться на правах общей совместной собственности по одному договору купли-продажи (договору долевого участия) с указанием в качестве покупателей обоих заемщиков;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заявка на выдачу льготного ипотечного кредита на приобретение (строительство) одного объекта недвижимости (жилого помещения (жилого дома) подается каждым заемщиком;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первоначальный взнос по каждому из двух кредитов на приобретение (строительство) одного объекта недвижимости для каждого заемщика будет составлять 10% от стоимости такого объекта недвижимости</a:t>
            </a:r>
            <a:r>
              <a:rPr lang="ru-RU" sz="800" dirty="0" smtClean="0">
                <a:latin typeface="Arial" panose="020B0604020202020204" pitchFamily="34" charset="0"/>
              </a:rPr>
              <a:t>.</a:t>
            </a:r>
            <a:endParaRPr lang="ru-RU" sz="800" dirty="0">
              <a:latin typeface="Arial" panose="020B0604020202020204" pitchFamily="34" charset="0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354476" y="218000"/>
            <a:ext cx="560630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cap="all" spc="-15" dirty="0">
                <a:latin typeface="Proxima Nova" charset="0"/>
                <a:ea typeface="Proxima Nova" charset="0"/>
                <a:cs typeface="Proxima Nova" charset="0"/>
              </a:rPr>
              <a:t>СЕЛЬСКАЯ ИПОТЕКА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0167" y="592155"/>
            <a:ext cx="11435131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388414" y="1089813"/>
            <a:ext cx="1575255" cy="1551736"/>
            <a:chOff x="6629485" y="1484081"/>
            <a:chExt cx="1575255" cy="1551736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6990878" y="1484081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2" name="Rectangle 122"/>
            <p:cNvSpPr>
              <a:spLocks noChangeArrowheads="1"/>
            </p:cNvSpPr>
            <p:nvPr/>
          </p:nvSpPr>
          <p:spPr bwMode="auto">
            <a:xfrm>
              <a:off x="7001787" y="2031230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814155" y="2723024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Номер слайда 2"/>
          <p:cNvSpPr txBox="1">
            <a:spLocks/>
          </p:cNvSpPr>
          <p:nvPr/>
        </p:nvSpPr>
        <p:spPr>
          <a:xfrm>
            <a:off x="11670059" y="6382363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755744" y="1936402"/>
            <a:ext cx="5315448" cy="918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ФИЗИЧЕСКОГО ЛИЦА ЖИЛОГО ДОМА (ОБЪЕКТА ИЖС), ПОСТРОЕННОГО НЕ РАНЕЕ ЧЕМ ЗА 5 ЛЕТ ДО ДАТЫ ЗАКЛЮЧЕНИЯ КРЕДИТНОГО ДОГОВОРА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6620" y="1428305"/>
            <a:ext cx="5638615" cy="264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СТРОИТЕЛЬСТВО ЖИЛОГО ДОМА (ОБЪЕКТА ИЖС);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51571" y="1692993"/>
            <a:ext cx="5780450" cy="38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362789" y="218000"/>
            <a:ext cx="78668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ЦЕЛИ КРЕДИТОВАНИЯ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209030" y="296276"/>
            <a:ext cx="1640261" cy="1630114"/>
            <a:chOff x="6629485" y="1405703"/>
            <a:chExt cx="1640261" cy="1630114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7055884" y="1405703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6976880" y="2018771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12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25701" y="2712391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8915" y="1447154"/>
            <a:ext cx="361380" cy="361380"/>
            <a:chOff x="358915" y="1809381"/>
            <a:chExt cx="361380" cy="3613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55" name="Прямоугольник 54"/>
          <p:cNvSpPr/>
          <p:nvPr/>
        </p:nvSpPr>
        <p:spPr>
          <a:xfrm>
            <a:off x="755743" y="2833479"/>
            <a:ext cx="5453287" cy="1387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ПОСТРОЕННОГО НЕ РАНЕЕ ЧЕМ ЗА 3 ГОДА ДО ДАТЫ ЗАКЛЮЧЕНИЯ КРЕДИТНОГО ДОГОВОРА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5743" y="4221280"/>
            <a:ext cx="5453287" cy="1462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СООТВЕТСТВУЮЩЕГО ТРЕБОВАНИЯМ ПОСТАНОВЛЕНИЯ ПРАВИТЕЛЬСТВА №1567, НАХОДЯЩЕГОСЯ НА ЭТАПЕ СТРОИТЕЛЬСТВА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358915" y="2134598"/>
            <a:ext cx="361380" cy="361380"/>
            <a:chOff x="358915" y="1809381"/>
            <a:chExt cx="361380" cy="361380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28" name="Группа 127"/>
          <p:cNvGrpSpPr/>
          <p:nvPr/>
        </p:nvGrpSpPr>
        <p:grpSpPr>
          <a:xfrm>
            <a:off x="358915" y="3002409"/>
            <a:ext cx="361380" cy="361380"/>
            <a:chOff x="358915" y="1809381"/>
            <a:chExt cx="361380" cy="36138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0" name="Группа 12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3" name="Группа 132"/>
          <p:cNvGrpSpPr/>
          <p:nvPr/>
        </p:nvGrpSpPr>
        <p:grpSpPr>
          <a:xfrm>
            <a:off x="358915" y="4416694"/>
            <a:ext cx="361380" cy="361380"/>
            <a:chOff x="358915" y="1809381"/>
            <a:chExt cx="361380" cy="361380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33" name="Номер слайда 2"/>
          <p:cNvSpPr txBox="1">
            <a:spLocks/>
          </p:cNvSpPr>
          <p:nvPr/>
        </p:nvSpPr>
        <p:spPr>
          <a:xfrm>
            <a:off x="11670059" y="6382363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527800" y="3273174"/>
            <a:ext cx="5664200" cy="3332583"/>
          </a:xfrm>
          <a:prstGeom prst="rect">
            <a:avLst/>
          </a:prstGeom>
          <a:pattFill prst="dkUpDiag">
            <a:fgClr>
              <a:srgbClr val="6AA744"/>
            </a:fgClr>
            <a:bgClr>
              <a:srgbClr val="91B46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6580787" y="3256987"/>
            <a:ext cx="5892197" cy="483195"/>
          </a:xfrm>
          <a:custGeom>
            <a:avLst/>
            <a:gdLst>
              <a:gd name="connsiteX0" fmla="*/ 0 w 5256583"/>
              <a:gd name="connsiteY0" fmla="*/ 92369 h 554205"/>
              <a:gd name="connsiteX1" fmla="*/ 92369 w 5256583"/>
              <a:gd name="connsiteY1" fmla="*/ 0 h 554205"/>
              <a:gd name="connsiteX2" fmla="*/ 5164214 w 5256583"/>
              <a:gd name="connsiteY2" fmla="*/ 0 h 554205"/>
              <a:gd name="connsiteX3" fmla="*/ 5256583 w 5256583"/>
              <a:gd name="connsiteY3" fmla="*/ 92369 h 554205"/>
              <a:gd name="connsiteX4" fmla="*/ 5256583 w 5256583"/>
              <a:gd name="connsiteY4" fmla="*/ 461836 h 554205"/>
              <a:gd name="connsiteX5" fmla="*/ 5164214 w 5256583"/>
              <a:gd name="connsiteY5" fmla="*/ 554205 h 554205"/>
              <a:gd name="connsiteX6" fmla="*/ 92369 w 5256583"/>
              <a:gd name="connsiteY6" fmla="*/ 554205 h 554205"/>
              <a:gd name="connsiteX7" fmla="*/ 0 w 5256583"/>
              <a:gd name="connsiteY7" fmla="*/ 461836 h 554205"/>
              <a:gd name="connsiteX8" fmla="*/ 0 w 5256583"/>
              <a:gd name="connsiteY8" fmla="*/ 92369 h 5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6583" h="554205">
                <a:moveTo>
                  <a:pt x="0" y="92369"/>
                </a:moveTo>
                <a:cubicBezTo>
                  <a:pt x="0" y="41355"/>
                  <a:pt x="41355" y="0"/>
                  <a:pt x="92369" y="0"/>
                </a:cubicBezTo>
                <a:lnTo>
                  <a:pt x="5164214" y="0"/>
                </a:lnTo>
                <a:cubicBezTo>
                  <a:pt x="5215228" y="0"/>
                  <a:pt x="5256583" y="41355"/>
                  <a:pt x="5256583" y="92369"/>
                </a:cubicBezTo>
                <a:lnTo>
                  <a:pt x="5256583" y="461836"/>
                </a:lnTo>
                <a:cubicBezTo>
                  <a:pt x="5256583" y="512850"/>
                  <a:pt x="5215228" y="554205"/>
                  <a:pt x="5164214" y="554205"/>
                </a:cubicBezTo>
                <a:lnTo>
                  <a:pt x="92369" y="554205"/>
                </a:lnTo>
                <a:cubicBezTo>
                  <a:pt x="41355" y="554205"/>
                  <a:pt x="0" y="512850"/>
                  <a:pt x="0" y="461836"/>
                </a:cubicBezTo>
                <a:lnTo>
                  <a:pt x="0" y="92369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ХАРАКТЕРИСТИКИ ОБЪЕКТА НЕДВИЖИМОСТИ: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580787" y="3711488"/>
            <a:ext cx="5453062" cy="2853212"/>
          </a:xfrm>
          <a:custGeom>
            <a:avLst/>
            <a:gdLst>
              <a:gd name="connsiteX0" fmla="*/ 0 w 5256583"/>
              <a:gd name="connsiteY0" fmla="*/ 0 h 2070166"/>
              <a:gd name="connsiteX1" fmla="*/ 5256583 w 5256583"/>
              <a:gd name="connsiteY1" fmla="*/ 0 h 2070166"/>
              <a:gd name="connsiteX2" fmla="*/ 5256583 w 5256583"/>
              <a:gd name="connsiteY2" fmla="*/ 2070166 h 2070166"/>
              <a:gd name="connsiteX3" fmla="*/ 0 w 5256583"/>
              <a:gd name="connsiteY3" fmla="*/ 2070166 h 2070166"/>
              <a:gd name="connsiteX4" fmla="*/ 0 w 5256583"/>
              <a:gd name="connsiteY4" fmla="*/ 0 h 20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3" h="2070166">
                <a:moveTo>
                  <a:pt x="0" y="0"/>
                </a:moveTo>
                <a:lnTo>
                  <a:pt x="5256583" y="0"/>
                </a:lnTo>
                <a:lnTo>
                  <a:pt x="5256583" y="2070166"/>
                </a:lnTo>
                <a:lnTo>
                  <a:pt x="0" y="20701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ригоден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для постоянного проживания (согласно отчету об оценке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);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беспечен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централизованными или автономными инженерными системами (электроснабжение, водоснабжение, водоотведение,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  <a:r>
              <a:rPr lang="en-US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;</a:t>
            </a:r>
            <a:endParaRPr lang="ru-RU" sz="1050" dirty="0" smtClean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 smtClean="0"/>
              <a:t>наличие </a:t>
            </a:r>
            <a:r>
              <a:rPr lang="ru-RU" sz="1050" dirty="0"/>
              <a:t>кирпичного, бетонного или каменного </a:t>
            </a:r>
            <a:r>
              <a:rPr lang="ru-RU" sz="1050" dirty="0" smtClean="0"/>
              <a:t>фундамента, материал </a:t>
            </a:r>
            <a:r>
              <a:rPr lang="ru-RU" sz="1050" dirty="0"/>
              <a:t>несущих стен и перекрытий - камень, кирпич, бетон, дерево</a:t>
            </a:r>
            <a:r>
              <a:rPr lang="ru-RU" sz="1050" dirty="0" smtClean="0"/>
              <a:t>;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/>
              <a:t>при покупке жилого дома по договору купли-продажи устанавливаются требования к сроку введения в эксплуатацию объекта: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физического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5 лет до даты заключения кредитного договора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юридического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3 года до даты заключения кредитного договора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необходима </a:t>
            </a:r>
            <a:r>
              <a:rPr lang="ru-RU" sz="1050" b="1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регистрация заемщика </a:t>
            </a:r>
            <a:r>
              <a:rPr lang="ru-RU" sz="105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объекте покупки (в течение пяти лет с момента государственной регистрации права собственности).</a:t>
            </a:r>
            <a:endParaRPr lang="ru-RU" sz="1050" dirty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endParaRPr lang="ru-RU" sz="105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96365" y="874913"/>
            <a:ext cx="1526292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endPara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570235" y="2850566"/>
            <a:ext cx="3862830" cy="227755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Заявление-анкета</a:t>
            </a:r>
          </a:p>
        </p:txBody>
      </p:sp>
      <p:sp>
        <p:nvSpPr>
          <p:cNvPr id="22" name="object 9"/>
          <p:cNvSpPr txBox="1"/>
          <p:nvPr/>
        </p:nvSpPr>
        <p:spPr>
          <a:xfrm>
            <a:off x="362788" y="218000"/>
            <a:ext cx="11829212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ЗАЕМЩИКУ И ОБЪЕКТУ НЕДВИЖИМОСТИ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297316" y="931908"/>
            <a:ext cx="1997400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от 21 до 75 лет 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94485" y="1406619"/>
            <a:ext cx="1891149" cy="241699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297316" y="1390654"/>
            <a:ext cx="3455802" cy="397537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3 месяца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на последнем (текущем) месте работы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294472" y="1962225"/>
            <a:ext cx="3798184" cy="69403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супруг(а)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заемщика (при отсутствии брачного договора</a:t>
            </a:r>
            <a:r>
              <a:rPr lang="en-US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/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контракта). Для увеличения суммы кредита в качестве </a:t>
            </a:r>
            <a:r>
              <a:rPr lang="ru-RU" sz="1050" b="0" kern="1200" spc="-20" dirty="0" err="1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созаемщика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можно привлечь до 3-х человек (не только родственников)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99733" y="1992551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СОЗАЕМЩИКИ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96899" y="2888938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567855" y="3785000"/>
            <a:ext cx="3862830" cy="357021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defTabSz="533400">
              <a:lnSpc>
                <a:spcPct val="80000"/>
              </a:lnSpc>
              <a:spcBef>
                <a:spcPct val="0"/>
              </a:spcBef>
            </a:pPr>
            <a:r>
              <a:rPr lang="ru-RU" sz="1600" dirty="0">
                <a:solidFill>
                  <a:srgbClr val="1C1C1C"/>
                </a:solidFill>
              </a:rPr>
              <a:t>Военный билет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или приписное свидетельство - для мужчин в возрасте до 27 лет (включительно)</a:t>
            </a:r>
          </a:p>
        </p:txBody>
      </p:sp>
      <p:pic>
        <p:nvPicPr>
          <p:cNvPr id="47" name="Рисунок 46" descr="https://static.tildacdn.com/tild3238-3436-4738-b530-306632373262/9012c88a5e3ddf4315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800" y="872606"/>
            <a:ext cx="5957671" cy="2400568"/>
          </a:xfrm>
          <a:custGeom>
            <a:avLst/>
            <a:gdLst>
              <a:gd name="connsiteX0" fmla="*/ 5984619 w 16002000"/>
              <a:gd name="connsiteY0" fmla="*/ 0 h 7266677"/>
              <a:gd name="connsiteX1" fmla="*/ 8897454 w 16002000"/>
              <a:gd name="connsiteY1" fmla="*/ 1142533 h 7266677"/>
              <a:gd name="connsiteX2" fmla="*/ 11150589 w 16002000"/>
              <a:gd name="connsiteY2" fmla="*/ 2611514 h 7266677"/>
              <a:gd name="connsiteX3" fmla="*/ 11075039 w 16002000"/>
              <a:gd name="connsiteY3" fmla="*/ 2841283 h 7266677"/>
              <a:gd name="connsiteX4" fmla="*/ 12620441 w 16002000"/>
              <a:gd name="connsiteY4" fmla="*/ 3855004 h 7266677"/>
              <a:gd name="connsiteX5" fmla="*/ 12629417 w 16002000"/>
              <a:gd name="connsiteY5" fmla="*/ 4101609 h 7266677"/>
              <a:gd name="connsiteX6" fmla="*/ 12335625 w 16002000"/>
              <a:gd name="connsiteY6" fmla="*/ 4256192 h 7266677"/>
              <a:gd name="connsiteX7" fmla="*/ 13348955 w 16002000"/>
              <a:gd name="connsiteY7" fmla="*/ 4251605 h 7266677"/>
              <a:gd name="connsiteX8" fmla="*/ 13361552 w 16002000"/>
              <a:gd name="connsiteY8" fmla="*/ 4170642 h 7266677"/>
              <a:gd name="connsiteX9" fmla="*/ 13438981 w 16002000"/>
              <a:gd name="connsiteY9" fmla="*/ 4113109 h 7266677"/>
              <a:gd name="connsiteX10" fmla="*/ 13517563 w 16002000"/>
              <a:gd name="connsiteY10" fmla="*/ 4170260 h 7266677"/>
              <a:gd name="connsiteX11" fmla="*/ 13524707 w 16002000"/>
              <a:gd name="connsiteY11" fmla="*/ 4248840 h 7266677"/>
              <a:gd name="connsiteX12" fmla="*/ 14523875 w 16002000"/>
              <a:gd name="connsiteY12" fmla="*/ 4243233 h 7266677"/>
              <a:gd name="connsiteX13" fmla="*/ 14519074 w 16002000"/>
              <a:gd name="connsiteY13" fmla="*/ 4157143 h 7266677"/>
              <a:gd name="connsiteX14" fmla="*/ 14612938 w 16002000"/>
              <a:gd name="connsiteY14" fmla="*/ 4098821 h 7266677"/>
              <a:gd name="connsiteX15" fmla="*/ 14684376 w 16002000"/>
              <a:gd name="connsiteY15" fmla="*/ 4158353 h 7266677"/>
              <a:gd name="connsiteX16" fmla="*/ 14693189 w 16002000"/>
              <a:gd name="connsiteY16" fmla="*/ 4237751 h 7266677"/>
              <a:gd name="connsiteX17" fmla="*/ 15769621 w 16002000"/>
              <a:gd name="connsiteY17" fmla="*/ 4232527 h 7266677"/>
              <a:gd name="connsiteX18" fmla="*/ 15775947 w 16002000"/>
              <a:gd name="connsiteY18" fmla="*/ 4133332 h 7266677"/>
              <a:gd name="connsiteX19" fmla="*/ 15867857 w 16002000"/>
              <a:gd name="connsiteY19" fmla="*/ 4089296 h 7266677"/>
              <a:gd name="connsiteX20" fmla="*/ 15952906 w 16002000"/>
              <a:gd name="connsiteY20" fmla="*/ 4146802 h 7266677"/>
              <a:gd name="connsiteX21" fmla="*/ 15958344 w 16002000"/>
              <a:gd name="connsiteY21" fmla="*/ 4222646 h 7266677"/>
              <a:gd name="connsiteX22" fmla="*/ 15996444 w 16002000"/>
              <a:gd name="connsiteY22" fmla="*/ 4229790 h 7266677"/>
              <a:gd name="connsiteX23" fmla="*/ 16002000 w 16002000"/>
              <a:gd name="connsiteY23" fmla="*/ 6676193 h 7266677"/>
              <a:gd name="connsiteX24" fmla="*/ 16002000 w 16002000"/>
              <a:gd name="connsiteY24" fmla="*/ 7266677 h 7266677"/>
              <a:gd name="connsiteX25" fmla="*/ 0 w 16002000"/>
              <a:gd name="connsiteY25" fmla="*/ 7266677 h 7266677"/>
              <a:gd name="connsiteX26" fmla="*/ 0 w 16002000"/>
              <a:gd name="connsiteY26" fmla="*/ 4254271 h 7266677"/>
              <a:gd name="connsiteX27" fmla="*/ 192123 w 16002000"/>
              <a:gd name="connsiteY27" fmla="*/ 4249018 h 7266677"/>
              <a:gd name="connsiteX28" fmla="*/ 188284 w 16002000"/>
              <a:gd name="connsiteY28" fmla="*/ 4170792 h 7266677"/>
              <a:gd name="connsiteX29" fmla="*/ 287337 w 16002000"/>
              <a:gd name="connsiteY29" fmla="*/ 4127396 h 7266677"/>
              <a:gd name="connsiteX30" fmla="*/ 389731 w 16002000"/>
              <a:gd name="connsiteY30" fmla="*/ 4172640 h 7266677"/>
              <a:gd name="connsiteX31" fmla="*/ 394458 w 16002000"/>
              <a:gd name="connsiteY31" fmla="*/ 4247277 h 7266677"/>
              <a:gd name="connsiteX32" fmla="*/ 1124293 w 16002000"/>
              <a:gd name="connsiteY32" fmla="*/ 4266326 h 7266677"/>
              <a:gd name="connsiteX33" fmla="*/ 1123156 w 16002000"/>
              <a:gd name="connsiteY33" fmla="*/ 4186927 h 7266677"/>
              <a:gd name="connsiteX34" fmla="*/ 1206358 w 16002000"/>
              <a:gd name="connsiteY34" fmla="*/ 4140476 h 7266677"/>
              <a:gd name="connsiteX35" fmla="*/ 1301750 w 16002000"/>
              <a:gd name="connsiteY35" fmla="*/ 4186927 h 7266677"/>
              <a:gd name="connsiteX36" fmla="*/ 1300613 w 16002000"/>
              <a:gd name="connsiteY36" fmla="*/ 4263945 h 7266677"/>
              <a:gd name="connsiteX37" fmla="*/ 1947922 w 16002000"/>
              <a:gd name="connsiteY37" fmla="*/ 4268067 h 7266677"/>
              <a:gd name="connsiteX38" fmla="*/ 1944688 w 16002000"/>
              <a:gd name="connsiteY38" fmla="*/ 4203596 h 7266677"/>
              <a:gd name="connsiteX39" fmla="*/ 2030448 w 16002000"/>
              <a:gd name="connsiteY39" fmla="*/ 4159526 h 7266677"/>
              <a:gd name="connsiteX40" fmla="*/ 2123282 w 16002000"/>
              <a:gd name="connsiteY40" fmla="*/ 4210740 h 7266677"/>
              <a:gd name="connsiteX41" fmla="*/ 2124881 w 16002000"/>
              <a:gd name="connsiteY41" fmla="*/ 4272830 h 7266677"/>
              <a:gd name="connsiteX42" fmla="*/ 2698726 w 16002000"/>
              <a:gd name="connsiteY42" fmla="*/ 4281076 h 7266677"/>
              <a:gd name="connsiteX43" fmla="*/ 2699544 w 16002000"/>
              <a:gd name="connsiteY43" fmla="*/ 4213121 h 7266677"/>
              <a:gd name="connsiteX44" fmla="*/ 2777592 w 16002000"/>
              <a:gd name="connsiteY44" fmla="*/ 4177936 h 7266677"/>
              <a:gd name="connsiteX45" fmla="*/ 2848035 w 16002000"/>
              <a:gd name="connsiteY45" fmla="*/ 4209176 h 7266677"/>
              <a:gd name="connsiteX46" fmla="*/ 2861469 w 16002000"/>
              <a:gd name="connsiteY46" fmla="*/ 4284559 h 7266677"/>
              <a:gd name="connsiteX47" fmla="*/ 3374433 w 16002000"/>
              <a:gd name="connsiteY47" fmla="*/ 4292342 h 7266677"/>
              <a:gd name="connsiteX48" fmla="*/ 3371057 w 16002000"/>
              <a:gd name="connsiteY48" fmla="*/ 4215503 h 7266677"/>
              <a:gd name="connsiteX49" fmla="*/ 3451557 w 16002000"/>
              <a:gd name="connsiteY49" fmla="*/ 4182059 h 7266677"/>
              <a:gd name="connsiteX50" fmla="*/ 3530601 w 16002000"/>
              <a:gd name="connsiteY50" fmla="*/ 4220264 h 7266677"/>
              <a:gd name="connsiteX51" fmla="*/ 3530600 w 16002000"/>
              <a:gd name="connsiteY51" fmla="*/ 4291241 h 7266677"/>
              <a:gd name="connsiteX52" fmla="*/ 3996366 w 16002000"/>
              <a:gd name="connsiteY52" fmla="*/ 4292982 h 7266677"/>
              <a:gd name="connsiteX53" fmla="*/ 4000310 w 16002000"/>
              <a:gd name="connsiteY53" fmla="*/ 4221899 h 7266677"/>
              <a:gd name="connsiteX54" fmla="*/ 4087814 w 16002000"/>
              <a:gd name="connsiteY54" fmla="*/ 4205977 h 7266677"/>
              <a:gd name="connsiteX55" fmla="*/ 4140201 w 16002000"/>
              <a:gd name="connsiteY55" fmla="*/ 4234552 h 7266677"/>
              <a:gd name="connsiteX56" fmla="*/ 4137820 w 16002000"/>
              <a:gd name="connsiteY56" fmla="*/ 4291703 h 7266677"/>
              <a:gd name="connsiteX57" fmla="*/ 4184413 w 16002000"/>
              <a:gd name="connsiteY57" fmla="*/ 4300125 h 7266677"/>
              <a:gd name="connsiteX58" fmla="*/ 4200443 w 16002000"/>
              <a:gd name="connsiteY58" fmla="*/ 2800720 h 7266677"/>
              <a:gd name="connsiteX59" fmla="*/ 3995193 w 16002000"/>
              <a:gd name="connsiteY59" fmla="*/ 2699499 h 7266677"/>
              <a:gd name="connsiteX60" fmla="*/ 3994624 w 16002000"/>
              <a:gd name="connsiteY60" fmla="*/ 2621913 h 7266677"/>
              <a:gd name="connsiteX61" fmla="*/ 3750883 w 16002000"/>
              <a:gd name="connsiteY61" fmla="*/ 2578589 h 7266677"/>
              <a:gd name="connsiteX62" fmla="*/ 3684387 w 16002000"/>
              <a:gd name="connsiteY62" fmla="*/ 2385778 h 72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002000" h="7266677">
                <a:moveTo>
                  <a:pt x="5984619" y="0"/>
                </a:moveTo>
                <a:cubicBezTo>
                  <a:pt x="6960327" y="407037"/>
                  <a:pt x="7926509" y="761689"/>
                  <a:pt x="8897454" y="1142533"/>
                </a:cubicBezTo>
                <a:lnTo>
                  <a:pt x="11150589" y="2611514"/>
                </a:lnTo>
                <a:lnTo>
                  <a:pt x="11075039" y="2841283"/>
                </a:lnTo>
                <a:cubicBezTo>
                  <a:pt x="11590173" y="3179190"/>
                  <a:pt x="12100544" y="3526622"/>
                  <a:pt x="12620441" y="3855004"/>
                </a:cubicBezTo>
                <a:cubicBezTo>
                  <a:pt x="12620258" y="3930856"/>
                  <a:pt x="12629600" y="4025757"/>
                  <a:pt x="12629417" y="4101609"/>
                </a:cubicBezTo>
                <a:lnTo>
                  <a:pt x="12335625" y="4256192"/>
                </a:lnTo>
                <a:cubicBezTo>
                  <a:pt x="12453960" y="4281191"/>
                  <a:pt x="13273642" y="4253898"/>
                  <a:pt x="13348955" y="4251605"/>
                </a:cubicBezTo>
                <a:cubicBezTo>
                  <a:pt x="13366736" y="4262030"/>
                  <a:pt x="13346547" y="4182612"/>
                  <a:pt x="13361552" y="4170642"/>
                </a:cubicBezTo>
                <a:cubicBezTo>
                  <a:pt x="13376557" y="4158672"/>
                  <a:pt x="13428617" y="4110139"/>
                  <a:pt x="13438981" y="4113109"/>
                </a:cubicBezTo>
                <a:cubicBezTo>
                  <a:pt x="13464585" y="4119396"/>
                  <a:pt x="13506610" y="4156907"/>
                  <a:pt x="13517563" y="4170260"/>
                </a:cubicBezTo>
                <a:cubicBezTo>
                  <a:pt x="13530263" y="4177008"/>
                  <a:pt x="13523279" y="4260887"/>
                  <a:pt x="13524707" y="4248840"/>
                </a:cubicBezTo>
                <a:cubicBezTo>
                  <a:pt x="13690441" y="4260605"/>
                  <a:pt x="14359735" y="4252959"/>
                  <a:pt x="14523875" y="4243233"/>
                </a:cubicBezTo>
                <a:cubicBezTo>
                  <a:pt x="14523069" y="4210568"/>
                  <a:pt x="14519880" y="4189808"/>
                  <a:pt x="14519074" y="4157143"/>
                </a:cubicBezTo>
                <a:cubicBezTo>
                  <a:pt x="14550362" y="4137702"/>
                  <a:pt x="14579269" y="4123024"/>
                  <a:pt x="14612938" y="4098821"/>
                </a:cubicBezTo>
                <a:cubicBezTo>
                  <a:pt x="14632154" y="4108945"/>
                  <a:pt x="14671001" y="4135198"/>
                  <a:pt x="14684376" y="4158353"/>
                </a:cubicBezTo>
                <a:cubicBezTo>
                  <a:pt x="14692989" y="4145790"/>
                  <a:pt x="14684559" y="4250789"/>
                  <a:pt x="14693189" y="4237751"/>
                </a:cubicBezTo>
                <a:lnTo>
                  <a:pt x="15769621" y="4232527"/>
                </a:lnTo>
                <a:lnTo>
                  <a:pt x="15775947" y="4133332"/>
                </a:lnTo>
                <a:lnTo>
                  <a:pt x="15867857" y="4089296"/>
                </a:lnTo>
                <a:cubicBezTo>
                  <a:pt x="15918432" y="4134658"/>
                  <a:pt x="15928525" y="4113347"/>
                  <a:pt x="15952906" y="4146802"/>
                </a:cubicBezTo>
                <a:cubicBezTo>
                  <a:pt x="15958462" y="4169027"/>
                  <a:pt x="15951881" y="4210005"/>
                  <a:pt x="15958344" y="4222646"/>
                </a:cubicBezTo>
                <a:cubicBezTo>
                  <a:pt x="15964807" y="4235287"/>
                  <a:pt x="15998464" y="4222474"/>
                  <a:pt x="15996444" y="4229790"/>
                </a:cubicBezTo>
                <a:lnTo>
                  <a:pt x="16002000" y="6676193"/>
                </a:lnTo>
                <a:lnTo>
                  <a:pt x="16002000" y="7266677"/>
                </a:lnTo>
                <a:lnTo>
                  <a:pt x="0" y="7266677"/>
                </a:lnTo>
                <a:lnTo>
                  <a:pt x="0" y="4254271"/>
                </a:lnTo>
                <a:lnTo>
                  <a:pt x="192123" y="4249018"/>
                </a:lnTo>
                <a:lnTo>
                  <a:pt x="188284" y="4170792"/>
                </a:lnTo>
                <a:lnTo>
                  <a:pt x="287337" y="4127396"/>
                </a:lnTo>
                <a:lnTo>
                  <a:pt x="389731" y="4172640"/>
                </a:lnTo>
                <a:lnTo>
                  <a:pt x="394458" y="4247277"/>
                </a:lnTo>
                <a:lnTo>
                  <a:pt x="1124293" y="4266326"/>
                </a:lnTo>
                <a:lnTo>
                  <a:pt x="1123156" y="4186927"/>
                </a:lnTo>
                <a:lnTo>
                  <a:pt x="1206358" y="4140476"/>
                </a:lnTo>
                <a:lnTo>
                  <a:pt x="1301750" y="4186927"/>
                </a:lnTo>
                <a:lnTo>
                  <a:pt x="1300613" y="4263945"/>
                </a:lnTo>
                <a:lnTo>
                  <a:pt x="1947922" y="4268067"/>
                </a:lnTo>
                <a:lnTo>
                  <a:pt x="1944688" y="4203596"/>
                </a:lnTo>
                <a:lnTo>
                  <a:pt x="2030448" y="4159526"/>
                </a:lnTo>
                <a:cubicBezTo>
                  <a:pt x="2040755" y="4174216"/>
                  <a:pt x="2112975" y="4196050"/>
                  <a:pt x="2123282" y="4210740"/>
                </a:cubicBezTo>
                <a:lnTo>
                  <a:pt x="2124881" y="4272830"/>
                </a:lnTo>
                <a:lnTo>
                  <a:pt x="2698726" y="4281076"/>
                </a:lnTo>
                <a:cubicBezTo>
                  <a:pt x="2706936" y="4259218"/>
                  <a:pt x="2691334" y="4234979"/>
                  <a:pt x="2699544" y="4213121"/>
                </a:cubicBezTo>
                <a:lnTo>
                  <a:pt x="2777592" y="4177936"/>
                </a:lnTo>
                <a:lnTo>
                  <a:pt x="2848035" y="4209176"/>
                </a:lnTo>
                <a:cubicBezTo>
                  <a:pt x="2869976" y="4212872"/>
                  <a:pt x="2839528" y="4280863"/>
                  <a:pt x="2861469" y="4284559"/>
                </a:cubicBezTo>
                <a:cubicBezTo>
                  <a:pt x="3036426" y="4294296"/>
                  <a:pt x="3201858" y="4289748"/>
                  <a:pt x="3374433" y="4292342"/>
                </a:cubicBezTo>
                <a:lnTo>
                  <a:pt x="3371057" y="4215503"/>
                </a:lnTo>
                <a:lnTo>
                  <a:pt x="3451557" y="4182059"/>
                </a:lnTo>
                <a:lnTo>
                  <a:pt x="3530601" y="4220264"/>
                </a:lnTo>
                <a:cubicBezTo>
                  <a:pt x="3530601" y="4243923"/>
                  <a:pt x="3530600" y="4267582"/>
                  <a:pt x="3530600" y="4291241"/>
                </a:cubicBezTo>
                <a:lnTo>
                  <a:pt x="3996366" y="4292982"/>
                </a:lnTo>
                <a:cubicBezTo>
                  <a:pt x="3997681" y="4269288"/>
                  <a:pt x="3987089" y="4231306"/>
                  <a:pt x="4000310" y="4221899"/>
                </a:cubicBezTo>
                <a:cubicBezTo>
                  <a:pt x="4031066" y="4204685"/>
                  <a:pt x="4071347" y="4177947"/>
                  <a:pt x="4087814" y="4205977"/>
                </a:cubicBezTo>
                <a:lnTo>
                  <a:pt x="4140201" y="4234552"/>
                </a:lnTo>
                <a:cubicBezTo>
                  <a:pt x="4139406" y="4253602"/>
                  <a:pt x="4138613" y="4272653"/>
                  <a:pt x="4137820" y="4291703"/>
                </a:cubicBezTo>
                <a:lnTo>
                  <a:pt x="4184413" y="4300125"/>
                </a:lnTo>
                <a:lnTo>
                  <a:pt x="4200443" y="2800720"/>
                </a:lnTo>
                <a:lnTo>
                  <a:pt x="3995193" y="2699499"/>
                </a:lnTo>
                <a:cubicBezTo>
                  <a:pt x="3995003" y="2673637"/>
                  <a:pt x="3994814" y="2647775"/>
                  <a:pt x="3994624" y="2621913"/>
                </a:cubicBezTo>
                <a:lnTo>
                  <a:pt x="3750883" y="2578589"/>
                </a:lnTo>
                <a:lnTo>
                  <a:pt x="3684387" y="23857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 bwMode="auto">
          <a:xfrm>
            <a:off x="819485" y="3762741"/>
            <a:ext cx="1243322" cy="1520318"/>
          </a:xfrm>
          <a:prstGeom prst="rect">
            <a:avLst/>
          </a:prstGeom>
          <a:solidFill>
            <a:srgbClr val="255D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41089" y="4029558"/>
            <a:ext cx="1245098" cy="1716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26636" y="4261288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C1C1C"/>
                </a:solidFill>
              </a:rPr>
              <a:t>СНИЛС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7526" y="4725817"/>
            <a:ext cx="349161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Документы о семейном положении, наличии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9" y="3249782"/>
            <a:ext cx="3097002" cy="418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Паспорт РФ</a:t>
            </a:r>
          </a:p>
          <a:p>
            <a:pPr>
              <a:lnSpc>
                <a:spcPct val="80000"/>
              </a:lnSpc>
            </a:pP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Или удостоверение личности военнослужащего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6160" y="5261529"/>
            <a:ext cx="3616682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Трудовая книжка, </a:t>
            </a: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электронная или копия бумажной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8902" y="5750661"/>
            <a:ext cx="368641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Справка о доходах ФЛ по форме ФНС или по форме Банка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9" y="2770863"/>
            <a:ext cx="432261" cy="388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8" y="3273174"/>
            <a:ext cx="432261" cy="3885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266" y="3773259"/>
            <a:ext cx="432261" cy="3885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108" y="4266386"/>
            <a:ext cx="432261" cy="3885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4769574"/>
            <a:ext cx="432261" cy="38859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5272763"/>
            <a:ext cx="432261" cy="38859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027" y="5774599"/>
            <a:ext cx="432261" cy="38859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266" y="6307504"/>
            <a:ext cx="432261" cy="46403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867884" y="6442628"/>
            <a:ext cx="3686410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1C1C1C"/>
                </a:solidFill>
              </a:rPr>
              <a:t>Копия ИНН</a:t>
            </a:r>
            <a:endParaRPr lang="ru-RU" sz="1600" dirty="0">
              <a:solidFill>
                <a:srgbClr val="1C1C1C"/>
              </a:solidFill>
            </a:endParaRPr>
          </a:p>
        </p:txBody>
      </p:sp>
      <p:sp>
        <p:nvSpPr>
          <p:cNvPr id="37" name="Номер слайда 2"/>
          <p:cNvSpPr txBox="1">
            <a:spLocks/>
          </p:cNvSpPr>
          <p:nvPr/>
        </p:nvSpPr>
        <p:spPr>
          <a:xfrm>
            <a:off x="11670059" y="6382363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object 9"/>
          <p:cNvSpPr txBox="1"/>
          <p:nvPr/>
        </p:nvSpPr>
        <p:spPr>
          <a:xfrm>
            <a:off x="362789" y="218000"/>
            <a:ext cx="1044274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-20" dirty="0" smtClean="0">
                <a:latin typeface="Arial" panose="020B0604020202020204" pitchFamily="34" charset="0"/>
                <a:ea typeface="Proxima Nova" charset="0"/>
              </a:rPr>
              <a:t>ШАГИ ДЛЯ ПОЛУЧЕНИЯ КРЕДИТА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98302" y="1125634"/>
            <a:ext cx="1930082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 ДОКУМЕНТОВ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69192" y="1624486"/>
            <a:ext cx="2235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Предъявит 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паспорт, документы о семейном положении/наличии детей и документы, подтверждающие финансовое состояние и трудовую занятость. Сообщите работнику банка номер СНИЛС и цель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кредита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18870" y="1142516"/>
            <a:ext cx="1373367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ПОДАЧА </a:t>
            </a:r>
          </a:p>
          <a:p>
            <a:r>
              <a:rPr lang="ru-RU" dirty="0"/>
              <a:t>ЗАЯВКИ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94700" y="1621054"/>
            <a:ext cx="2196795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Оформить заявку можно: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У партнеров Банка (застройщики, агентства недвижимости)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личном кабинете на сайте «Свое жилье»</a:t>
            </a:r>
            <a:r>
              <a:rPr lang="en-US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(https://svoedom.ru/)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отделении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Банка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85812" y="1142518"/>
            <a:ext cx="1662843" cy="5847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ОДОБРЕНИЕ ЗАЯВКИ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087192" y="1630040"/>
            <a:ext cx="1891486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На телефон приходит СМС об одобрении заявки или об отказе. </a:t>
            </a: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случае одобрения заявки Вам перезванивает сотрудник Банка и сообщает о возможности подбора объекта недвижимости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96420" y="3915384"/>
            <a:ext cx="2207906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ДОКУМЕНТЫ НА НЕДВИЖИМОСТЬ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9192" y="4352427"/>
            <a:ext cx="2267699" cy="178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Когда выбран объект недвижимости, в Банк необходимо предоставить документы на объект. </a:t>
            </a: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endParaRPr lang="ru-RU" sz="1000" i="1" spc="-20" dirty="0">
              <a:latin typeface="Arial" panose="020B0604020202020204" pitchFamily="34" charset="0"/>
              <a:ea typeface="Proxima Nova" charset="0"/>
            </a:endParaRP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Готовый комплект в Банк предоставляете Вы либо Продавец любым из следующих способов: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по электронной почте;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лично в отделение Банка;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через личный кабинет на сайте «Свое жилье </a:t>
            </a:r>
            <a:r>
              <a:rPr lang="ru-RU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  <a:hlinkClick r:id="rId3"/>
              </a:rPr>
              <a:t>https://svoedom.ru/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15949" y="3828606"/>
            <a:ext cx="4160102" cy="6093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ПОДПИСАНИЕ КРЕДИТНОГО ДОГОВОРА</a:t>
            </a:r>
            <a:br>
              <a:rPr lang="ru-RU" dirty="0"/>
            </a:br>
            <a:r>
              <a:rPr lang="ru-RU" dirty="0"/>
              <a:t>И ЭЛЕКТРОННАЯ РЕГИСТРАЦИЯ ПРАВ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96221" y="4344264"/>
            <a:ext cx="4792230" cy="17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 случае одобрения объекта недвижимости Вам перезванивает сотрудник Банка и приглашает в отделение Банка для подписания кредитного договора.</a:t>
            </a:r>
          </a:p>
          <a:p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Вы вносите на счет в Банке сумму первоначального взноса.</a:t>
            </a: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Сотрудник Банка подготовит и отправит документы в </a:t>
            </a:r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строящегося или готового жилья: путем оформления Вами доверенности на имя Продавца для регистрации  объекта;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готового жилья:  в электронном виде.</a:t>
            </a:r>
          </a:p>
          <a:p>
            <a:pPr lvl="0"/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 получает Ваши документы  и приступает к регистрации перехода права собственности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670055" y="3915384"/>
            <a:ext cx="1680668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ВЫДАЧА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741713" y="4340325"/>
            <a:ext cx="2214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Вы получаете </a:t>
            </a:r>
            <a:b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экспресс почтой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или в электронном виде зарегистрированные </a:t>
            </a: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00" spc="-20" dirty="0" err="1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Росреестре</a:t>
            </a:r>
            <a:r>
              <a:rPr lang="ru-RU" sz="1000" spc="-2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000" spc="-2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документы.  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 самостоятельно запрашивает выписку из ЕГРН, проверяет переход права собственности и наличие обременения и перечисляет денежные средства на счет Продавца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653089" y="1130340"/>
            <a:ext cx="2130923" cy="5847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ВЫБОР ОБЪЕКТА НЕДВИЖИМОСТИ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741712" y="1626663"/>
            <a:ext cx="2034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Сотрудник Банка сообщит Вам сумму, на которую следует ориентироваться при выборе объекта недвижимости, и направит список документов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6534" y="1235605"/>
            <a:ext cx="633027" cy="845937"/>
            <a:chOff x="-1392665" y="1235605"/>
            <a:chExt cx="633027" cy="845937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371806" y="1235605"/>
            <a:ext cx="633027" cy="845937"/>
            <a:chOff x="-1392665" y="1235605"/>
            <a:chExt cx="633027" cy="845937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355475" y="1235605"/>
            <a:ext cx="633027" cy="845937"/>
            <a:chOff x="-1392665" y="1235605"/>
            <a:chExt cx="633027" cy="845937"/>
          </a:xfrm>
        </p:grpSpPr>
        <p:sp>
          <p:nvSpPr>
            <p:cNvPr id="48" name="Прямоугольник 4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988554" y="1235605"/>
            <a:ext cx="633027" cy="845937"/>
            <a:chOff x="-1392665" y="1235605"/>
            <a:chExt cx="633027" cy="845937"/>
          </a:xfrm>
        </p:grpSpPr>
        <p:sp>
          <p:nvSpPr>
            <p:cNvPr id="52" name="Прямоугольник 5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66534" y="3948135"/>
            <a:ext cx="633027" cy="845937"/>
            <a:chOff x="-1392665" y="1235605"/>
            <a:chExt cx="633027" cy="845937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398501" y="3948135"/>
            <a:ext cx="633027" cy="845937"/>
            <a:chOff x="-1392665" y="1235605"/>
            <a:chExt cx="633027" cy="845937"/>
          </a:xfrm>
        </p:grpSpPr>
        <p:sp>
          <p:nvSpPr>
            <p:cNvPr id="62" name="Прямоугольник 6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987674" y="3948135"/>
            <a:ext cx="633027" cy="845937"/>
            <a:chOff x="-1392665" y="1235605"/>
            <a:chExt cx="633027" cy="845937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7" name="Номер слайда 2"/>
          <p:cNvSpPr txBox="1">
            <a:spLocks/>
          </p:cNvSpPr>
          <p:nvPr/>
        </p:nvSpPr>
        <p:spPr>
          <a:xfrm>
            <a:off x="11670059" y="6382363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91470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ПОДРЯДНЫМ ОРГАНИЗАЦИЯМ</a:t>
            </a:r>
            <a:endParaRPr lang="ru-RU" sz="2200" b="1" spc="10" dirty="0"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/>
          <a:stretch/>
        </p:blipFill>
        <p:spPr bwMode="auto">
          <a:xfrm flipH="1">
            <a:off x="-7760" y="1116659"/>
            <a:ext cx="5043657" cy="42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348365" y="1166197"/>
            <a:ext cx="6531142" cy="271869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Опыт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строительства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индивидуальных жилых домов не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менее 2-х лет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*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348365" y="1868118"/>
            <a:ext cx="6531142" cy="451406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Выручка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не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менее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рублей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за последний завершенный финансовый год*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348365" y="2659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подтвержденной информации о том, что на имущество организации наложен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арест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имеются ограничения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совершение сделок либо приостановления операций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348365" y="3488668"/>
            <a:ext cx="6531142" cy="810478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объема исковых требований,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предъявленных к подрядной организации любыми лицами,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превышающих  10%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чистых активов подрядной организации (для индивидуального предпринимателя отсутствие исковых требований)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348365" y="4563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бухгалтерской (финансовой) отчетности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чистые активы являются положительными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и равны или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превышают уставный капитал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последнюю отчетную дату для подрядной организации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3385" y="5508150"/>
            <a:ext cx="1144115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* Данные показатели не требуются при наличии ходатайства. 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строительства).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(при наличии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(30% - после подписания Договора подряда и сметы строительства, 30% - возведение фундамента, 40% - 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(без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  <a:endParaRPr lang="ru-RU" sz="8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970439" y="1098053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8" name="Группа 97"/>
          <p:cNvGrpSpPr/>
          <p:nvPr/>
        </p:nvGrpSpPr>
        <p:grpSpPr>
          <a:xfrm>
            <a:off x="4970439" y="1902834"/>
            <a:ext cx="361380" cy="361380"/>
            <a:chOff x="358915" y="1809381"/>
            <a:chExt cx="361380" cy="36138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3" name="Группа 102"/>
          <p:cNvGrpSpPr/>
          <p:nvPr/>
        </p:nvGrpSpPr>
        <p:grpSpPr>
          <a:xfrm>
            <a:off x="4970439" y="2718765"/>
            <a:ext cx="361380" cy="361380"/>
            <a:chOff x="358915" y="1809381"/>
            <a:chExt cx="361380" cy="36138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8" name="Группа 107"/>
          <p:cNvGrpSpPr/>
          <p:nvPr/>
        </p:nvGrpSpPr>
        <p:grpSpPr>
          <a:xfrm>
            <a:off x="4970439" y="3534694"/>
            <a:ext cx="361380" cy="361380"/>
            <a:chOff x="358915" y="1809381"/>
            <a:chExt cx="361380" cy="36138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13" name="Группа 112"/>
          <p:cNvGrpSpPr/>
          <p:nvPr/>
        </p:nvGrpSpPr>
        <p:grpSpPr>
          <a:xfrm>
            <a:off x="4970439" y="4584803"/>
            <a:ext cx="361380" cy="361380"/>
            <a:chOff x="358915" y="1809381"/>
            <a:chExt cx="361380" cy="361380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35" name="Номер слайда 2"/>
          <p:cNvSpPr txBox="1">
            <a:spLocks/>
          </p:cNvSpPr>
          <p:nvPr/>
        </p:nvSpPr>
        <p:spPr>
          <a:xfrm>
            <a:off x="11670059" y="6382363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8292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ОБЩИЕ ТРЕБОВАНИЯ К  ПОДРЯДНЫМ </a:t>
            </a:r>
            <a:r>
              <a:rPr lang="ru-RU" sz="2200" b="1" spc="10" dirty="0">
                <a:latin typeface="Arial" panose="020B0604020202020204" pitchFamily="34" charset="0"/>
              </a:rPr>
              <a:t>И СУБПОДРЯДНЫМ </a:t>
            </a:r>
            <a:r>
              <a:rPr lang="ru-RU" sz="2200" b="1" spc="10" dirty="0" smtClean="0">
                <a:latin typeface="Arial" panose="020B0604020202020204" pitchFamily="34" charset="0"/>
              </a:rPr>
              <a:t>ОРГАНИЗАЦИЯМ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6168" y="824622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Подрядная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95695" y="1361567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неоконченных исполнительных производств на общую сумму требований более 300 000 рублей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94653" y="1744623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исков со стороны подрядной организации к субподрядной организации, а также со стороны субподрядной организации к подрядной организации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04178" y="228156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убытков по результатам деятельности за последний завершенный финансовый год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01280" y="2664624"/>
            <a:ext cx="822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94652" y="3355457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Руководитель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власти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85128" y="3892402"/>
            <a:ext cx="822606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реестре недобросовестных поставщиков, ведение которого осуществляется в соответствии с Федеральным законом от 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«О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01280" y="539114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в открытых источниках негативной информации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подрядной организации (ее учредителях)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801279" y="5774204"/>
            <a:ext cx="8226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Наличие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 или наличие договора с уполномоченной организацией (например, с администрацией района) на проведение указанных работ</a:t>
            </a:r>
          </a:p>
        </p:txBody>
      </p:sp>
      <p:pic>
        <p:nvPicPr>
          <p:cNvPr id="1028" name="Picture 4" descr="https://cdn.nur.kz/images/1120/76f6f40236185709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7722481" y="1915125"/>
            <a:ext cx="5876330" cy="3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376238" y="862298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74" name="Группа 73"/>
          <p:cNvGrpSpPr/>
          <p:nvPr/>
        </p:nvGrpSpPr>
        <p:grpSpPr>
          <a:xfrm>
            <a:off x="376238" y="1302880"/>
            <a:ext cx="361380" cy="361380"/>
            <a:chOff x="358915" y="1809381"/>
            <a:chExt cx="361380" cy="3613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0" name="Группа 79"/>
          <p:cNvGrpSpPr/>
          <p:nvPr/>
        </p:nvGrpSpPr>
        <p:grpSpPr>
          <a:xfrm>
            <a:off x="376238" y="1769175"/>
            <a:ext cx="361380" cy="361380"/>
            <a:chOff x="358915" y="1809381"/>
            <a:chExt cx="361380" cy="3613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6" name="Группа 85"/>
          <p:cNvGrpSpPr/>
          <p:nvPr/>
        </p:nvGrpSpPr>
        <p:grpSpPr>
          <a:xfrm>
            <a:off x="376238" y="2241334"/>
            <a:ext cx="361380" cy="361380"/>
            <a:chOff x="358915" y="1809381"/>
            <a:chExt cx="361380" cy="36138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2" name="Группа 91"/>
          <p:cNvGrpSpPr/>
          <p:nvPr/>
        </p:nvGrpSpPr>
        <p:grpSpPr>
          <a:xfrm>
            <a:off x="376238" y="2728435"/>
            <a:ext cx="361380" cy="361380"/>
            <a:chOff x="358915" y="1809381"/>
            <a:chExt cx="361380" cy="36138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7" name="Группа 96"/>
          <p:cNvGrpSpPr/>
          <p:nvPr/>
        </p:nvGrpSpPr>
        <p:grpSpPr>
          <a:xfrm>
            <a:off x="376238" y="3370334"/>
            <a:ext cx="361380" cy="361380"/>
            <a:chOff x="358915" y="1809381"/>
            <a:chExt cx="361380" cy="36138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2" name="Группа 101"/>
          <p:cNvGrpSpPr/>
          <p:nvPr/>
        </p:nvGrpSpPr>
        <p:grpSpPr>
          <a:xfrm>
            <a:off x="376238" y="3917441"/>
            <a:ext cx="361380" cy="361380"/>
            <a:chOff x="358915" y="1809381"/>
            <a:chExt cx="361380" cy="36138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8" name="Группа 137"/>
          <p:cNvGrpSpPr/>
          <p:nvPr/>
        </p:nvGrpSpPr>
        <p:grpSpPr>
          <a:xfrm>
            <a:off x="376238" y="5349548"/>
            <a:ext cx="361380" cy="361380"/>
            <a:chOff x="358915" y="1809381"/>
            <a:chExt cx="361380" cy="361380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0" name="Группа 13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43" name="Группа 142"/>
          <p:cNvGrpSpPr/>
          <p:nvPr/>
        </p:nvGrpSpPr>
        <p:grpSpPr>
          <a:xfrm>
            <a:off x="376238" y="5815021"/>
            <a:ext cx="361380" cy="361380"/>
            <a:chOff x="358915" y="1809381"/>
            <a:chExt cx="361380" cy="361380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58" name="Номер слайда 2"/>
          <p:cNvSpPr txBox="1">
            <a:spLocks/>
          </p:cNvSpPr>
          <p:nvPr/>
        </p:nvSpPr>
        <p:spPr>
          <a:xfrm>
            <a:off x="11670059" y="6511388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89" t="25518" r="28695" b="12044"/>
          <a:stretch/>
        </p:blipFill>
        <p:spPr>
          <a:xfrm>
            <a:off x="177420" y="54591"/>
            <a:ext cx="11506480" cy="6496334"/>
          </a:xfrm>
          <a:prstGeom prst="rect">
            <a:avLst/>
          </a:prstGeom>
        </p:spPr>
      </p:pic>
      <p:sp>
        <p:nvSpPr>
          <p:cNvPr id="3" name="Номер слайда 2"/>
          <p:cNvSpPr txBox="1">
            <a:spLocks/>
          </p:cNvSpPr>
          <p:nvPr/>
        </p:nvSpPr>
        <p:spPr>
          <a:xfrm>
            <a:off x="11670059" y="6511388"/>
            <a:ext cx="347769" cy="2580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makeIT Bright">
      <a:dk1>
        <a:srgbClr val="000000"/>
      </a:dk1>
      <a:lt1>
        <a:srgbClr val="FFFFFF"/>
      </a:lt1>
      <a:dk2>
        <a:srgbClr val="1F1F1F"/>
      </a:dk2>
      <a:lt2>
        <a:srgbClr val="6E6E6E"/>
      </a:lt2>
      <a:accent1>
        <a:srgbClr val="02779C"/>
      </a:accent1>
      <a:accent2>
        <a:srgbClr val="678893"/>
      </a:accent2>
      <a:accent3>
        <a:srgbClr val="EA4D3A"/>
      </a:accent3>
      <a:accent4>
        <a:srgbClr val="12848A"/>
      </a:accent4>
      <a:accent5>
        <a:srgbClr val="014F66"/>
      </a:accent5>
      <a:accent6>
        <a:srgbClr val="192828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DRRB-25-4120</_dlc_DocId>
    <_dlc_DocIdUrl xmlns="667ea8c4-e13b-4022-ae41-c146554f18f0">
      <Url>https://portal/departments/drrb/_layouts/15/DocIdRedir.aspx?ID=DRRB-25-4120</Url>
      <Description>DRRB-25-4120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65F892-53B7-4E06-B0C4-82993803D707}">
  <ds:schemaRefs>
    <ds:schemaRef ds:uri="667ea8c4-e13b-4022-ae41-c146554f18f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46362</TotalTime>
  <Words>1779</Words>
  <Application>Microsoft Office PowerPoint</Application>
  <PresentationFormat>Широкоэкранный</PresentationFormat>
  <Paragraphs>191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Montserrat</vt:lpstr>
      <vt:lpstr>Open Sans</vt:lpstr>
      <vt:lpstr>Oswald</vt:lpstr>
      <vt:lpstr>Oswald bold</vt:lpstr>
      <vt:lpstr>Proxima Nova</vt:lpstr>
      <vt:lpstr>PT Sans</vt:lpstr>
      <vt:lpstr>Roboto Light</vt:lpstr>
      <vt:lpstr>Segoe UI</vt:lpstr>
      <vt:lpstr>Times New Roman</vt:lpstr>
      <vt:lpstr>Wingdings</vt:lpstr>
      <vt:lpstr>IT Services</vt:lpstr>
      <vt:lpstr>Специальное оформление</vt:lpstr>
      <vt:lpstr>1_Специальное оформление</vt:lpstr>
      <vt:lpstr>1_IT Services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Логвинская Наталья Михайловна</cp:lastModifiedBy>
  <cp:revision>2203</cp:revision>
  <cp:lastPrinted>2021-04-15T10:56:44Z</cp:lastPrinted>
  <dcterms:created xsi:type="dcterms:W3CDTF">2019-06-12T06:44:14Z</dcterms:created>
  <dcterms:modified xsi:type="dcterms:W3CDTF">2022-06-23T13:41:05Z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e5145ad1-5b0e-45bb-82d7-78d0a46fc922</vt:lpwstr>
  </property>
</Properties>
</file>