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6"/>
  </p:notesMasterIdLst>
  <p:handoutMasterIdLst>
    <p:handoutMasterId r:id="rId27"/>
  </p:handoutMasterIdLst>
  <p:sldIdLst>
    <p:sldId id="896" r:id="rId6"/>
    <p:sldId id="897" r:id="rId7"/>
    <p:sldId id="1202" r:id="rId8"/>
    <p:sldId id="1166" r:id="rId9"/>
    <p:sldId id="1590" r:id="rId10"/>
    <p:sldId id="1606" r:id="rId11"/>
    <p:sldId id="1170" r:id="rId12"/>
    <p:sldId id="904" r:id="rId13"/>
    <p:sldId id="1423" r:id="rId14"/>
    <p:sldId id="1572" r:id="rId15"/>
    <p:sldId id="1368" r:id="rId16"/>
    <p:sldId id="1592" r:id="rId17"/>
    <p:sldId id="1502" r:id="rId18"/>
    <p:sldId id="1607" r:id="rId19"/>
    <p:sldId id="1595" r:id="rId20"/>
    <p:sldId id="1597" r:id="rId21"/>
    <p:sldId id="1601" r:id="rId22"/>
    <p:sldId id="1605" r:id="rId23"/>
    <p:sldId id="1500" r:id="rId24"/>
    <p:sldId id="1575" r:id="rId25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5358A"/>
    <a:srgbClr val="1FD15A"/>
    <a:srgbClr val="99FF66"/>
    <a:srgbClr val="53D2FF"/>
    <a:srgbClr val="EAA0A0"/>
    <a:srgbClr val="FB998F"/>
    <a:srgbClr val="7EEA9F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1170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325"/>
          <c:h val="0.750003258432830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invertIfNegative val="0"/>
          <c:dLbls>
            <c:dLbl>
              <c:idx val="0"/>
              <c:layout>
                <c:manualLayout>
                  <c:x val="-5.4232751303247189E-3"/>
                  <c:y val="-4.883129546579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42253698597206E-2"/>
                  <c:y val="-3.5772299928128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231E-3"/>
                  <c:y val="-6.6292815807309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1E-2"/>
                  <c:y val="-1.3408776914655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 2024 год</c:v>
                </c:pt>
                <c:pt idx="1">
                  <c:v>2025 год</c:v>
                </c:pt>
                <c:pt idx="2">
                  <c:v> 2026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6443.4</c:v>
                </c:pt>
                <c:pt idx="1">
                  <c:v>6727.8</c:v>
                </c:pt>
                <c:pt idx="2">
                  <c:v>7081.4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977216"/>
        <c:axId val="67978752"/>
        <c:axId val="0"/>
      </c:bar3DChart>
      <c:catAx>
        <c:axId val="67977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67978752"/>
        <c:crosses val="autoZero"/>
        <c:auto val="1"/>
        <c:lblAlgn val="ctr"/>
        <c:lblOffset val="100"/>
        <c:noMultiLvlLbl val="0"/>
      </c:catAx>
      <c:valAx>
        <c:axId val="67978752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67977216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07815476884574E-3"/>
          <c:y val="0"/>
          <c:w val="0.990576168396692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38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0250100769335999"/>
                  <c:y val="-0.1697475921478814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2809563859295754E-2"/>
                  <c:y val="-3.77757172280004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6782800074555567E-2"/>
                  <c:y val="0.2183142044046390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0751330660229671E-2"/>
                  <c:y val="-9.22181723398254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4922882765092213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4271095681747076E-2"/>
                  <c:y val="-0.121990291676993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0920618553861325E-2"/>
                  <c:y val="-3.27113226735491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17.042244777601891</c:v>
                </c:pt>
                <c:pt idx="1">
                  <c:v>1.4433373684700628</c:v>
                </c:pt>
                <c:pt idx="2">
                  <c:v>71.01530248005713</c:v>
                </c:pt>
                <c:pt idx="3">
                  <c:v>6.4826023527951095</c:v>
                </c:pt>
                <c:pt idx="4">
                  <c:v>9.6222491231337512E-2</c:v>
                </c:pt>
                <c:pt idx="5">
                  <c:v>3.6921501070863219</c:v>
                </c:pt>
                <c:pt idx="6">
                  <c:v>0.2281404227581712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invertIfNegative val="0"/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23269397033472E-2"/>
                  <c:y val="-6.057510298720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1016</c:v>
                </c:pt>
                <c:pt idx="1">
                  <c:v>1098.0999999999999</c:v>
                </c:pt>
                <c:pt idx="2">
                  <c:v>1167.3</c:v>
                </c:pt>
                <c:pt idx="3">
                  <c:v>1265.4000000000001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476480"/>
        <c:axId val="67474944"/>
      </c:barChart>
      <c:valAx>
        <c:axId val="67474944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67476480"/>
        <c:crosses val="autoZero"/>
        <c:crossBetween val="between"/>
        <c:majorUnit val="5000"/>
      </c:valAx>
      <c:catAx>
        <c:axId val="67476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67474944"/>
        <c:crosses val="autoZero"/>
        <c:auto val="1"/>
        <c:lblAlgn val="ctr"/>
        <c:lblOffset val="100"/>
        <c:tickLblSkip val="1"/>
        <c:noMultiLvlLbl val="0"/>
      </c:cat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843620549703547E-2"/>
          <c:y val="4.2449594940758631E-3"/>
          <c:w val="0.95494344220189042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095399672853609E-2"/>
                  <c:y val="-0.1029685353224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412833060711341E-2"/>
                  <c:y val="-8.348800161278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 2023 год</c:v>
                </c:pt>
                <c:pt idx="1">
                  <c:v> 2024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11303.8</c:v>
                </c:pt>
                <c:pt idx="1">
                  <c:v>12019.4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67567616"/>
        <c:axId val="67569152"/>
        <c:axId val="0"/>
      </c:bar3DChart>
      <c:catAx>
        <c:axId val="6756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67569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7569152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67567616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2958831534947"/>
          <c:y val="2.7160303728796686E-2"/>
          <c:w val="0.43233522892971704"/>
          <c:h val="0.889004956901244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6561.7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2592592592592587E-3"/>
                  <c:y val="-2.46911852079969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29629629629629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26.9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799.8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4273.7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2024 год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195.3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497408"/>
        <c:axId val="68498944"/>
      </c:barChart>
      <c:catAx>
        <c:axId val="68497408"/>
        <c:scaling>
          <c:orientation val="minMax"/>
        </c:scaling>
        <c:delete val="0"/>
        <c:axPos val="b"/>
        <c:majorTickMark val="out"/>
        <c:minorTickMark val="none"/>
        <c:tickLblPos val="nextTo"/>
        <c:crossAx val="68498944"/>
        <c:crosses val="autoZero"/>
        <c:auto val="1"/>
        <c:lblAlgn val="ctr"/>
        <c:lblOffset val="100"/>
        <c:noMultiLvlLbl val="0"/>
      </c:catAx>
      <c:valAx>
        <c:axId val="68498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4974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4490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>
                    <a:solidFill>
                      <a:srgbClr val="7EEA9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4490100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 руб.2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624488845282297E-2"/>
                  <c:y val="0.181713816309972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3581800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3371000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01545956173220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2840700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2622400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560000"/>
        <c:axId val="68561536"/>
      </c:barChart>
      <c:catAx>
        <c:axId val="68560000"/>
        <c:scaling>
          <c:orientation val="minMax"/>
        </c:scaling>
        <c:delete val="1"/>
        <c:axPos val="b"/>
        <c:majorTickMark val="out"/>
        <c:minorTickMark val="none"/>
        <c:tickLblPos val="none"/>
        <c:crossAx val="68561536"/>
        <c:crosses val="autoZero"/>
        <c:auto val="1"/>
        <c:lblAlgn val="ctr"/>
        <c:lblOffset val="100"/>
        <c:noMultiLvlLbl val="0"/>
      </c:catAx>
      <c:valAx>
        <c:axId val="685615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685600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1.2500000000000001E-2"/>
                  <c:y val="2.72666766859179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6.1111111111111109E-2"/>
                  <c:y val="-9.997781451503244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222211286089239E-2"/>
                  <c:y val="-3.86277919717170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42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Расходы на обеспечение деятельности муниципальных учреждений - 3089,2</c:v>
                </c:pt>
                <c:pt idx="1">
                  <c:v>Расходы на софинансирование повышения з/п работникам муниципальных учреждений культуры - 1136,8</c:v>
                </c:pt>
                <c:pt idx="2">
                  <c:v>иные расходы -26,3</c:v>
                </c:pt>
                <c:pt idx="3">
                  <c:v>иные межбюджетные трансферты -21,4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3089.2</c:v>
                </c:pt>
                <c:pt idx="1">
                  <c:v>1136.8</c:v>
                </c:pt>
                <c:pt idx="2">
                  <c:v>26.3</c:v>
                </c:pt>
                <c:pt idx="3">
                  <c:v>21.4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393"/>
          <c:y val="9.0006333598128027E-2"/>
          <c:w val="0.33750000000000108"/>
          <c:h val="0.85175086416042445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944444444444528E-2"/>
          <c:y val="0.11403785247693916"/>
          <c:w val="0.86999803149606503"/>
          <c:h val="0.883685796279996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752573272090989"/>
                  <c:y val="7.06800924633760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rgbClr val="FFFF00"/>
                        </a:solidFill>
                      </a:rPr>
                      <a:t>4447,6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37,6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8406791338582684"/>
                  <c:y val="-6.63903688640070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7379,1</a:t>
                    </a:r>
                    <a:r>
                      <a:rPr lang="en-US" dirty="0" smtClean="0"/>
                      <a:t>
</a:t>
                    </a:r>
                    <a:r>
                      <a:rPr lang="ru-RU" dirty="0" smtClean="0"/>
                      <a:t>62,4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4447.6000000000004</c:v>
                </c:pt>
                <c:pt idx="1">
                  <c:v>7379.1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685"/>
          <c:w val="0.53032370953630759"/>
          <c:h val="0.14198227308185021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61055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7703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98576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79C784-D9FF-47D3-99B0-4FF81A8A61C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DDAB75-F72B-45EE-BA36-79BDE92451B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</a:rPr>
            <a:t>Проведение взвешенной долговой политики</a:t>
          </a:r>
          <a:endParaRPr lang="ru-RU" sz="1400" b="1" i="1" dirty="0">
            <a:solidFill>
              <a:srgbClr val="002060"/>
            </a:solidFill>
          </a:endParaRPr>
        </a:p>
      </dgm:t>
    </dgm:pt>
    <dgm:pt modelId="{4EA5335A-217C-4C59-A07D-893FA52B6130}" type="parTrans" cxnId="{FE98B6EE-0F53-4EC5-B1B2-0EC8FC9638EF}">
      <dgm:prSet/>
      <dgm:spPr/>
      <dgm:t>
        <a:bodyPr/>
        <a:lstStyle/>
        <a:p>
          <a:endParaRPr lang="ru-RU"/>
        </a:p>
      </dgm:t>
    </dgm:pt>
    <dgm:pt modelId="{589472D0-9B37-43D1-B761-896F1DAE2CF7}" type="sibTrans" cxnId="{FE98B6EE-0F53-4EC5-B1B2-0EC8FC9638EF}">
      <dgm:prSet/>
      <dgm:spPr/>
      <dgm:t>
        <a:bodyPr/>
        <a:lstStyle/>
        <a:p>
          <a:endParaRPr lang="ru-RU"/>
        </a:p>
      </dgm:t>
    </dgm:pt>
    <dgm:pt modelId="{A610542B-1889-410D-939F-66C8CF96E481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</a:rPr>
            <a:t>Безусловное  исполнение действующих расходных обязательств, в том числе с учетом их приоритизации и повышения эффективности использования финансовых ресурсов </a:t>
          </a:r>
          <a:endParaRPr lang="ru-RU" sz="1400" b="1" i="1" dirty="0">
            <a:solidFill>
              <a:srgbClr val="002060"/>
            </a:solidFill>
          </a:endParaRPr>
        </a:p>
      </dgm:t>
    </dgm:pt>
    <dgm:pt modelId="{D7A1D95D-856B-4D8C-9D0C-98ED4D5A2AAB}" type="parTrans" cxnId="{AB66B0DF-BB9E-449B-BF71-9142EBD973DB}">
      <dgm:prSet/>
      <dgm:spPr/>
      <dgm:t>
        <a:bodyPr/>
        <a:lstStyle/>
        <a:p>
          <a:endParaRPr lang="ru-RU"/>
        </a:p>
      </dgm:t>
    </dgm:pt>
    <dgm:pt modelId="{9745E231-7CB1-43A4-8DFC-B4AD6A074B90}" type="sibTrans" cxnId="{AB66B0DF-BB9E-449B-BF71-9142EBD973DB}">
      <dgm:prSet/>
      <dgm:spPr/>
      <dgm:t>
        <a:bodyPr/>
        <a:lstStyle/>
        <a:p>
          <a:endParaRPr lang="ru-RU"/>
        </a:p>
      </dgm:t>
    </dgm:pt>
    <dgm:pt modelId="{F614E2B0-AF7E-4B48-838C-02D31631A50B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План мероприятий по росту доходного потенциала Туриловского сельского поселения, оптимизации расходов бюджета Туриловского сельского поселения Миллеровского района и сокращению муниципального долга Туриловского сельского поселения до 2024 года,  утвержденный распоряжением Администрации Туриловского сельского поселения от 18.07.2019 № 51</a:t>
          </a:r>
          <a:endParaRPr lang="ru-RU" sz="1400" b="1" dirty="0">
            <a:solidFill>
              <a:srgbClr val="002060"/>
            </a:solidFill>
            <a:latin typeface="Georgia" pitchFamily="18" charset="0"/>
          </a:endParaRPr>
        </a:p>
      </dgm:t>
    </dgm:pt>
    <dgm:pt modelId="{BBAA183D-6D6E-4D22-9F41-4F142A8C92B6}" type="parTrans" cxnId="{8EBCC07D-C5BE-4447-BF90-F793591E5F1D}">
      <dgm:prSet/>
      <dgm:spPr/>
      <dgm:t>
        <a:bodyPr/>
        <a:lstStyle/>
        <a:p>
          <a:endParaRPr lang="ru-RU"/>
        </a:p>
      </dgm:t>
    </dgm:pt>
    <dgm:pt modelId="{63C9E25A-CB6F-473D-8B72-4AB16E8B2992}" type="sibTrans" cxnId="{8EBCC07D-C5BE-4447-BF90-F793591E5F1D}">
      <dgm:prSet/>
      <dgm:spPr/>
      <dgm:t>
        <a:bodyPr/>
        <a:lstStyle/>
        <a:p>
          <a:endParaRPr lang="ru-RU"/>
        </a:p>
      </dgm:t>
    </dgm:pt>
    <dgm:pt modelId="{8CD16B9D-CE0E-4321-9BA2-E502ADCB78C7}" type="pres">
      <dgm:prSet presAssocID="{8479C784-D9FF-47D3-99B0-4FF81A8A61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328BE8-6C1F-46DA-A530-F69EBD775B3C}" type="pres">
      <dgm:prSet presAssocID="{F614E2B0-AF7E-4B48-838C-02D31631A50B}" presName="parentLin" presStyleCnt="0"/>
      <dgm:spPr/>
    </dgm:pt>
    <dgm:pt modelId="{0FD18F38-504C-44AA-ADC9-4848DE995278}" type="pres">
      <dgm:prSet presAssocID="{F614E2B0-AF7E-4B48-838C-02D31631A50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8557BF6-C869-4518-BF5B-307A8B645F5A}" type="pres">
      <dgm:prSet presAssocID="{F614E2B0-AF7E-4B48-838C-02D31631A50B}" presName="parentText" presStyleLbl="node1" presStyleIdx="0" presStyleCnt="3" custScaleX="132739" custScaleY="1536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1E7CE-BEF8-46A9-A950-0CE6853F1CC9}" type="pres">
      <dgm:prSet presAssocID="{F614E2B0-AF7E-4B48-838C-02D31631A50B}" presName="negativeSpace" presStyleCnt="0"/>
      <dgm:spPr/>
    </dgm:pt>
    <dgm:pt modelId="{F7853600-0547-404E-BF8B-E131ABF54FBB}" type="pres">
      <dgm:prSet presAssocID="{F614E2B0-AF7E-4B48-838C-02D31631A50B}" presName="childText" presStyleLbl="conFgAcc1" presStyleIdx="0" presStyleCnt="3">
        <dgm:presLayoutVars>
          <dgm:bulletEnabled val="1"/>
        </dgm:presLayoutVars>
      </dgm:prSet>
      <dgm:spPr/>
    </dgm:pt>
    <dgm:pt modelId="{18D1AFA9-CCC9-4A5C-9810-21527208FE0F}" type="pres">
      <dgm:prSet presAssocID="{63C9E25A-CB6F-473D-8B72-4AB16E8B2992}" presName="spaceBetweenRectangles" presStyleCnt="0"/>
      <dgm:spPr/>
    </dgm:pt>
    <dgm:pt modelId="{A6A28A71-2A82-425D-81A7-93811CB47FAF}" type="pres">
      <dgm:prSet presAssocID="{22DDAB75-F72B-45EE-BA36-79BDE92451BA}" presName="parentLin" presStyleCnt="0"/>
      <dgm:spPr/>
    </dgm:pt>
    <dgm:pt modelId="{0F7C12D6-21B2-4C8A-9BDD-E47C565809B1}" type="pres">
      <dgm:prSet presAssocID="{22DDAB75-F72B-45EE-BA36-79BDE92451B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E15A8B6-810B-437A-B936-EFCAD63DFA1F}" type="pres">
      <dgm:prSet presAssocID="{22DDAB75-F72B-45EE-BA36-79BDE92451BA}" presName="parentText" presStyleLbl="node1" presStyleIdx="1" presStyleCnt="3" custScaleX="132242" custLinFactNeighborX="-2784" custLinFactNeighborY="11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EFD7F-0137-4BE8-ABD5-D3DAC711E352}" type="pres">
      <dgm:prSet presAssocID="{22DDAB75-F72B-45EE-BA36-79BDE92451BA}" presName="negativeSpace" presStyleCnt="0"/>
      <dgm:spPr/>
    </dgm:pt>
    <dgm:pt modelId="{ED16B715-2E83-4E2F-8D99-7C2C2F6D8B30}" type="pres">
      <dgm:prSet presAssocID="{22DDAB75-F72B-45EE-BA36-79BDE92451BA}" presName="childText" presStyleLbl="conFgAcc1" presStyleIdx="1" presStyleCnt="3">
        <dgm:presLayoutVars>
          <dgm:bulletEnabled val="1"/>
        </dgm:presLayoutVars>
      </dgm:prSet>
      <dgm:spPr/>
    </dgm:pt>
    <dgm:pt modelId="{F7AECB5D-80DD-41C7-ABEB-D0F7DC025F14}" type="pres">
      <dgm:prSet presAssocID="{589472D0-9B37-43D1-B761-896F1DAE2CF7}" presName="spaceBetweenRectangles" presStyleCnt="0"/>
      <dgm:spPr/>
    </dgm:pt>
    <dgm:pt modelId="{A44C4CDF-20B7-4547-AA6E-8AE447553A74}" type="pres">
      <dgm:prSet presAssocID="{A610542B-1889-410D-939F-66C8CF96E481}" presName="parentLin" presStyleCnt="0"/>
      <dgm:spPr/>
    </dgm:pt>
    <dgm:pt modelId="{1E11FAE7-C125-44C5-A0AC-AEBB23B178FA}" type="pres">
      <dgm:prSet presAssocID="{A610542B-1889-410D-939F-66C8CF96E48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BD5AF34-F833-4A95-B97A-C7426CDD83BE}" type="pres">
      <dgm:prSet presAssocID="{A610542B-1889-410D-939F-66C8CF96E481}" presName="parentText" presStyleLbl="node1" presStyleIdx="2" presStyleCnt="3" custScaleX="1327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DEE64-0E3F-4719-94D1-B4993EFC94BD}" type="pres">
      <dgm:prSet presAssocID="{A610542B-1889-410D-939F-66C8CF96E481}" presName="negativeSpace" presStyleCnt="0"/>
      <dgm:spPr/>
    </dgm:pt>
    <dgm:pt modelId="{62F98504-3846-4D46-8D41-FC03573323D7}" type="pres">
      <dgm:prSet presAssocID="{A610542B-1889-410D-939F-66C8CF96E48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5E27AE1-12F4-4012-958E-152411B4BAC3}" type="presOf" srcId="{F614E2B0-AF7E-4B48-838C-02D31631A50B}" destId="{98557BF6-C869-4518-BF5B-307A8B645F5A}" srcOrd="1" destOrd="0" presId="urn:microsoft.com/office/officeart/2005/8/layout/list1"/>
    <dgm:cxn modelId="{3B96162E-E1D1-4E72-878D-65FA6FFAB90F}" type="presOf" srcId="{22DDAB75-F72B-45EE-BA36-79BDE92451BA}" destId="{0F7C12D6-21B2-4C8A-9BDD-E47C565809B1}" srcOrd="0" destOrd="0" presId="urn:microsoft.com/office/officeart/2005/8/layout/list1"/>
    <dgm:cxn modelId="{879B9BA9-DD8C-47D7-A18F-35D4A0107D27}" type="presOf" srcId="{A610542B-1889-410D-939F-66C8CF96E481}" destId="{1E11FAE7-C125-44C5-A0AC-AEBB23B178FA}" srcOrd="0" destOrd="0" presId="urn:microsoft.com/office/officeart/2005/8/layout/list1"/>
    <dgm:cxn modelId="{8EBCC07D-C5BE-4447-BF90-F793591E5F1D}" srcId="{8479C784-D9FF-47D3-99B0-4FF81A8A61C8}" destId="{F614E2B0-AF7E-4B48-838C-02D31631A50B}" srcOrd="0" destOrd="0" parTransId="{BBAA183D-6D6E-4D22-9F41-4F142A8C92B6}" sibTransId="{63C9E25A-CB6F-473D-8B72-4AB16E8B2992}"/>
    <dgm:cxn modelId="{CA867C86-A10F-4F1D-8BAE-D74F4E75A8A2}" type="presOf" srcId="{F614E2B0-AF7E-4B48-838C-02D31631A50B}" destId="{0FD18F38-504C-44AA-ADC9-4848DE995278}" srcOrd="0" destOrd="0" presId="urn:microsoft.com/office/officeart/2005/8/layout/list1"/>
    <dgm:cxn modelId="{F631B932-5623-4E3B-B3CB-364D3114B4DF}" type="presOf" srcId="{22DDAB75-F72B-45EE-BA36-79BDE92451BA}" destId="{EE15A8B6-810B-437A-B936-EFCAD63DFA1F}" srcOrd="1" destOrd="0" presId="urn:microsoft.com/office/officeart/2005/8/layout/list1"/>
    <dgm:cxn modelId="{0AE67BA2-78A9-4452-9646-B98BD3194D39}" type="presOf" srcId="{A610542B-1889-410D-939F-66C8CF96E481}" destId="{9BD5AF34-F833-4A95-B97A-C7426CDD83BE}" srcOrd="1" destOrd="0" presId="urn:microsoft.com/office/officeart/2005/8/layout/list1"/>
    <dgm:cxn modelId="{AB66B0DF-BB9E-449B-BF71-9142EBD973DB}" srcId="{8479C784-D9FF-47D3-99B0-4FF81A8A61C8}" destId="{A610542B-1889-410D-939F-66C8CF96E481}" srcOrd="2" destOrd="0" parTransId="{D7A1D95D-856B-4D8C-9D0C-98ED4D5A2AAB}" sibTransId="{9745E231-7CB1-43A4-8DFC-B4AD6A074B90}"/>
    <dgm:cxn modelId="{F52234F3-7785-42A9-B199-FC51DF5207AD}" type="presOf" srcId="{8479C784-D9FF-47D3-99B0-4FF81A8A61C8}" destId="{8CD16B9D-CE0E-4321-9BA2-E502ADCB78C7}" srcOrd="0" destOrd="0" presId="urn:microsoft.com/office/officeart/2005/8/layout/list1"/>
    <dgm:cxn modelId="{FE98B6EE-0F53-4EC5-B1B2-0EC8FC9638EF}" srcId="{8479C784-D9FF-47D3-99B0-4FF81A8A61C8}" destId="{22DDAB75-F72B-45EE-BA36-79BDE92451BA}" srcOrd="1" destOrd="0" parTransId="{4EA5335A-217C-4C59-A07D-893FA52B6130}" sibTransId="{589472D0-9B37-43D1-B761-896F1DAE2CF7}"/>
    <dgm:cxn modelId="{5E464592-E2C4-4B3F-A46A-B3F33458C719}" type="presParOf" srcId="{8CD16B9D-CE0E-4321-9BA2-E502ADCB78C7}" destId="{70328BE8-6C1F-46DA-A530-F69EBD775B3C}" srcOrd="0" destOrd="0" presId="urn:microsoft.com/office/officeart/2005/8/layout/list1"/>
    <dgm:cxn modelId="{5E6DB82D-BA14-49FD-89EA-C1C432E64242}" type="presParOf" srcId="{70328BE8-6C1F-46DA-A530-F69EBD775B3C}" destId="{0FD18F38-504C-44AA-ADC9-4848DE995278}" srcOrd="0" destOrd="0" presId="urn:microsoft.com/office/officeart/2005/8/layout/list1"/>
    <dgm:cxn modelId="{F7F112EE-CBDE-44E7-87F9-ECFC802B0FED}" type="presParOf" srcId="{70328BE8-6C1F-46DA-A530-F69EBD775B3C}" destId="{98557BF6-C869-4518-BF5B-307A8B645F5A}" srcOrd="1" destOrd="0" presId="urn:microsoft.com/office/officeart/2005/8/layout/list1"/>
    <dgm:cxn modelId="{CBE08591-4C0D-4DFA-9F00-64D2CCF2CEBD}" type="presParOf" srcId="{8CD16B9D-CE0E-4321-9BA2-E502ADCB78C7}" destId="{7561E7CE-BEF8-46A9-A950-0CE6853F1CC9}" srcOrd="1" destOrd="0" presId="urn:microsoft.com/office/officeart/2005/8/layout/list1"/>
    <dgm:cxn modelId="{052D52F9-E140-4ED2-BA75-F709D1E910EE}" type="presParOf" srcId="{8CD16B9D-CE0E-4321-9BA2-E502ADCB78C7}" destId="{F7853600-0547-404E-BF8B-E131ABF54FBB}" srcOrd="2" destOrd="0" presId="urn:microsoft.com/office/officeart/2005/8/layout/list1"/>
    <dgm:cxn modelId="{FA7C40CD-66D5-48D5-AD53-E39636208BFC}" type="presParOf" srcId="{8CD16B9D-CE0E-4321-9BA2-E502ADCB78C7}" destId="{18D1AFA9-CCC9-4A5C-9810-21527208FE0F}" srcOrd="3" destOrd="0" presId="urn:microsoft.com/office/officeart/2005/8/layout/list1"/>
    <dgm:cxn modelId="{34BC94BE-7BFE-4EC5-B049-81AF0A7CC368}" type="presParOf" srcId="{8CD16B9D-CE0E-4321-9BA2-E502ADCB78C7}" destId="{A6A28A71-2A82-425D-81A7-93811CB47FAF}" srcOrd="4" destOrd="0" presId="urn:microsoft.com/office/officeart/2005/8/layout/list1"/>
    <dgm:cxn modelId="{EA9E03E4-B49A-4B2B-A59F-BAECDF4AE5F0}" type="presParOf" srcId="{A6A28A71-2A82-425D-81A7-93811CB47FAF}" destId="{0F7C12D6-21B2-4C8A-9BDD-E47C565809B1}" srcOrd="0" destOrd="0" presId="urn:microsoft.com/office/officeart/2005/8/layout/list1"/>
    <dgm:cxn modelId="{F84758D6-A4DF-42BC-BE04-79196160B9F6}" type="presParOf" srcId="{A6A28A71-2A82-425D-81A7-93811CB47FAF}" destId="{EE15A8B6-810B-437A-B936-EFCAD63DFA1F}" srcOrd="1" destOrd="0" presId="urn:microsoft.com/office/officeart/2005/8/layout/list1"/>
    <dgm:cxn modelId="{534EEADF-4C8E-4761-A908-BDD9CA804210}" type="presParOf" srcId="{8CD16B9D-CE0E-4321-9BA2-E502ADCB78C7}" destId="{64FEFD7F-0137-4BE8-ABD5-D3DAC711E352}" srcOrd="5" destOrd="0" presId="urn:microsoft.com/office/officeart/2005/8/layout/list1"/>
    <dgm:cxn modelId="{9C832D27-A3A0-43CB-A19F-7D00232B128F}" type="presParOf" srcId="{8CD16B9D-CE0E-4321-9BA2-E502ADCB78C7}" destId="{ED16B715-2E83-4E2F-8D99-7C2C2F6D8B30}" srcOrd="6" destOrd="0" presId="urn:microsoft.com/office/officeart/2005/8/layout/list1"/>
    <dgm:cxn modelId="{4F248A79-13B1-4D2E-845B-AF48E7889407}" type="presParOf" srcId="{8CD16B9D-CE0E-4321-9BA2-E502ADCB78C7}" destId="{F7AECB5D-80DD-41C7-ABEB-D0F7DC025F14}" srcOrd="7" destOrd="0" presId="urn:microsoft.com/office/officeart/2005/8/layout/list1"/>
    <dgm:cxn modelId="{41FEF5E8-4C9A-4C17-95DC-2C0C277DFCB5}" type="presParOf" srcId="{8CD16B9D-CE0E-4321-9BA2-E502ADCB78C7}" destId="{A44C4CDF-20B7-4547-AA6E-8AE447553A74}" srcOrd="8" destOrd="0" presId="urn:microsoft.com/office/officeart/2005/8/layout/list1"/>
    <dgm:cxn modelId="{7EF07D99-8ECE-442D-9180-62B2BAB64731}" type="presParOf" srcId="{A44C4CDF-20B7-4547-AA6E-8AE447553A74}" destId="{1E11FAE7-C125-44C5-A0AC-AEBB23B178FA}" srcOrd="0" destOrd="0" presId="urn:microsoft.com/office/officeart/2005/8/layout/list1"/>
    <dgm:cxn modelId="{FB1B8310-9479-4F7D-B4F0-A81B983EC521}" type="presParOf" srcId="{A44C4CDF-20B7-4547-AA6E-8AE447553A74}" destId="{9BD5AF34-F833-4A95-B97A-C7426CDD83BE}" srcOrd="1" destOrd="0" presId="urn:microsoft.com/office/officeart/2005/8/layout/list1"/>
    <dgm:cxn modelId="{1A9F1762-215A-47FA-A278-D8B7B8814706}" type="presParOf" srcId="{8CD16B9D-CE0E-4321-9BA2-E502ADCB78C7}" destId="{A38DEE64-0E3F-4719-94D1-B4993EFC94BD}" srcOrd="9" destOrd="0" presId="urn:microsoft.com/office/officeart/2005/8/layout/list1"/>
    <dgm:cxn modelId="{64571B95-2B3A-4A54-A889-7C8E8EF66E95}" type="presParOf" srcId="{8CD16B9D-CE0E-4321-9BA2-E502ADCB78C7}" destId="{62F98504-3846-4D46-8D41-FC03573323D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1 098,1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5 576,0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4 683,5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417,7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6,2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237,9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06265" custLinFactNeighborX="-1887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X="1887" custLinFactNeighborY="107286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195,3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799,8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4 273,7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6 561,7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188,9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3922" custLinFactNeighborY="416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1961" custLinFactNeighborY="-341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48681" y="0"/>
          <a:ext cx="212522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48681" y="1164748"/>
        <a:ext cx="2125225" cy="1164748"/>
      </dsp:txXfrm>
    </dsp:sp>
    <dsp:sp modelId="{79E796B1-3ABE-4958-A470-95B84B3BA8FB}">
      <dsp:nvSpPr>
        <dsp:cNvPr id="0" name=""/>
        <dsp:cNvSpPr/>
      </dsp:nvSpPr>
      <dsp:spPr>
        <a:xfrm>
          <a:off x="1005344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8332" y="0"/>
          <a:ext cx="2681289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2578332" y="1164748"/>
        <a:ext cx="2681289" cy="1164748"/>
      </dsp:txXfrm>
    </dsp:sp>
    <dsp:sp modelId="{E6379D24-0F7F-4C89-AA74-40B94EA75227}">
      <dsp:nvSpPr>
        <dsp:cNvPr id="0" name=""/>
        <dsp:cNvSpPr/>
      </dsp:nvSpPr>
      <dsp:spPr>
        <a:xfrm>
          <a:off x="3531755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5364047" y="0"/>
          <a:ext cx="343127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5364047" y="1164748"/>
        <a:ext cx="3431271" cy="1164748"/>
      </dsp:txXfrm>
    </dsp:sp>
    <dsp:sp modelId="{801EDB75-7215-4290-9F39-D09130BB9918}">
      <dsp:nvSpPr>
        <dsp:cNvPr id="0" name=""/>
        <dsp:cNvSpPr/>
      </dsp:nvSpPr>
      <dsp:spPr>
        <a:xfrm>
          <a:off x="6666581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24317" y="96359"/>
          <a:ext cx="98670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53600-0547-404E-BF8B-E131ABF54FBB}">
      <dsp:nvSpPr>
        <dsp:cNvPr id="0" name=""/>
        <dsp:cNvSpPr/>
      </dsp:nvSpPr>
      <dsp:spPr>
        <a:xfrm>
          <a:off x="0" y="924882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57BF6-C869-4518-BF5B-307A8B645F5A}">
      <dsp:nvSpPr>
        <dsp:cNvPr id="0" name=""/>
        <dsp:cNvSpPr/>
      </dsp:nvSpPr>
      <dsp:spPr>
        <a:xfrm>
          <a:off x="411480" y="37787"/>
          <a:ext cx="7646722" cy="1315135"/>
        </a:xfrm>
        <a:prstGeom prst="roundRect">
          <a:avLst/>
        </a:prstGeom>
        <a:gradFill rotWithShape="1">
          <a:gsLst>
            <a:gs pos="0">
              <a:schemeClr val="accent3">
                <a:tint val="43000"/>
                <a:satMod val="165000"/>
              </a:schemeClr>
            </a:gs>
            <a:gs pos="55000">
              <a:schemeClr val="accent3">
                <a:tint val="83000"/>
                <a:satMod val="155000"/>
              </a:schemeClr>
            </a:gs>
            <a:gs pos="100000">
              <a:schemeClr val="accent3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rPr>
            <a:t>План мероприятий по росту доходного потенциала Туриловского сельского поселения, оптимизации расходов бюджета Туриловского сельского поселения Миллеровского района и сокращению муниципального долга Туриловского сельского поселения до 2024 года,  утвержденный распоряжением Администрации Туриловского сельского поселения от 18.07.2019 № 51</a:t>
          </a:r>
          <a:endParaRPr lang="ru-RU" sz="1400" b="1" kern="1200" dirty="0">
            <a:solidFill>
              <a:srgbClr val="002060"/>
            </a:solidFill>
            <a:latin typeface="Georgia" pitchFamily="18" charset="0"/>
          </a:endParaRPr>
        </a:p>
      </dsp:txBody>
      <dsp:txXfrm>
        <a:off x="475680" y="101987"/>
        <a:ext cx="7518322" cy="1186735"/>
      </dsp:txXfrm>
    </dsp:sp>
    <dsp:sp modelId="{ED16B715-2E83-4E2F-8D99-7C2C2F6D8B30}">
      <dsp:nvSpPr>
        <dsp:cNvPr id="0" name=""/>
        <dsp:cNvSpPr/>
      </dsp:nvSpPr>
      <dsp:spPr>
        <a:xfrm>
          <a:off x="0" y="2240322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5A8B6-810B-437A-B936-EFCAD63DFA1F}">
      <dsp:nvSpPr>
        <dsp:cNvPr id="0" name=""/>
        <dsp:cNvSpPr/>
      </dsp:nvSpPr>
      <dsp:spPr>
        <a:xfrm>
          <a:off x="400024" y="1822453"/>
          <a:ext cx="7618091" cy="856080"/>
        </a:xfrm>
        <a:prstGeom prst="roundRect">
          <a:avLst/>
        </a:prstGeom>
        <a:gradFill rotWithShape="1">
          <a:gsLst>
            <a:gs pos="0">
              <a:schemeClr val="accent3">
                <a:tint val="43000"/>
                <a:satMod val="165000"/>
              </a:schemeClr>
            </a:gs>
            <a:gs pos="55000">
              <a:schemeClr val="accent3">
                <a:tint val="83000"/>
                <a:satMod val="155000"/>
              </a:schemeClr>
            </a:gs>
            <a:gs pos="100000">
              <a:schemeClr val="accent3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satMod val="115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</a:rPr>
            <a:t>Проведение взвешенной долговой политики</a:t>
          </a:r>
          <a:endParaRPr lang="ru-RU" sz="1400" b="1" i="1" kern="1200" dirty="0">
            <a:solidFill>
              <a:srgbClr val="002060"/>
            </a:solidFill>
          </a:endParaRPr>
        </a:p>
      </dsp:txBody>
      <dsp:txXfrm>
        <a:off x="441814" y="1864243"/>
        <a:ext cx="7534511" cy="772500"/>
      </dsp:txXfrm>
    </dsp:sp>
    <dsp:sp modelId="{62F98504-3846-4D46-8D41-FC03573323D7}">
      <dsp:nvSpPr>
        <dsp:cNvPr id="0" name=""/>
        <dsp:cNvSpPr/>
      </dsp:nvSpPr>
      <dsp:spPr>
        <a:xfrm>
          <a:off x="0" y="3555762"/>
          <a:ext cx="8229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D5AF34-F833-4A95-B97A-C7426CDD83BE}">
      <dsp:nvSpPr>
        <dsp:cNvPr id="0" name=""/>
        <dsp:cNvSpPr/>
      </dsp:nvSpPr>
      <dsp:spPr>
        <a:xfrm>
          <a:off x="411480" y="3127722"/>
          <a:ext cx="7646722" cy="856080"/>
        </a:xfrm>
        <a:prstGeom prst="roundRect">
          <a:avLst/>
        </a:prstGeom>
        <a:gradFill rotWithShape="1">
          <a:gsLst>
            <a:gs pos="0">
              <a:schemeClr val="accent3">
                <a:tint val="43000"/>
                <a:satMod val="165000"/>
              </a:schemeClr>
            </a:gs>
            <a:gs pos="55000">
              <a:schemeClr val="accent3">
                <a:tint val="83000"/>
                <a:satMod val="155000"/>
              </a:schemeClr>
            </a:gs>
            <a:gs pos="100000">
              <a:schemeClr val="accent3">
                <a:shade val="85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002060"/>
              </a:solidFill>
            </a:rPr>
            <a:t>Безусловное  исполнение действующих расходных обязательств, в том числе с учетом их приоритизации и повышения эффективности использования финансовых ресурсов </a:t>
          </a:r>
          <a:endParaRPr lang="ru-RU" sz="1400" b="1" i="1" kern="1200" dirty="0">
            <a:solidFill>
              <a:srgbClr val="002060"/>
            </a:solidFill>
          </a:endParaRPr>
        </a:p>
      </dsp:txBody>
      <dsp:txXfrm>
        <a:off x="453270" y="3169512"/>
        <a:ext cx="7563142" cy="77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1 098,1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12370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5 576,0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12370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6,2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6461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4 683,5</a:t>
          </a:r>
        </a:p>
      </dsp:txBody>
      <dsp:txXfrm>
        <a:off x="839098" y="4176461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417,7</a:t>
          </a: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237,9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195,3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799,8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76264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4 273,7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76264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40363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6 561,7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40363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188,9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0.03865</cdr:y>
    </cdr:from>
    <cdr:to>
      <cdr:x>0.85048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4576" y="21602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4 273,7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935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836" y="1"/>
            <a:ext cx="291935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1418"/>
            <a:ext cx="291935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836" y="9371418"/>
            <a:ext cx="291935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935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836" y="1"/>
            <a:ext cx="291935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1418"/>
            <a:ext cx="291935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836" y="9371418"/>
            <a:ext cx="2919356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91" tIns="45445" rIns="90891" bIns="454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21.12.2023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21.12.2023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21.12.2023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21.12.2023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Туриловского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Туриловского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2024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2025 и 2026 годов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1683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7" y="81707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483946"/>
              </p:ext>
            </p:extLst>
          </p:nvPr>
        </p:nvGraphicFramePr>
        <p:xfrm>
          <a:off x="323528" y="620688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6 443,4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Туриловского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2024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4 575,8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55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1 098,1</a:t>
              </a:r>
            </a:p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93,0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237,9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6,2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417,7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14,7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Туриловского сельского поселения Миллеровского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387680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988989"/>
              </p:ext>
            </p:extLst>
          </p:nvPr>
        </p:nvGraphicFramePr>
        <p:xfrm>
          <a:off x="467544" y="1447642"/>
          <a:ext cx="8208912" cy="369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4 935,2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5 576,0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4 139,3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3 755,0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4 817,4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5 434,8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3 984,1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3 585,7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7781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117,8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141,2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169,3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5143512"/>
            <a:ext cx="39604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072074"/>
            <a:ext cx="417646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Туриловского сельского поселения Миллеровского района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35691994"/>
              </p:ext>
            </p:extLst>
          </p:nvPr>
        </p:nvGraphicFramePr>
        <p:xfrm>
          <a:off x="296653" y="1772816"/>
          <a:ext cx="7731732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4525" y="260648"/>
            <a:ext cx="3423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4000496" y="4714884"/>
            <a:ext cx="714380" cy="14287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0762712">
            <a:off x="3959838" y="4418120"/>
            <a:ext cx="8283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+6,3%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472518" cy="82389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составили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12 019,4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 руб., в том числе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400" dirty="0"/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814254770"/>
              </p:ext>
            </p:extLst>
          </p:nvPr>
        </p:nvGraphicFramePr>
        <p:xfrm>
          <a:off x="457200" y="1428736"/>
          <a:ext cx="8229600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59324"/>
            <a:ext cx="1973138" cy="12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2024 году –        4 490,0 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342" y="1520788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(37,4%)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95228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(95,2%)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8730" y="2770473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(4,3%)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1150" y="2363180"/>
            <a:ext cx="7200800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1027477423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059675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3500430" y="2857496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(0,5%)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2024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274946847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93181" y="4365104"/>
            <a:ext cx="315388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611944" y="1412776"/>
            <a:ext cx="3456000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освещение(лимит электроэнергии)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2024 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799,8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411957" y="2110226"/>
            <a:ext cx="2304256" cy="432048"/>
          </a:xfrm>
          <a:prstGeom prst="wedgeRoundRectCallout">
            <a:avLst>
              <a:gd name="adj1" fmla="val -21246"/>
              <a:gd name="adj2" fmla="val -6095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557,5 тыс. рублей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004048" y="3766727"/>
            <a:ext cx="3456000" cy="332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кладбищ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052736"/>
            <a:ext cx="1368152" cy="1368152"/>
          </a:xfrm>
          <a:prstGeom prst="rect">
            <a:avLst/>
          </a:prstGeom>
          <a:noFill/>
        </p:spPr>
      </p:pic>
      <p:sp>
        <p:nvSpPr>
          <p:cNvPr id="54" name="Скругленная прямоугольная выноска 53"/>
          <p:cNvSpPr/>
          <p:nvPr/>
        </p:nvSpPr>
        <p:spPr>
          <a:xfrm flipH="1">
            <a:off x="5832140" y="4158132"/>
            <a:ext cx="2304256" cy="413944"/>
          </a:xfrm>
          <a:prstGeom prst="wedgeRoundRectCallout">
            <a:avLst>
              <a:gd name="adj1" fmla="val -21178"/>
              <a:gd name="adj2" fmla="val -677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109,9 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4941168"/>
            <a:ext cx="3456000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Обслуживание газопровода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730792" y="5429758"/>
            <a:ext cx="2304256" cy="432048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117,1 тыс. рублей</a:t>
            </a:r>
          </a:p>
        </p:txBody>
      </p:sp>
      <p:pic>
        <p:nvPicPr>
          <p:cNvPr id="17" name="Picture 7" descr="K:\444\ПРОЕКТ БЮДЖЕТА 2018 - 2020\Слайды\Картинки благоустройство\Вити черевичкина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9592" y="3165006"/>
            <a:ext cx="2304148" cy="153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298660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429256" y="4929198"/>
            <a:ext cx="3456000" cy="332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Иные расходы – 15,3 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2024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(97,5%)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5 434,8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63003" y="3273920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(2,5%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141,2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5 576,0 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0362401">
            <a:off x="6052152" y="2235686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3322808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5149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Туриловского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Туриловского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467727"/>
              </p:ext>
            </p:extLst>
          </p:nvPr>
        </p:nvGraphicFramePr>
        <p:xfrm>
          <a:off x="357158" y="1643050"/>
          <a:ext cx="8568952" cy="498950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297722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2026 год</a:t>
                      </a: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предупреждении и ликвидации последствий чрезвычайных ситуаций в границах поселения, обеспечение пожарной безопасности и безопасности людей на водных объектах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21,9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195,3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794518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Туриловского сельского поселения»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785,8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660,8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433,4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794518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05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6561,4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6170,7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6387,5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4252,3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3559,9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2818,7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11826,7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10391,4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9639,6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192,7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475,7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1196,8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00958" y="128586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4280520"/>
            <a:ext cx="2071670" cy="229175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Положения Послания Президента Федеральному Собранию, определяющие бюджетную политику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29256" y="4286256"/>
            <a:ext cx="3600400" cy="192882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Туриловского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2024-2026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Туриловского сельского поселения от 08.11.2023 № 119)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42976" y="2143116"/>
            <a:ext cx="359869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Туриловского сельского поселения на 2024 – 2026 годы (Постановление Администрации  Туриловского сельского поселения от 27.10.2023 №  115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57818" y="2357430"/>
            <a:ext cx="2520280" cy="150019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«Об областном бюджете на 2024 год и на плановый период 2025 и 2026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0" y="642918"/>
            <a:ext cx="9001156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Туриловского сельского поселения Миллеровского района на 2024 год и на плановый период               2025 и 2026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14612" y="4572008"/>
            <a:ext cx="2357454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Муниципальные программы Туриловского сельского поселения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Туриловского сельского поселения в 2024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64266941"/>
              </p:ext>
            </p:extLst>
          </p:nvPr>
        </p:nvGraphicFramePr>
        <p:xfrm>
          <a:off x="107504" y="162880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Туриловского сельского поселения Миллеровского района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2024 год и на плановый период 2025 и 2026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857496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42910" y="2786058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областного закона «Об областном бюджете на 2024 год и на плановый период 2025 и 2026 годов» во 2 –м чтении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24128" y="260648"/>
            <a:ext cx="32043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Адаптация экономики к новым геополитическим условиям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0" y="3929066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714620"/>
            <a:ext cx="993997" cy="852732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3857628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472" y="392906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с учетом Плана мероприятий по росту доходного потенциала Туриловского сельского поселения, оптимизации расходов бюджета Туриловского сельского поселения и сокращению муниципального долга Туриловского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0" y="5572140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5500703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429264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Туриловского сельского поселения на 2024-2026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412776"/>
            <a:ext cx="669674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Туриловского сельского поселения от 08.11.2023 № 119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2500306"/>
            <a:ext cx="5462918" cy="14287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Обеспечение сбалансированности и устойчивости бюджетной системы</a:t>
            </a:r>
          </a:p>
          <a:p>
            <a:pPr marL="176213" indent="-176213"/>
            <a:endParaRPr lang="ru-RU" b="1" dirty="0" smtClean="0">
              <a:solidFill>
                <a:srgbClr val="FF0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Повышение уровня жизни граждан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85720" y="2643182"/>
            <a:ext cx="2714644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Сохранение социальной стабильности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Туриловского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4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Туриловского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68440520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92867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Меры, принимаемые для обеспечения сбалансированности бюджета Туриловского сельского поселения Миллеровского района </a:t>
            </a:r>
            <a:b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2024-2026 годы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732165"/>
              </p:ext>
            </p:extLst>
          </p:nvPr>
        </p:nvGraphicFramePr>
        <p:xfrm>
          <a:off x="179513" y="1772816"/>
          <a:ext cx="8677469" cy="4780531"/>
        </p:xfrm>
        <a:graphic>
          <a:graphicData uri="http://schemas.openxmlformats.org/drawingml/2006/table">
            <a:tbl>
              <a:tblPr/>
              <a:tblGrid>
                <a:gridCol w="2588409"/>
                <a:gridCol w="1588343"/>
                <a:gridCol w="1588343"/>
                <a:gridCol w="1411860"/>
                <a:gridCol w="1500514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 на 2023 год</a:t>
                      </a:r>
                      <a:endParaRPr kumimoji="0" lang="ru-RU" sz="20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11 303,8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12 019,4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10 867,1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10 836,4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6 368,6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6 443,4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6 727,8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7 081,4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4 935,2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5 576,0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4 139,3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3 755,0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4 817,4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5 434,8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3 984,1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3 585,7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117,8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141,2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155,2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169,3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11 303,8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12 019,4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10 867,1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10 836,4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2024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783433553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117070817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12 019,4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57884" y="1142984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12 019,4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бюджета Туриловского сельского поселения Миллеровского района</a:t>
            </a:r>
            <a:endParaRPr lang="ru-RU" sz="21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D1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ea typeface="+mn-ea"/>
              <a:cs typeface="+mn-cs"/>
            </a:endParaRP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647726"/>
              </p:ext>
            </p:extLst>
          </p:nvPr>
        </p:nvGraphicFramePr>
        <p:xfrm>
          <a:off x="534777" y="1988840"/>
          <a:ext cx="777686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20565</TotalTime>
  <Words>1125</Words>
  <Application>Microsoft Office PowerPoint</Application>
  <PresentationFormat>Экран (4:3)</PresentationFormat>
  <Paragraphs>308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Туриловского сельского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Туриловского сельского поселения на 2024-2026 годы  </vt:lpstr>
      <vt:lpstr>Основные приоритеты Туриловского сельского поселения </vt:lpstr>
      <vt:lpstr>Меры, принимаемые для обеспечения сбалансированности бюджета Туриловского сельского поселения Миллеровского района  </vt:lpstr>
      <vt:lpstr>Основные характеристики бюджета Туриловского сельского поселения Миллеровского района на 2024-2026 годы</vt:lpstr>
      <vt:lpstr>Основные параметры бюджета Туриловского сельского поселения Миллеровского района на 2024 год</vt:lpstr>
      <vt:lpstr>Собственные доходы  бюджета Туриловского сельского поселения Миллеровского района</vt:lpstr>
      <vt:lpstr>Презентация PowerPoint</vt:lpstr>
      <vt:lpstr>Динамика поступлений налога на доходы физических лиц в бюджет Туриловского сельского поселения Миллеровского района</vt:lpstr>
      <vt:lpstr>Безвозмездные поступления из областного бюджета</vt:lpstr>
      <vt:lpstr>Динамика расходов  бюджета Туриловского сельского поселения Миллеровского района                 </vt:lpstr>
      <vt:lpstr>Расходы бюджета Туриловского сельского поселения Миллеровского района составили 12 019,4 тыс. руб., в том числе </vt:lpstr>
      <vt:lpstr>Расходы бюджета Туриловского сельского поселения Миллеровского района на социальную сферу в 2024 году –        4 490,0 тыс.рублей</vt:lpstr>
      <vt:lpstr>Структура расходов по разделу «Культура, кинематография» на 2024 год           </vt:lpstr>
      <vt:lpstr>Презентация PowerPoint</vt:lpstr>
      <vt:lpstr>Презентация PowerPoint</vt:lpstr>
      <vt:lpstr>Расходы бюджета Туриловского сельского поселения Миллеровского района, формируемые в рамках муниципальных программ Туриловского сельского поселения, и непрограмные расходы   </vt:lpstr>
      <vt:lpstr>Структура расходов по муниципальным программам Туриловского сельского поселения в 2024 году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2150</cp:revision>
  <cp:lastPrinted>2023-12-21T10:57:20Z</cp:lastPrinted>
  <dcterms:created xsi:type="dcterms:W3CDTF">2011-10-21T12:19:44Z</dcterms:created>
  <dcterms:modified xsi:type="dcterms:W3CDTF">2023-12-21T10:58:58Z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