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26"/>
  </p:notesMasterIdLst>
  <p:handoutMasterIdLst>
    <p:handoutMasterId r:id="rId27"/>
  </p:handoutMasterIdLst>
  <p:sldIdLst>
    <p:sldId id="896" r:id="rId6"/>
    <p:sldId id="897" r:id="rId7"/>
    <p:sldId id="1202" r:id="rId8"/>
    <p:sldId id="1166" r:id="rId9"/>
    <p:sldId id="1590" r:id="rId10"/>
    <p:sldId id="1606" r:id="rId11"/>
    <p:sldId id="1170" r:id="rId12"/>
    <p:sldId id="904" r:id="rId13"/>
    <p:sldId id="1423" r:id="rId14"/>
    <p:sldId id="1572" r:id="rId15"/>
    <p:sldId id="1368" r:id="rId16"/>
    <p:sldId id="1592" r:id="rId17"/>
    <p:sldId id="1502" r:id="rId18"/>
    <p:sldId id="1607" r:id="rId19"/>
    <p:sldId id="1595" r:id="rId20"/>
    <p:sldId id="1597" r:id="rId21"/>
    <p:sldId id="1601" r:id="rId22"/>
    <p:sldId id="1605" r:id="rId23"/>
    <p:sldId id="1500" r:id="rId24"/>
    <p:sldId id="1575" r:id="rId25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95358A"/>
    <a:srgbClr val="1FD15A"/>
    <a:srgbClr val="99FF66"/>
    <a:srgbClr val="53D2FF"/>
    <a:srgbClr val="EAA0A0"/>
    <a:srgbClr val="FB998F"/>
    <a:srgbClr val="7EEA9F"/>
    <a:srgbClr val="DCB1AE"/>
    <a:srgbClr val="97E60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2" autoAdjust="0"/>
    <p:restoredTop sz="95632" autoAdjust="0"/>
  </p:normalViewPr>
  <p:slideViewPr>
    <p:cSldViewPr>
      <p:cViewPr>
        <p:scale>
          <a:sx n="100" d="100"/>
          <a:sy n="100" d="100"/>
        </p:scale>
        <p:origin x="-342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solidFill>
          <a:srgbClr val="CCECFF"/>
        </a:solidFill>
      </c:spPr>
    </c:floor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336"/>
          <c:h val="0.7500032584328304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FF66"/>
            </a:solidFill>
            <a:effectLst/>
            <a:scene3d>
              <a:camera prst="orthographicFront"/>
              <a:lightRig rig="threePt" dir="t"/>
            </a:scene3d>
            <a:sp3d prstMaterial="metal">
              <a:bevelT w="165100" h="19050" prst="convex"/>
              <a:bevelB w="165100" h="19050" prst="convex"/>
            </a:sp3d>
          </c:spPr>
          <c:dLbls>
            <c:dLbl>
              <c:idx val="0"/>
              <c:layout>
                <c:manualLayout>
                  <c:x val="-5.4232751303247206E-3"/>
                  <c:y val="-4.8831295465791402E-2"/>
                </c:manualLayout>
              </c:layout>
              <c:showVal val="1"/>
            </c:dLbl>
            <c:dLbl>
              <c:idx val="1"/>
              <c:layout>
                <c:manualLayout>
                  <c:x val="-1.564225369859721E-2"/>
                  <c:y val="-3.5772299928128012E-2"/>
                </c:manualLayout>
              </c:layout>
              <c:showVal val="1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showVal val="1"/>
            </c:dLbl>
            <c:dLbl>
              <c:idx val="3"/>
              <c:layout>
                <c:manualLayout>
                  <c:x val="-1.1271174824424661E-3"/>
                  <c:y val="-4.8766683176059838E-2"/>
                </c:manualLayout>
              </c:layout>
              <c:showVal val="1"/>
            </c:dLbl>
            <c:dLbl>
              <c:idx val="4"/>
              <c:layout>
                <c:manualLayout>
                  <c:x val="-9.7087905585634265E-3"/>
                  <c:y val="-6.6292815807309519E-3"/>
                </c:manualLayout>
              </c:layout>
              <c:showVal val="1"/>
            </c:dLbl>
            <c:dLbl>
              <c:idx val="5"/>
              <c:layout>
                <c:manualLayout>
                  <c:x val="-1.2164057052513721E-2"/>
                  <c:y val="-1.3408776914655187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Лист1!$A$3:$A$5</c:f>
              <c:strCache>
                <c:ptCount val="3"/>
                <c:pt idx="0">
                  <c:v> 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Лист1!$B$3:$B$5</c:f>
              <c:numCache>
                <c:formatCode>#,##0.0</c:formatCode>
                <c:ptCount val="3"/>
                <c:pt idx="0">
                  <c:v>6368.6</c:v>
                </c:pt>
                <c:pt idx="1">
                  <c:v>6436.1</c:v>
                </c:pt>
                <c:pt idx="2">
                  <c:v>6539</c:v>
                </c:pt>
              </c:numCache>
            </c:numRef>
          </c:val>
        </c:ser>
        <c:shape val="box"/>
        <c:axId val="147159680"/>
        <c:axId val="155944832"/>
        <c:axId val="0"/>
      </c:bar3DChart>
      <c:catAx>
        <c:axId val="1471596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155944832"/>
        <c:crosses val="autoZero"/>
        <c:auto val="1"/>
        <c:lblAlgn val="ctr"/>
        <c:lblOffset val="100"/>
      </c:catAx>
      <c:valAx>
        <c:axId val="155944832"/>
        <c:scaling>
          <c:orientation val="minMax"/>
          <c:min val="30"/>
        </c:scaling>
        <c:delete val="1"/>
        <c:axPos val="l"/>
        <c:numFmt formatCode="#,##0.0" sourceLinked="1"/>
        <c:tickLblPos val="none"/>
        <c:crossAx val="147159680"/>
        <c:crosses val="autoZero"/>
        <c:crossBetween val="between"/>
        <c:majorUnit val="50"/>
      </c:valAx>
      <c:spPr>
        <a:noFill/>
        <a:ln w="25381">
          <a:noFill/>
        </a:ln>
      </c:spPr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3.0078154768845744E-3"/>
          <c:y val="0"/>
          <c:w val="0.99057616839669227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38"/>
          <c:dPt>
            <c:idx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0.10250100769335999"/>
                  <c:y val="-0.16974759214788146"/>
                </c:manualLayout>
              </c:layout>
              <c:showPercent val="1"/>
            </c:dLbl>
            <c:dLbl>
              <c:idx val="1"/>
              <c:layout>
                <c:manualLayout>
                  <c:x val="-2.2809563859295758E-2"/>
                  <c:y val="-3.7775717228000431E-2"/>
                </c:manualLayout>
              </c:layout>
              <c:showPercent val="1"/>
            </c:dLbl>
            <c:dLbl>
              <c:idx val="2"/>
              <c:layout>
                <c:manualLayout>
                  <c:x val="-1.6782800074555571E-2"/>
                  <c:y val="0.21831420440463906"/>
                </c:manualLayout>
              </c:layout>
              <c:showPercent val="1"/>
            </c:dLbl>
            <c:dLbl>
              <c:idx val="3"/>
              <c:layout>
                <c:manualLayout>
                  <c:x val="-5.1564059457121884E-2"/>
                  <c:y val="-0.13563215198311288"/>
                </c:manualLayout>
              </c:layout>
              <c:showPercent val="1"/>
            </c:dLbl>
            <c:dLbl>
              <c:idx val="4"/>
              <c:layout>
                <c:manualLayout>
                  <c:x val="6.4922882765092213E-2"/>
                  <c:y val="0"/>
                </c:manualLayout>
              </c:layout>
              <c:showPercent val="1"/>
            </c:dLbl>
            <c:dLbl>
              <c:idx val="5"/>
              <c:layout>
                <c:manualLayout>
                  <c:x val="6.4271095681747076E-2"/>
                  <c:y val="-0.12199029167699318"/>
                </c:manualLayout>
              </c:layout>
              <c:showPercent val="1"/>
            </c:dLbl>
            <c:dLbl>
              <c:idx val="6"/>
              <c:layout>
                <c:manualLayout>
                  <c:x val="1.0920618553861325E-2"/>
                  <c:y val="-3.271132267354919E-2"/>
                </c:manualLayout>
              </c:layout>
              <c:showPercent val="1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Percent val="1"/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Иные собственные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15.953270734541345</c:v>
                </c:pt>
                <c:pt idx="1">
                  <c:v>2.0082906761297621</c:v>
                </c:pt>
                <c:pt idx="2">
                  <c:v>58.967433972929697</c:v>
                </c:pt>
                <c:pt idx="3">
                  <c:v>18.160977294852874</c:v>
                </c:pt>
                <c:pt idx="4">
                  <c:v>9.2642024934836559E-2</c:v>
                </c:pt>
                <c:pt idx="5">
                  <c:v>4.5959865590553655</c:v>
                </c:pt>
                <c:pt idx="6">
                  <c:v>0.22139873755613479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Val val="1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Val val="1"/>
            </c:dLbl>
            <c:dLbl>
              <c:idx val="2"/>
              <c:layout>
                <c:manualLayout>
                  <c:x val="1.6523269397033476E-2"/>
                  <c:y val="-6.0575102987204268E-2"/>
                </c:manualLayout>
              </c:layout>
              <c:showVal val="1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Val val="1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 2022 год</c:v>
                </c:pt>
                <c:pt idx="1">
                  <c:v> 2023 год</c:v>
                </c:pt>
                <c:pt idx="2">
                  <c:v> 2024 год</c:v>
                </c:pt>
                <c:pt idx="3">
                  <c:v> 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811</c:v>
                </c:pt>
                <c:pt idx="1">
                  <c:v>1016</c:v>
                </c:pt>
                <c:pt idx="2">
                  <c:v>1044</c:v>
                </c:pt>
                <c:pt idx="3">
                  <c:v>1086.5999999999999</c:v>
                </c:pt>
              </c:numCache>
            </c:numRef>
          </c:val>
        </c:ser>
        <c:axId val="158933760"/>
        <c:axId val="158927872"/>
      </c:barChart>
      <c:valAx>
        <c:axId val="158927872"/>
        <c:scaling>
          <c:orientation val="minMax"/>
        </c:scaling>
        <c:delete val="1"/>
        <c:axPos val="b"/>
        <c:numFmt formatCode="#,##0.0" sourceLinked="1"/>
        <c:tickLblPos val="none"/>
        <c:crossAx val="158933760"/>
        <c:crosses val="autoZero"/>
        <c:crossBetween val="between"/>
        <c:majorUnit val="5000"/>
      </c:valAx>
      <c:catAx>
        <c:axId val="15893376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58927872"/>
        <c:crosses val="autoZero"/>
        <c:auto val="1"/>
        <c:lblAlgn val="ctr"/>
        <c:lblOffset val="100"/>
        <c:tickLblSkip val="1"/>
      </c:catAx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plotArea>
      <c:layout>
        <c:manualLayout>
          <c:layoutTarget val="inner"/>
          <c:xMode val="edge"/>
          <c:yMode val="edge"/>
          <c:x val="3.6843620549703561E-2"/>
          <c:y val="4.244959494075864E-3"/>
          <c:w val="0.95494344220189065"/>
          <c:h val="0.88990155623976364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dLbls>
            <c:dLbl>
              <c:idx val="0"/>
              <c:layout>
                <c:manualLayout>
                  <c:x val="1.6095399672853609E-2"/>
                  <c:y val="-0.1029685353224368"/>
                </c:manualLayout>
              </c:layout>
              <c:showVal val="1"/>
            </c:dLbl>
            <c:dLbl>
              <c:idx val="1"/>
              <c:layout>
                <c:manualLayout>
                  <c:x val="1.3412833060711341E-2"/>
                  <c:y val="-8.3488001612786494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2022 год</c:v>
                </c:pt>
                <c:pt idx="1">
                  <c:v> 2023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10166.9</c:v>
                </c:pt>
                <c:pt idx="1">
                  <c:v>11303.8</c:v>
                </c:pt>
              </c:numCache>
            </c:numRef>
          </c:val>
        </c:ser>
        <c:gapWidth val="124"/>
        <c:gapDepth val="165"/>
        <c:shape val="box"/>
        <c:axId val="157817472"/>
        <c:axId val="157819264"/>
        <c:axId val="0"/>
      </c:bar3DChart>
      <c:catAx>
        <c:axId val="15781747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157819264"/>
        <c:crosses val="autoZero"/>
        <c:auto val="1"/>
        <c:lblAlgn val="ctr"/>
        <c:lblOffset val="100"/>
        <c:tickLblSkip val="1"/>
        <c:tickMarkSkip val="1"/>
      </c:catAx>
      <c:valAx>
        <c:axId val="157819264"/>
        <c:scaling>
          <c:orientation val="minMax"/>
          <c:min val="0"/>
        </c:scaling>
        <c:delete val="1"/>
        <c:axPos val="l"/>
        <c:numFmt formatCode="#,##0" sourceLinked="0"/>
        <c:tickLblPos val="none"/>
        <c:crossAx val="157817472"/>
        <c:crosses val="autoZero"/>
        <c:crossBetween val="between"/>
        <c:majorUnit val="50000"/>
        <c:min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7029588315349475"/>
          <c:y val="2.7160303728796686E-2"/>
          <c:w val="0.4323352289297171"/>
          <c:h val="0.8890049569012445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5980.1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dLbls>
            <c:dLbl>
              <c:idx val="0"/>
              <c:layout>
                <c:manualLayout>
                  <c:x val="-9.2592592592592622E-3"/>
                  <c:y val="-2.4691185207996991E-3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117.6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dLbls>
            <c:dLbl>
              <c:idx val="0"/>
              <c:layout>
                <c:manualLayout>
                  <c:x val="4.6296296296296302E-3"/>
                  <c:y val="0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20.9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847.7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образование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4131.3999999999996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социальная политика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185.1</c:v>
                </c:pt>
              </c:numCache>
            </c:numRef>
          </c:val>
        </c:ser>
        <c:axId val="157490560"/>
        <c:axId val="157521024"/>
      </c:barChart>
      <c:catAx>
        <c:axId val="157490560"/>
        <c:scaling>
          <c:orientation val="minMax"/>
        </c:scaling>
        <c:axPos val="b"/>
        <c:tickLblPos val="nextTo"/>
        <c:crossAx val="157521024"/>
        <c:crosses val="autoZero"/>
        <c:auto val="1"/>
        <c:lblAlgn val="ctr"/>
        <c:lblOffset val="100"/>
      </c:catAx>
      <c:valAx>
        <c:axId val="157521024"/>
        <c:scaling>
          <c:orientation val="minMax"/>
        </c:scaling>
        <c:axPos val="l"/>
        <c:majorGridlines/>
        <c:numFmt formatCode="General" sourceLinked="1"/>
        <c:tickLblPos val="nextTo"/>
        <c:crossAx val="15749056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>
        <c:manualLayout>
          <c:layoutTarget val="inner"/>
          <c:xMode val="edge"/>
          <c:yMode val="edge"/>
          <c:x val="0"/>
          <c:y val="0.11757952820057042"/>
          <c:w val="0.96407292193871452"/>
          <c:h val="0.7100835597391534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 руб.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8705834031908924"/>
                </c:manualLayout>
              </c:layout>
              <c:showVal val="1"/>
            </c:dLbl>
            <c:txPr>
              <a:bodyPr/>
              <a:lstStyle/>
              <a:p>
                <a:pPr>
                  <a:defRPr b="0">
                    <a:solidFill>
                      <a:srgbClr val="7EEA9F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4337500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 руб.</c:v>
                </c:pt>
              </c:strCache>
            </c:strRef>
          </c:tx>
          <c:dLbls>
            <c:dLbl>
              <c:idx val="0"/>
              <c:layout>
                <c:manualLayout>
                  <c:x val="1.0624488845282302E-2"/>
                  <c:y val="0.18171381630997241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3716800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год руб.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0154595617322008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2990900</c:v>
                </c:pt>
              </c:numCache>
            </c:numRef>
          </c:val>
        </c:ser>
        <c:axId val="158028544"/>
        <c:axId val="158030080"/>
      </c:barChart>
      <c:catAx>
        <c:axId val="158028544"/>
        <c:scaling>
          <c:orientation val="minMax"/>
        </c:scaling>
        <c:delete val="1"/>
        <c:axPos val="b"/>
        <c:tickLblPos val="none"/>
        <c:crossAx val="158030080"/>
        <c:crosses val="autoZero"/>
        <c:auto val="1"/>
        <c:lblAlgn val="ctr"/>
        <c:lblOffset val="100"/>
      </c:catAx>
      <c:valAx>
        <c:axId val="15803008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5802854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12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Lbls>
            <c:dLbl>
              <c:idx val="1"/>
              <c:layout>
                <c:manualLayout>
                  <c:x val="-1.2500000000000001E-2"/>
                  <c:y val="2.7266676685917948E-2"/>
                </c:manualLayout>
              </c:layout>
              <c:showPercent val="1"/>
            </c:dLbl>
            <c:dLbl>
              <c:idx val="2"/>
              <c:layout>
                <c:manualLayout>
                  <c:x val="-6.1111111111111116E-2"/>
                  <c:y val="-9.9977814515032459E-2"/>
                </c:manualLayout>
              </c:layout>
              <c:showPercent val="1"/>
            </c:dLbl>
            <c:dLbl>
              <c:idx val="3"/>
              <c:layout>
                <c:manualLayout>
                  <c:x val="7.222211286089239E-2"/>
                  <c:y val="-3.862779197171707E-2"/>
                </c:manualLayout>
              </c:layout>
              <c:showPercent val="1"/>
            </c:dLbl>
            <c:dLbl>
              <c:idx val="4"/>
              <c:layout>
                <c:manualLayout>
                  <c:x val="-1.9825459317585427E-2"/>
                  <c:y val="-9.88066356069877E-2"/>
                </c:manualLayout>
              </c:layout>
              <c:showPercent val="1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Percent val="1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</c:dLbls>
          <c:cat>
            <c:strRef>
              <c:f>Лист1!$A$2:$A$5</c:f>
              <c:strCache>
                <c:ptCount val="4"/>
                <c:pt idx="0">
                  <c:v>Расходы на обеспечение деятельности муниципальных учреждений - 3139,7</c:v>
                </c:pt>
                <c:pt idx="1">
                  <c:v>Расходы на софинансирование повышения з/п работникам муниципальных учреждений культуры - 953,6</c:v>
                </c:pt>
                <c:pt idx="2">
                  <c:v>иные расходы -25,2</c:v>
                </c:pt>
                <c:pt idx="3">
                  <c:v>иные межбюджетные трансферты -12,9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3139.7</c:v>
                </c:pt>
                <c:pt idx="1">
                  <c:v>953.6</c:v>
                </c:pt>
                <c:pt idx="2">
                  <c:v>25.2</c:v>
                </c:pt>
                <c:pt idx="3">
                  <c:v>12.9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41"/>
          <c:y val="9.0006333598128027E-2"/>
          <c:w val="0.33750000000000113"/>
          <c:h val="0.85175086416042456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1944444444444528E-2"/>
          <c:y val="0.11403785247693918"/>
          <c:w val="0.86999803149606514"/>
          <c:h val="0.883685796279996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Lbls>
            <c:dLbl>
              <c:idx val="0"/>
              <c:layout>
                <c:manualLayout>
                  <c:x val="-0.1752573272090989"/>
                  <c:y val="7.068009246337606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solidFill>
                          <a:srgbClr val="FFFF00"/>
                        </a:solidFill>
                      </a:rPr>
                      <a:t>4324,6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38,8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dLbl>
              <c:idx val="1"/>
              <c:layout>
                <c:manualLayout>
                  <c:x val="0.18406791338582687"/>
                  <c:y val="-6.6390368864007079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6824,3</a:t>
                    </a:r>
                    <a:r>
                      <a:rPr lang="en-US" dirty="0" smtClean="0"/>
                      <a:t>
</a:t>
                    </a:r>
                    <a:r>
                      <a:rPr lang="ru-RU" dirty="0" smtClean="0"/>
                      <a:t>61,2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numFmt formatCode="0.0%" sourceLinked="0"/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  <c:showPercent val="1"/>
            <c:separator>
</c:separator>
          </c:dLbls>
          <c:cat>
            <c:strRef>
              <c:f>Лист1!$A$2:$A$3</c:f>
              <c:strCache>
                <c:ptCount val="2"/>
                <c:pt idx="0">
                  <c:v>Социальное развитие</c:v>
                </c:pt>
                <c:pt idx="1">
                  <c:v>Остальные 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4324.6000000000004</c:v>
                </c:pt>
                <c:pt idx="1">
                  <c:v>6824.3</c:v>
                </c:pt>
              </c:numCache>
            </c:numRef>
          </c:val>
        </c:ser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"/>
          <c:y val="0.78757881214619696"/>
          <c:w val="0.53032370953630759"/>
          <c:h val="0.14198227308185021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Эффективность и приоритизация бюджетных расходов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Сбалансированность местного бюджета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61055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77030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98576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#1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3EDBF4FD-7DD4-4EF3-BE9D-862C0BA1F08D}" type="presOf" srcId="{BFE45829-723F-4E4D-9831-F195998B70F6}" destId="{A490A214-21F9-4C52-8E3B-F3A359B01D89}" srcOrd="1" destOrd="0" presId="urn:microsoft.com/office/officeart/2005/8/layout/hList7#1"/>
    <dgm:cxn modelId="{7E5FE03F-B5AC-4410-AFBD-1247EC1958A2}" type="presOf" srcId="{F0351681-504B-468A-A43A-35239C443A97}" destId="{BD834AB3-FAFF-4D74-B8D8-881F0EC6B9AD}" srcOrd="1" destOrd="0" presId="urn:microsoft.com/office/officeart/2005/8/layout/hList7#1"/>
    <dgm:cxn modelId="{52A36C5F-442A-405D-AAC4-1CDB38AFABE0}" type="presOf" srcId="{914D76AC-028B-4257-BED1-2C2263772DDA}" destId="{E32018F6-38F3-4F68-9FD0-50FD7BED2859}" srcOrd="0" destOrd="0" presId="urn:microsoft.com/office/officeart/2005/8/layout/hList7#1"/>
    <dgm:cxn modelId="{79CB92D9-CC56-4E39-84EA-E5692F448B8A}" type="presOf" srcId="{E1C31608-5158-4EC9-9C62-26BAAF099A48}" destId="{D893FC16-622A-4AA0-9276-3766E5F1AA15}" srcOrd="0" destOrd="0" presId="urn:microsoft.com/office/officeart/2005/8/layout/hList7#1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#1"/>
    <dgm:cxn modelId="{F2061F9D-9788-41A1-B4E5-626B01ECEC34}" type="presOf" srcId="{BE907F90-9D92-45A1-94F8-1DCBD5B9715F}" destId="{272D07C4-E4A0-4649-AFF9-320ECA914488}" srcOrd="1" destOrd="0" presId="urn:microsoft.com/office/officeart/2005/8/layout/hList7#1"/>
    <dgm:cxn modelId="{C5C975CD-4B7D-4AA6-9F9B-E83B130B3C4B}" type="presOf" srcId="{BE907F90-9D92-45A1-94F8-1DCBD5B9715F}" destId="{14E9E240-14D8-48CE-A8EF-4C26DD964D0B}" srcOrd="0" destOrd="0" presId="urn:microsoft.com/office/officeart/2005/8/layout/hList7#1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18F94C0-A146-4255-BD34-1D02D94F8D2A}" type="presOf" srcId="{7D9F30EA-5AAD-4B4D-9B37-1898C8B1B1C4}" destId="{D7F1AC36-BB02-40D3-9EAC-6004F15E8D99}" srcOrd="0" destOrd="0" presId="urn:microsoft.com/office/officeart/2005/8/layout/hList7#1"/>
    <dgm:cxn modelId="{B3B3CAD2-643F-483A-AC48-5C9D27C0AE1F}" type="presParOf" srcId="{D7F1AC36-BB02-40D3-9EAC-6004F15E8D99}" destId="{9132C0C5-E5AF-4E5E-918C-A1BB430E7228}" srcOrd="0" destOrd="0" presId="urn:microsoft.com/office/officeart/2005/8/layout/hList7#1"/>
    <dgm:cxn modelId="{8241F920-F8AB-4049-B239-876810A22784}" type="presParOf" srcId="{D7F1AC36-BB02-40D3-9EAC-6004F15E8D99}" destId="{AC9FC888-4E7D-41D5-BF8D-099DDFB49032}" srcOrd="1" destOrd="0" presId="urn:microsoft.com/office/officeart/2005/8/layout/hList7#1"/>
    <dgm:cxn modelId="{022A535C-B324-48CC-98D0-979B9F422206}" type="presParOf" srcId="{AC9FC888-4E7D-41D5-BF8D-099DDFB49032}" destId="{3B03A404-6FA8-44DF-BD0D-938BEE92A850}" srcOrd="0" destOrd="0" presId="urn:microsoft.com/office/officeart/2005/8/layout/hList7#1"/>
    <dgm:cxn modelId="{C19ACD92-19E6-456C-89E1-902B8172A2F1}" type="presParOf" srcId="{3B03A404-6FA8-44DF-BD0D-938BEE92A850}" destId="{D73F7537-DE83-45D9-AFD1-908328D4D97E}" srcOrd="0" destOrd="0" presId="urn:microsoft.com/office/officeart/2005/8/layout/hList7#1"/>
    <dgm:cxn modelId="{AB824435-CA85-4FDD-A7CF-5C8429ADCD96}" type="presParOf" srcId="{3B03A404-6FA8-44DF-BD0D-938BEE92A850}" destId="{A490A214-21F9-4C52-8E3B-F3A359B01D89}" srcOrd="1" destOrd="0" presId="urn:microsoft.com/office/officeart/2005/8/layout/hList7#1"/>
    <dgm:cxn modelId="{99B49B4E-DFAE-4F47-96B0-0BA37E5290F1}" type="presParOf" srcId="{3B03A404-6FA8-44DF-BD0D-938BEE92A850}" destId="{8FADFE9E-A8A8-41F1-B358-A7A11B6B47E1}" srcOrd="2" destOrd="0" presId="urn:microsoft.com/office/officeart/2005/8/layout/hList7#1"/>
    <dgm:cxn modelId="{E34B854F-9FC6-4C99-B999-26B001ADEA3A}" type="presParOf" srcId="{3B03A404-6FA8-44DF-BD0D-938BEE92A850}" destId="{79E796B1-3ABE-4958-A470-95B84B3BA8FB}" srcOrd="3" destOrd="0" presId="urn:microsoft.com/office/officeart/2005/8/layout/hList7#1"/>
    <dgm:cxn modelId="{5A1C8ED6-688D-4FAD-AAB3-463EA0CC091B}" type="presParOf" srcId="{AC9FC888-4E7D-41D5-BF8D-099DDFB49032}" destId="{E32018F6-38F3-4F68-9FD0-50FD7BED2859}" srcOrd="1" destOrd="0" presId="urn:microsoft.com/office/officeart/2005/8/layout/hList7#1"/>
    <dgm:cxn modelId="{2633C9F5-75B9-4072-96C4-AB5D73183030}" type="presParOf" srcId="{AC9FC888-4E7D-41D5-BF8D-099DDFB49032}" destId="{A7D5A4F7-F72A-48AE-87CD-6C7027652D6C}" srcOrd="2" destOrd="0" presId="urn:microsoft.com/office/officeart/2005/8/layout/hList7#1"/>
    <dgm:cxn modelId="{789BD1FA-9E9D-4721-A57C-1AD887530F32}" type="presParOf" srcId="{A7D5A4F7-F72A-48AE-87CD-6C7027652D6C}" destId="{01B5A3FF-8112-48C6-9524-2594DAB99429}" srcOrd="0" destOrd="0" presId="urn:microsoft.com/office/officeart/2005/8/layout/hList7#1"/>
    <dgm:cxn modelId="{F35CE952-9ECB-42A2-9A71-91B5E98FFEA8}" type="presParOf" srcId="{A7D5A4F7-F72A-48AE-87CD-6C7027652D6C}" destId="{BD834AB3-FAFF-4D74-B8D8-881F0EC6B9AD}" srcOrd="1" destOrd="0" presId="urn:microsoft.com/office/officeart/2005/8/layout/hList7#1"/>
    <dgm:cxn modelId="{1ED8CC33-02B3-400B-9894-72EC9DAB72FD}" type="presParOf" srcId="{A7D5A4F7-F72A-48AE-87CD-6C7027652D6C}" destId="{C8F3C681-2C9B-4653-BE31-D8B25A2AB7FA}" srcOrd="2" destOrd="0" presId="urn:microsoft.com/office/officeart/2005/8/layout/hList7#1"/>
    <dgm:cxn modelId="{2749D2DA-392B-4459-ACA7-973A32902EB3}" type="presParOf" srcId="{A7D5A4F7-F72A-48AE-87CD-6C7027652D6C}" destId="{E6379D24-0F7F-4C89-AA74-40B94EA75227}" srcOrd="3" destOrd="0" presId="urn:microsoft.com/office/officeart/2005/8/layout/hList7#1"/>
    <dgm:cxn modelId="{895596CE-F6C3-43AD-8CBC-E688517A0F86}" type="presParOf" srcId="{AC9FC888-4E7D-41D5-BF8D-099DDFB49032}" destId="{D893FC16-622A-4AA0-9276-3766E5F1AA15}" srcOrd="3" destOrd="0" presId="urn:microsoft.com/office/officeart/2005/8/layout/hList7#1"/>
    <dgm:cxn modelId="{511D7AED-1EBD-4B19-A751-919B19AA8988}" type="presParOf" srcId="{AC9FC888-4E7D-41D5-BF8D-099DDFB49032}" destId="{A10443EA-0A22-4998-85A4-5FC07C4410A8}" srcOrd="4" destOrd="0" presId="urn:microsoft.com/office/officeart/2005/8/layout/hList7#1"/>
    <dgm:cxn modelId="{D277CEF3-89D0-40F1-B9CA-7734F70F7AFD}" type="presParOf" srcId="{A10443EA-0A22-4998-85A4-5FC07C4410A8}" destId="{14E9E240-14D8-48CE-A8EF-4C26DD964D0B}" srcOrd="0" destOrd="0" presId="urn:microsoft.com/office/officeart/2005/8/layout/hList7#1"/>
    <dgm:cxn modelId="{58A173BA-EAC0-4D28-92CF-9CB04CA29FAB}" type="presParOf" srcId="{A10443EA-0A22-4998-85A4-5FC07C4410A8}" destId="{272D07C4-E4A0-4649-AFF9-320ECA914488}" srcOrd="1" destOrd="0" presId="urn:microsoft.com/office/officeart/2005/8/layout/hList7#1"/>
    <dgm:cxn modelId="{0D835E6F-77FF-4415-9DB3-7A71EA7893E3}" type="presParOf" srcId="{A10443EA-0A22-4998-85A4-5FC07C4410A8}" destId="{C7AF8028-0A1F-4B6B-BA86-08AA83130861}" srcOrd="2" destOrd="0" presId="urn:microsoft.com/office/officeart/2005/8/layout/hList7#1"/>
    <dgm:cxn modelId="{85E79C21-B323-4AA3-A798-FD201BB1CE18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79C784-D9FF-47D3-99B0-4FF81A8A61C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DDAB75-F72B-45EE-BA36-79BDE92451BA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i="1" dirty="0" smtClean="0">
              <a:solidFill>
                <a:srgbClr val="002060"/>
              </a:solidFill>
            </a:rPr>
            <a:t>Проведение взвешенной долговой политики</a:t>
          </a:r>
          <a:endParaRPr lang="ru-RU" sz="1400" b="1" i="1" dirty="0">
            <a:solidFill>
              <a:srgbClr val="002060"/>
            </a:solidFill>
          </a:endParaRPr>
        </a:p>
      </dgm:t>
    </dgm:pt>
    <dgm:pt modelId="{4EA5335A-217C-4C59-A07D-893FA52B6130}" type="parTrans" cxnId="{FE98B6EE-0F53-4EC5-B1B2-0EC8FC9638EF}">
      <dgm:prSet/>
      <dgm:spPr/>
      <dgm:t>
        <a:bodyPr/>
        <a:lstStyle/>
        <a:p>
          <a:endParaRPr lang="ru-RU"/>
        </a:p>
      </dgm:t>
    </dgm:pt>
    <dgm:pt modelId="{589472D0-9B37-43D1-B761-896F1DAE2CF7}" type="sibTrans" cxnId="{FE98B6EE-0F53-4EC5-B1B2-0EC8FC9638EF}">
      <dgm:prSet/>
      <dgm:spPr/>
      <dgm:t>
        <a:bodyPr/>
        <a:lstStyle/>
        <a:p>
          <a:endParaRPr lang="ru-RU"/>
        </a:p>
      </dgm:t>
    </dgm:pt>
    <dgm:pt modelId="{A610542B-1889-410D-939F-66C8CF96E481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i="1" dirty="0" smtClean="0">
              <a:solidFill>
                <a:srgbClr val="002060"/>
              </a:solidFill>
            </a:rPr>
            <a:t>Безусловное  исполнение действующих расходных обязательств, в том числе с учетом их приоритизации и повышения эффективности использования финансовых ресурсов </a:t>
          </a:r>
          <a:endParaRPr lang="ru-RU" sz="1400" b="1" i="1" dirty="0">
            <a:solidFill>
              <a:srgbClr val="002060"/>
            </a:solidFill>
          </a:endParaRPr>
        </a:p>
      </dgm:t>
    </dgm:pt>
    <dgm:pt modelId="{D7A1D95D-856B-4D8C-9D0C-98ED4D5A2AAB}" type="parTrans" cxnId="{AB66B0DF-BB9E-449B-BF71-9142EBD973DB}">
      <dgm:prSet/>
      <dgm:spPr/>
      <dgm:t>
        <a:bodyPr/>
        <a:lstStyle/>
        <a:p>
          <a:endParaRPr lang="ru-RU"/>
        </a:p>
      </dgm:t>
    </dgm:pt>
    <dgm:pt modelId="{9745E231-7CB1-43A4-8DFC-B4AD6A074B90}" type="sibTrans" cxnId="{AB66B0DF-BB9E-449B-BF71-9142EBD973DB}">
      <dgm:prSet/>
      <dgm:spPr/>
      <dgm:t>
        <a:bodyPr/>
        <a:lstStyle/>
        <a:p>
          <a:endParaRPr lang="ru-RU"/>
        </a:p>
      </dgm:t>
    </dgm:pt>
    <dgm:pt modelId="{F614E2B0-AF7E-4B48-838C-02D31631A50B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i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План мероприятий по росту доходного потенциала Туриловского сельского поселения, оптимизации расходов бюджета Туриловского сельского поселения Миллеровского района и сокращению муниципального долга Туриловского сельского поселения до 2024 года,  утвержденный распоряжением Администрации Туриловского сельского поселения от 18.07.2019 № 51</a:t>
          </a:r>
          <a:endParaRPr lang="ru-RU" sz="1400" b="1" dirty="0">
            <a:solidFill>
              <a:srgbClr val="002060"/>
            </a:solidFill>
            <a:latin typeface="Georgia" pitchFamily="18" charset="0"/>
          </a:endParaRPr>
        </a:p>
      </dgm:t>
    </dgm:pt>
    <dgm:pt modelId="{BBAA183D-6D6E-4D22-9F41-4F142A8C92B6}" type="parTrans" cxnId="{8EBCC07D-C5BE-4447-BF90-F793591E5F1D}">
      <dgm:prSet/>
      <dgm:spPr/>
      <dgm:t>
        <a:bodyPr/>
        <a:lstStyle/>
        <a:p>
          <a:endParaRPr lang="ru-RU"/>
        </a:p>
      </dgm:t>
    </dgm:pt>
    <dgm:pt modelId="{63C9E25A-CB6F-473D-8B72-4AB16E8B2992}" type="sibTrans" cxnId="{8EBCC07D-C5BE-4447-BF90-F793591E5F1D}">
      <dgm:prSet/>
      <dgm:spPr/>
      <dgm:t>
        <a:bodyPr/>
        <a:lstStyle/>
        <a:p>
          <a:endParaRPr lang="ru-RU"/>
        </a:p>
      </dgm:t>
    </dgm:pt>
    <dgm:pt modelId="{8CD16B9D-CE0E-4321-9BA2-E502ADCB78C7}" type="pres">
      <dgm:prSet presAssocID="{8479C784-D9FF-47D3-99B0-4FF81A8A61C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328BE8-6C1F-46DA-A530-F69EBD775B3C}" type="pres">
      <dgm:prSet presAssocID="{F614E2B0-AF7E-4B48-838C-02D31631A50B}" presName="parentLin" presStyleCnt="0"/>
      <dgm:spPr/>
    </dgm:pt>
    <dgm:pt modelId="{0FD18F38-504C-44AA-ADC9-4848DE995278}" type="pres">
      <dgm:prSet presAssocID="{F614E2B0-AF7E-4B48-838C-02D31631A50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8557BF6-C869-4518-BF5B-307A8B645F5A}" type="pres">
      <dgm:prSet presAssocID="{F614E2B0-AF7E-4B48-838C-02D31631A50B}" presName="parentText" presStyleLbl="node1" presStyleIdx="0" presStyleCnt="3" custScaleX="132739" custScaleY="1536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61E7CE-BEF8-46A9-A950-0CE6853F1CC9}" type="pres">
      <dgm:prSet presAssocID="{F614E2B0-AF7E-4B48-838C-02D31631A50B}" presName="negativeSpace" presStyleCnt="0"/>
      <dgm:spPr/>
    </dgm:pt>
    <dgm:pt modelId="{F7853600-0547-404E-BF8B-E131ABF54FBB}" type="pres">
      <dgm:prSet presAssocID="{F614E2B0-AF7E-4B48-838C-02D31631A50B}" presName="childText" presStyleLbl="conFgAcc1" presStyleIdx="0" presStyleCnt="3">
        <dgm:presLayoutVars>
          <dgm:bulletEnabled val="1"/>
        </dgm:presLayoutVars>
      </dgm:prSet>
      <dgm:spPr/>
    </dgm:pt>
    <dgm:pt modelId="{18D1AFA9-CCC9-4A5C-9810-21527208FE0F}" type="pres">
      <dgm:prSet presAssocID="{63C9E25A-CB6F-473D-8B72-4AB16E8B2992}" presName="spaceBetweenRectangles" presStyleCnt="0"/>
      <dgm:spPr/>
    </dgm:pt>
    <dgm:pt modelId="{A6A28A71-2A82-425D-81A7-93811CB47FAF}" type="pres">
      <dgm:prSet presAssocID="{22DDAB75-F72B-45EE-BA36-79BDE92451BA}" presName="parentLin" presStyleCnt="0"/>
      <dgm:spPr/>
    </dgm:pt>
    <dgm:pt modelId="{0F7C12D6-21B2-4C8A-9BDD-E47C565809B1}" type="pres">
      <dgm:prSet presAssocID="{22DDAB75-F72B-45EE-BA36-79BDE92451B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E15A8B6-810B-437A-B936-EFCAD63DFA1F}" type="pres">
      <dgm:prSet presAssocID="{22DDAB75-F72B-45EE-BA36-79BDE92451BA}" presName="parentText" presStyleLbl="node1" presStyleIdx="1" presStyleCnt="3" custScaleX="132242" custLinFactNeighborX="-2784" custLinFactNeighborY="11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FEFD7F-0137-4BE8-ABD5-D3DAC711E352}" type="pres">
      <dgm:prSet presAssocID="{22DDAB75-F72B-45EE-BA36-79BDE92451BA}" presName="negativeSpace" presStyleCnt="0"/>
      <dgm:spPr/>
    </dgm:pt>
    <dgm:pt modelId="{ED16B715-2E83-4E2F-8D99-7C2C2F6D8B30}" type="pres">
      <dgm:prSet presAssocID="{22DDAB75-F72B-45EE-BA36-79BDE92451BA}" presName="childText" presStyleLbl="conFgAcc1" presStyleIdx="1" presStyleCnt="3">
        <dgm:presLayoutVars>
          <dgm:bulletEnabled val="1"/>
        </dgm:presLayoutVars>
      </dgm:prSet>
      <dgm:spPr/>
    </dgm:pt>
    <dgm:pt modelId="{F7AECB5D-80DD-41C7-ABEB-D0F7DC025F14}" type="pres">
      <dgm:prSet presAssocID="{589472D0-9B37-43D1-B761-896F1DAE2CF7}" presName="spaceBetweenRectangles" presStyleCnt="0"/>
      <dgm:spPr/>
    </dgm:pt>
    <dgm:pt modelId="{A44C4CDF-20B7-4547-AA6E-8AE447553A74}" type="pres">
      <dgm:prSet presAssocID="{A610542B-1889-410D-939F-66C8CF96E481}" presName="parentLin" presStyleCnt="0"/>
      <dgm:spPr/>
    </dgm:pt>
    <dgm:pt modelId="{1E11FAE7-C125-44C5-A0AC-AEBB23B178FA}" type="pres">
      <dgm:prSet presAssocID="{A610542B-1889-410D-939F-66C8CF96E48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BD5AF34-F833-4A95-B97A-C7426CDD83BE}" type="pres">
      <dgm:prSet presAssocID="{A610542B-1889-410D-939F-66C8CF96E481}" presName="parentText" presStyleLbl="node1" presStyleIdx="2" presStyleCnt="3" custScaleX="1327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DEE64-0E3F-4719-94D1-B4993EFC94BD}" type="pres">
      <dgm:prSet presAssocID="{A610542B-1889-410D-939F-66C8CF96E481}" presName="negativeSpace" presStyleCnt="0"/>
      <dgm:spPr/>
    </dgm:pt>
    <dgm:pt modelId="{62F98504-3846-4D46-8D41-FC03573323D7}" type="pres">
      <dgm:prSet presAssocID="{A610542B-1889-410D-939F-66C8CF96E48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E98B6EE-0F53-4EC5-B1B2-0EC8FC9638EF}" srcId="{8479C784-D9FF-47D3-99B0-4FF81A8A61C8}" destId="{22DDAB75-F72B-45EE-BA36-79BDE92451BA}" srcOrd="1" destOrd="0" parTransId="{4EA5335A-217C-4C59-A07D-893FA52B6130}" sibTransId="{589472D0-9B37-43D1-B761-896F1DAE2CF7}"/>
    <dgm:cxn modelId="{F5E27AE1-12F4-4012-958E-152411B4BAC3}" type="presOf" srcId="{F614E2B0-AF7E-4B48-838C-02D31631A50B}" destId="{98557BF6-C869-4518-BF5B-307A8B645F5A}" srcOrd="1" destOrd="0" presId="urn:microsoft.com/office/officeart/2005/8/layout/list1"/>
    <dgm:cxn modelId="{F52234F3-7785-42A9-B199-FC51DF5207AD}" type="presOf" srcId="{8479C784-D9FF-47D3-99B0-4FF81A8A61C8}" destId="{8CD16B9D-CE0E-4321-9BA2-E502ADCB78C7}" srcOrd="0" destOrd="0" presId="urn:microsoft.com/office/officeart/2005/8/layout/list1"/>
    <dgm:cxn modelId="{CA867C86-A10F-4F1D-8BAE-D74F4E75A8A2}" type="presOf" srcId="{F614E2B0-AF7E-4B48-838C-02D31631A50B}" destId="{0FD18F38-504C-44AA-ADC9-4848DE995278}" srcOrd="0" destOrd="0" presId="urn:microsoft.com/office/officeart/2005/8/layout/list1"/>
    <dgm:cxn modelId="{3B96162E-E1D1-4E72-878D-65FA6FFAB90F}" type="presOf" srcId="{22DDAB75-F72B-45EE-BA36-79BDE92451BA}" destId="{0F7C12D6-21B2-4C8A-9BDD-E47C565809B1}" srcOrd="0" destOrd="0" presId="urn:microsoft.com/office/officeart/2005/8/layout/list1"/>
    <dgm:cxn modelId="{879B9BA9-DD8C-47D7-A18F-35D4A0107D27}" type="presOf" srcId="{A610542B-1889-410D-939F-66C8CF96E481}" destId="{1E11FAE7-C125-44C5-A0AC-AEBB23B178FA}" srcOrd="0" destOrd="0" presId="urn:microsoft.com/office/officeart/2005/8/layout/list1"/>
    <dgm:cxn modelId="{8EBCC07D-C5BE-4447-BF90-F793591E5F1D}" srcId="{8479C784-D9FF-47D3-99B0-4FF81A8A61C8}" destId="{F614E2B0-AF7E-4B48-838C-02D31631A50B}" srcOrd="0" destOrd="0" parTransId="{BBAA183D-6D6E-4D22-9F41-4F142A8C92B6}" sibTransId="{63C9E25A-CB6F-473D-8B72-4AB16E8B2992}"/>
    <dgm:cxn modelId="{0AE67BA2-78A9-4452-9646-B98BD3194D39}" type="presOf" srcId="{A610542B-1889-410D-939F-66C8CF96E481}" destId="{9BD5AF34-F833-4A95-B97A-C7426CDD83BE}" srcOrd="1" destOrd="0" presId="urn:microsoft.com/office/officeart/2005/8/layout/list1"/>
    <dgm:cxn modelId="{F631B932-5623-4E3B-B3CB-364D3114B4DF}" type="presOf" srcId="{22DDAB75-F72B-45EE-BA36-79BDE92451BA}" destId="{EE15A8B6-810B-437A-B936-EFCAD63DFA1F}" srcOrd="1" destOrd="0" presId="urn:microsoft.com/office/officeart/2005/8/layout/list1"/>
    <dgm:cxn modelId="{AB66B0DF-BB9E-449B-BF71-9142EBD973DB}" srcId="{8479C784-D9FF-47D3-99B0-4FF81A8A61C8}" destId="{A610542B-1889-410D-939F-66C8CF96E481}" srcOrd="2" destOrd="0" parTransId="{D7A1D95D-856B-4D8C-9D0C-98ED4D5A2AAB}" sibTransId="{9745E231-7CB1-43A4-8DFC-B4AD6A074B90}"/>
    <dgm:cxn modelId="{5E464592-E2C4-4B3F-A46A-B3F33458C719}" type="presParOf" srcId="{8CD16B9D-CE0E-4321-9BA2-E502ADCB78C7}" destId="{70328BE8-6C1F-46DA-A530-F69EBD775B3C}" srcOrd="0" destOrd="0" presId="urn:microsoft.com/office/officeart/2005/8/layout/list1"/>
    <dgm:cxn modelId="{5E6DB82D-BA14-49FD-89EA-C1C432E64242}" type="presParOf" srcId="{70328BE8-6C1F-46DA-A530-F69EBD775B3C}" destId="{0FD18F38-504C-44AA-ADC9-4848DE995278}" srcOrd="0" destOrd="0" presId="urn:microsoft.com/office/officeart/2005/8/layout/list1"/>
    <dgm:cxn modelId="{F7F112EE-CBDE-44E7-87F9-ECFC802B0FED}" type="presParOf" srcId="{70328BE8-6C1F-46DA-A530-F69EBD775B3C}" destId="{98557BF6-C869-4518-BF5B-307A8B645F5A}" srcOrd="1" destOrd="0" presId="urn:microsoft.com/office/officeart/2005/8/layout/list1"/>
    <dgm:cxn modelId="{CBE08591-4C0D-4DFA-9F00-64D2CCF2CEBD}" type="presParOf" srcId="{8CD16B9D-CE0E-4321-9BA2-E502ADCB78C7}" destId="{7561E7CE-BEF8-46A9-A950-0CE6853F1CC9}" srcOrd="1" destOrd="0" presId="urn:microsoft.com/office/officeart/2005/8/layout/list1"/>
    <dgm:cxn modelId="{052D52F9-E140-4ED2-BA75-F709D1E910EE}" type="presParOf" srcId="{8CD16B9D-CE0E-4321-9BA2-E502ADCB78C7}" destId="{F7853600-0547-404E-BF8B-E131ABF54FBB}" srcOrd="2" destOrd="0" presId="urn:microsoft.com/office/officeart/2005/8/layout/list1"/>
    <dgm:cxn modelId="{FA7C40CD-66D5-48D5-AD53-E39636208BFC}" type="presParOf" srcId="{8CD16B9D-CE0E-4321-9BA2-E502ADCB78C7}" destId="{18D1AFA9-CCC9-4A5C-9810-21527208FE0F}" srcOrd="3" destOrd="0" presId="urn:microsoft.com/office/officeart/2005/8/layout/list1"/>
    <dgm:cxn modelId="{34BC94BE-7BFE-4EC5-B049-81AF0A7CC368}" type="presParOf" srcId="{8CD16B9D-CE0E-4321-9BA2-E502ADCB78C7}" destId="{A6A28A71-2A82-425D-81A7-93811CB47FAF}" srcOrd="4" destOrd="0" presId="urn:microsoft.com/office/officeart/2005/8/layout/list1"/>
    <dgm:cxn modelId="{EA9E03E4-B49A-4B2B-A59F-BAECDF4AE5F0}" type="presParOf" srcId="{A6A28A71-2A82-425D-81A7-93811CB47FAF}" destId="{0F7C12D6-21B2-4C8A-9BDD-E47C565809B1}" srcOrd="0" destOrd="0" presId="urn:microsoft.com/office/officeart/2005/8/layout/list1"/>
    <dgm:cxn modelId="{F84758D6-A4DF-42BC-BE04-79196160B9F6}" type="presParOf" srcId="{A6A28A71-2A82-425D-81A7-93811CB47FAF}" destId="{EE15A8B6-810B-437A-B936-EFCAD63DFA1F}" srcOrd="1" destOrd="0" presId="urn:microsoft.com/office/officeart/2005/8/layout/list1"/>
    <dgm:cxn modelId="{534EEADF-4C8E-4761-A908-BDD9CA804210}" type="presParOf" srcId="{8CD16B9D-CE0E-4321-9BA2-E502ADCB78C7}" destId="{64FEFD7F-0137-4BE8-ABD5-D3DAC711E352}" srcOrd="5" destOrd="0" presId="urn:microsoft.com/office/officeart/2005/8/layout/list1"/>
    <dgm:cxn modelId="{9C832D27-A3A0-43CB-A19F-7D00232B128F}" type="presParOf" srcId="{8CD16B9D-CE0E-4321-9BA2-E502ADCB78C7}" destId="{ED16B715-2E83-4E2F-8D99-7C2C2F6D8B30}" srcOrd="6" destOrd="0" presId="urn:microsoft.com/office/officeart/2005/8/layout/list1"/>
    <dgm:cxn modelId="{4F248A79-13B1-4D2E-845B-AF48E7889407}" type="presParOf" srcId="{8CD16B9D-CE0E-4321-9BA2-E502ADCB78C7}" destId="{F7AECB5D-80DD-41C7-ABEB-D0F7DC025F14}" srcOrd="7" destOrd="0" presId="urn:microsoft.com/office/officeart/2005/8/layout/list1"/>
    <dgm:cxn modelId="{41FEF5E8-4C9A-4C17-95DC-2C0C277DFCB5}" type="presParOf" srcId="{8CD16B9D-CE0E-4321-9BA2-E502ADCB78C7}" destId="{A44C4CDF-20B7-4547-AA6E-8AE447553A74}" srcOrd="8" destOrd="0" presId="urn:microsoft.com/office/officeart/2005/8/layout/list1"/>
    <dgm:cxn modelId="{7EF07D99-8ECE-442D-9180-62B2BAB64731}" type="presParOf" srcId="{A44C4CDF-20B7-4547-AA6E-8AE447553A74}" destId="{1E11FAE7-C125-44C5-A0AC-AEBB23B178FA}" srcOrd="0" destOrd="0" presId="urn:microsoft.com/office/officeart/2005/8/layout/list1"/>
    <dgm:cxn modelId="{FB1B8310-9479-4F7D-B4F0-A81B983EC521}" type="presParOf" srcId="{A44C4CDF-20B7-4547-AA6E-8AE447553A74}" destId="{9BD5AF34-F833-4A95-B97A-C7426CDD83BE}" srcOrd="1" destOrd="0" presId="urn:microsoft.com/office/officeart/2005/8/layout/list1"/>
    <dgm:cxn modelId="{1A9F1762-215A-47FA-A278-D8B7B8814706}" type="presParOf" srcId="{8CD16B9D-CE0E-4321-9BA2-E502ADCB78C7}" destId="{A38DEE64-0E3F-4719-94D1-B4993EFC94BD}" srcOrd="9" destOrd="0" presId="urn:microsoft.com/office/officeart/2005/8/layout/list1"/>
    <dgm:cxn modelId="{64571B95-2B3A-4A54-A889-7C8E8EF66E95}" type="presParOf" srcId="{8CD16B9D-CE0E-4321-9BA2-E502ADCB78C7}" destId="{62F98504-3846-4D46-8D41-FC03573323D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1 016,0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4 935,2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3 897,4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1 156,6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5,9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</a:t>
          </a:r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292,7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1" presStyleCnt="6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1" presStyleCnt="6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2" presStyleCnt="6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2" presStyleCnt="6" custScaleX="87599" custScaleY="99393" custLinFactNeighborX="-13471" custLinFactNeighborY="477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6" custLinFactY="100000" custLinFactNeighborY="107053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6" custLinFactY="100000" custLinFactNeighborX="-7271" custLinFactNeighborY="15778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4" presStyleCnt="6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4" presStyleCnt="6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5" presStyleCnt="6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5" presStyleCnt="6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AABD967A-2829-4D90-8A42-B41E4973856F}" type="presOf" srcId="{BA090E94-8B27-4531-ACFD-055B1B3DB79D}" destId="{7D0F5A39-751E-4D35-A16D-B71CC8C5B2E8}" srcOrd="1" destOrd="0" presId="urn:microsoft.com/office/officeart/2005/8/layout/vList4#1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EC4176CC-0D54-4332-BD77-C94274568FD9}" srcId="{227A101D-8088-4F21-A936-43AB877355D2}" destId="{92A80C17-EBAF-4C75-853C-60185C6E6DCD}" srcOrd="5" destOrd="0" parTransId="{3068A6FB-EA8B-4EDE-B297-830E4A59359A}" sibTransId="{085152F4-1F84-4EDB-80AC-EDE2399913A8}"/>
    <dgm:cxn modelId="{977231F2-CA44-49BD-A0E1-5360B2B00BB0}" type="presOf" srcId="{BA090E94-8B27-4531-ACFD-055B1B3DB79D}" destId="{2FF4AF0E-1500-4BD3-8C3A-3E143A3E4058}" srcOrd="0" destOrd="0" presId="urn:microsoft.com/office/officeart/2005/8/layout/vList4#1"/>
    <dgm:cxn modelId="{137B02CA-0AB3-429E-9F8F-D7DCBE6167EA}" type="presOf" srcId="{92A80C17-EBAF-4C75-853C-60185C6E6DCD}" destId="{AF11DD5F-ABA5-4BE8-8237-3507B0BA4660}" srcOrd="0" destOrd="0" presId="urn:microsoft.com/office/officeart/2005/8/layout/vList4#1"/>
    <dgm:cxn modelId="{1B953493-F6F7-47FE-B292-8924ADD9A5A0}" srcId="{227A101D-8088-4F21-A936-43AB877355D2}" destId="{8061A499-68BB-4517-AEA3-079F9BE298A5}" srcOrd="1" destOrd="0" parTransId="{55E260D4-7E74-422F-989D-1A883D30C42B}" sibTransId="{2FF04357-4C60-47B2-ABA7-F34F2DD98536}"/>
    <dgm:cxn modelId="{88B3C375-A51F-4C96-9C49-6C7EE1333A2E}" srcId="{227A101D-8088-4F21-A936-43AB877355D2}" destId="{BA090E94-8B27-4531-ACFD-055B1B3DB79D}" srcOrd="4" destOrd="0" parTransId="{E91CA2F1-D445-458F-9CD2-C8AFD2E6E334}" sibTransId="{29385BA7-84CD-47DD-AD14-392FE9FE061F}"/>
    <dgm:cxn modelId="{3EA12B1F-0CEC-4528-A23C-64FA5B3729F5}" type="presOf" srcId="{92A80C17-EBAF-4C75-853C-60185C6E6DCD}" destId="{04584B34-AFD3-49B8-81C6-EA512B6A3149}" srcOrd="1" destOrd="0" presId="urn:microsoft.com/office/officeart/2005/8/layout/vList4#1"/>
    <dgm:cxn modelId="{32043912-73CB-448B-B92A-3CAD94610B94}" type="presOf" srcId="{9589BF18-EB43-46B1-B7B8-63ADBDFDC163}" destId="{F3E8F88B-0370-448B-8D0E-D54292C8691C}" srcOrd="0" destOrd="0" presId="urn:microsoft.com/office/officeart/2005/8/layout/vList4#1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BC9EECA3-31A3-40D6-B395-5CD9FE4B63D3}" srcId="{227A101D-8088-4F21-A936-43AB877355D2}" destId="{9589BF18-EB43-46B1-B7B8-63ADBDFDC163}" srcOrd="2" destOrd="0" parTransId="{0C08EA7C-BFFB-47BE-8AE9-56286B5A196F}" sibTransId="{95ADC15E-E719-415A-A3F1-FDF2C80A9E52}"/>
    <dgm:cxn modelId="{68B25E46-0069-416F-8FC5-A317F2D785D8}" type="presOf" srcId="{9589BF18-EB43-46B1-B7B8-63ADBDFDC163}" destId="{0090A8A9-C296-4A7F-9B52-773A003D1EB8}" srcOrd="1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6C590537-C3EF-41FA-A5F0-586A139CEC69}" type="presParOf" srcId="{B17E2703-ED7C-40C1-AA5F-205C0BB9EA84}" destId="{7D4D5190-7A99-4EE3-BF13-894BFF6BFA1A}" srcOrd="2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3" destOrd="0" presId="urn:microsoft.com/office/officeart/2005/8/layout/vList4#1"/>
    <dgm:cxn modelId="{7071AAB6-9404-437E-99EF-CD96EE1838E9}" type="presParOf" srcId="{B17E2703-ED7C-40C1-AA5F-205C0BB9EA84}" destId="{712BDC1E-CA2D-4B05-B9F9-47FDD7A8558E}" srcOrd="4" destOrd="0" presId="urn:microsoft.com/office/officeart/2005/8/layout/vList4#1"/>
    <dgm:cxn modelId="{D4DC3C3C-2F21-442E-8B58-4387A9995B6A}" type="presParOf" srcId="{712BDC1E-CA2D-4B05-B9F9-47FDD7A8558E}" destId="{F3E8F88B-0370-448B-8D0E-D54292C8691C}" srcOrd="0" destOrd="0" presId="urn:microsoft.com/office/officeart/2005/8/layout/vList4#1"/>
    <dgm:cxn modelId="{28D454F9-4D05-4234-B8AD-E2F390D9838D}" type="presParOf" srcId="{712BDC1E-CA2D-4B05-B9F9-47FDD7A8558E}" destId="{0EECD78B-C0A7-434E-9ADD-45852886C17A}" srcOrd="1" destOrd="0" presId="urn:microsoft.com/office/officeart/2005/8/layout/vList4#1"/>
    <dgm:cxn modelId="{44B2358B-51B3-4F87-907C-9B93B7B2EA9F}" type="presParOf" srcId="{712BDC1E-CA2D-4B05-B9F9-47FDD7A8558E}" destId="{0090A8A9-C296-4A7F-9B52-773A003D1EB8}" srcOrd="2" destOrd="0" presId="urn:microsoft.com/office/officeart/2005/8/layout/vList4#1"/>
    <dgm:cxn modelId="{FB39B7B0-ADEF-40B4-BA2A-8FF506FE6DE0}" type="presParOf" srcId="{B17E2703-ED7C-40C1-AA5F-205C0BB9EA84}" destId="{55032F77-098C-4AB4-88AE-9F2D2C8772AA}" srcOrd="5" destOrd="0" presId="urn:microsoft.com/office/officeart/2005/8/layout/vList4#1"/>
    <dgm:cxn modelId="{624A1172-48B4-48E8-A4FE-59ACBE313765}" type="presParOf" srcId="{B17E2703-ED7C-40C1-AA5F-205C0BB9EA84}" destId="{8A66E07E-A0AF-47B7-92C7-CC6CC7F443E5}" srcOrd="6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  <dgm:cxn modelId="{EB2860DB-9836-41FE-A782-2CC94FEC5562}" type="presParOf" srcId="{B17E2703-ED7C-40C1-AA5F-205C0BB9EA84}" destId="{E6709232-9FB8-4255-9181-A895BADDD6C1}" srcOrd="7" destOrd="0" presId="urn:microsoft.com/office/officeart/2005/8/layout/vList4#1"/>
    <dgm:cxn modelId="{916AB43C-4310-4681-AC35-87771092DFCB}" type="presParOf" srcId="{B17E2703-ED7C-40C1-AA5F-205C0BB9EA84}" destId="{DFA610A1-31CA-4877-A569-7886975AEFA6}" srcOrd="8" destOrd="0" presId="urn:microsoft.com/office/officeart/2005/8/layout/vList4#1"/>
    <dgm:cxn modelId="{9C714576-7BAD-4EE9-BF61-345D8A71A963}" type="presParOf" srcId="{DFA610A1-31CA-4877-A569-7886975AEFA6}" destId="{2FF4AF0E-1500-4BD3-8C3A-3E143A3E4058}" srcOrd="0" destOrd="0" presId="urn:microsoft.com/office/officeart/2005/8/layout/vList4#1"/>
    <dgm:cxn modelId="{ECAB65EC-11FA-4F73-A919-F844B8368AF1}" type="presParOf" srcId="{DFA610A1-31CA-4877-A569-7886975AEFA6}" destId="{844F59AA-F0BE-4A71-B9FB-41A33D108C7D}" srcOrd="1" destOrd="0" presId="urn:microsoft.com/office/officeart/2005/8/layout/vList4#1"/>
    <dgm:cxn modelId="{B5600663-AC7A-4AA5-B587-B0BCCF6AD05C}" type="presParOf" srcId="{DFA610A1-31CA-4877-A569-7886975AEFA6}" destId="{7D0F5A39-751E-4D35-A16D-B71CC8C5B2E8}" srcOrd="2" destOrd="0" presId="urn:microsoft.com/office/officeart/2005/8/layout/vList4#1"/>
    <dgm:cxn modelId="{27E155F4-9BBA-4EC3-AA78-236A1015ED9B}" type="presParOf" srcId="{B17E2703-ED7C-40C1-AA5F-205C0BB9EA84}" destId="{FC4DA34F-7B98-416C-A908-6A29F0CE12EB}" srcOrd="9" destOrd="0" presId="urn:microsoft.com/office/officeart/2005/8/layout/vList4#1"/>
    <dgm:cxn modelId="{7F8728B0-3298-4BB3-8BD3-2EB307BA1CBB}" type="presParOf" srcId="{B17E2703-ED7C-40C1-AA5F-205C0BB9EA84}" destId="{99922961-B3B7-481D-98FA-DA18D32303F6}" srcOrd="10" destOrd="0" presId="urn:microsoft.com/office/officeart/2005/8/layout/vList4#1"/>
    <dgm:cxn modelId="{2ABC3D93-633F-462D-89EC-1345C88D25DA}" type="presParOf" srcId="{99922961-B3B7-481D-98FA-DA18D32303F6}" destId="{AF11DD5F-ABA5-4BE8-8237-3507B0BA4660}" srcOrd="0" destOrd="0" presId="urn:microsoft.com/office/officeart/2005/8/layout/vList4#1"/>
    <dgm:cxn modelId="{AA9DC731-D753-4C94-8774-59C248A97D82}" type="presParOf" srcId="{99922961-B3B7-481D-98FA-DA18D32303F6}" destId="{0B0E7E74-22FC-4D83-A5A8-B863E1A0FD16}" srcOrd="1" destOrd="0" presId="urn:microsoft.com/office/officeart/2005/8/layout/vList4#1"/>
    <dgm:cxn modelId="{F3693A51-4B39-4BF5-8A02-51F57D52FC40}" type="presParOf" srcId="{99922961-B3B7-481D-98FA-DA18D32303F6}" destId="{04584B34-AFD3-49B8-81C6-EA512B6A314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185,1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847,7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4 131,4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5 980,1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B108F20A-239D-4106-9698-2EFA9EE89891}">
      <dgm:prSet phldrT="[Текст]" custT="1"/>
      <dgm:spPr/>
      <dgm:t>
        <a:bodyPr/>
        <a:lstStyle/>
        <a:p>
          <a:pPr algn="l"/>
          <a:endParaRPr lang="ru-RU" sz="5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159,5</a:t>
          </a:r>
          <a:endParaRPr lang="ru-RU" sz="1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9E499928-9293-4983-B1F9-ABEECD4577EC}" type="parTrans" cxnId="{1932B740-0C68-4BA1-AEAA-DD08A83A9ECC}">
      <dgm:prSet/>
      <dgm:spPr/>
      <dgm:t>
        <a:bodyPr/>
        <a:lstStyle/>
        <a:p>
          <a:endParaRPr lang="ru-RU"/>
        </a:p>
      </dgm:t>
    </dgm:pt>
    <dgm:pt modelId="{46567C1B-C5BA-44D3-97B4-B9D62D4D80DF}" type="sibTrans" cxnId="{1932B740-0C68-4BA1-AEAA-DD08A83A9ECC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5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1" presStyleCnt="5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2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2" presStyleCnt="5" custScaleY="97926" custLinFactNeighborX="2752" custLinFactNeighborY="-86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3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3" presStyleCnt="5" custScaleY="9792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7E53AC-8958-476F-876C-6E6C383D0172}" type="pres">
      <dgm:prSet presAssocID="{B108F20A-239D-4106-9698-2EFA9EE89891}" presName="comp" presStyleCnt="0"/>
      <dgm:spPr/>
    </dgm:pt>
    <dgm:pt modelId="{E6066EEA-7DC4-437C-A2D9-DD5D52A0E9A2}" type="pres">
      <dgm:prSet presAssocID="{B108F20A-239D-4106-9698-2EFA9EE89891}" presName="box" presStyleLbl="node1" presStyleIdx="4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E606E8D-3DC9-4B03-85E2-15B5B774F507}" type="pres">
      <dgm:prSet presAssocID="{B108F20A-239D-4106-9698-2EFA9EE89891}" presName="img" presStyleLbl="fgImgPlace1" presStyleIdx="4" presStyleCnt="5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C2E044-817B-41A5-8279-4B0463C72C23}" type="pres">
      <dgm:prSet presAssocID="{B108F20A-239D-4106-9698-2EFA9EE8989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2FFF13D2-4E77-4CFF-9A31-0A14F3F2418D}" srcId="{227A101D-8088-4F21-A936-43AB877355D2}" destId="{61D99D17-2746-4EA0-AD49-B2201E3298AB}" srcOrd="2" destOrd="0" parTransId="{F346383C-8891-40C0-90C8-ECC53B07E9E8}" sibTransId="{6560EDE6-CC5A-4C9D-8A2C-2654E990D14A}"/>
    <dgm:cxn modelId="{14773E7B-0C9C-4223-9DF5-C47E8BC8189B}" type="presOf" srcId="{AC7F4D8F-90E7-4113-8AA7-E045A737679F}" destId="{D2259407-01D8-4452-BE62-306D911EF64E}" srcOrd="1" destOrd="0" presId="urn:microsoft.com/office/officeart/2005/8/layout/vList4#2"/>
    <dgm:cxn modelId="{D3751498-F5E8-4D99-934C-B91CDB1FC94E}" type="presOf" srcId="{B108F20A-239D-4106-9698-2EFA9EE89891}" destId="{54C2E044-817B-41A5-8279-4B0463C72C23}" srcOrd="1" destOrd="0" presId="urn:microsoft.com/office/officeart/2005/8/layout/vList4#2"/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B49FE7FD-8A61-4FD2-9389-47277BB8059E}" type="presOf" srcId="{B108F20A-239D-4106-9698-2EFA9EE89891}" destId="{E6066EEA-7DC4-437C-A2D9-DD5D52A0E9A2}" srcOrd="0" destOrd="0" presId="urn:microsoft.com/office/officeart/2005/8/layout/vList4#2"/>
    <dgm:cxn modelId="{84B2508D-E45B-42BD-B935-F7CAE7583505}" srcId="{227A101D-8088-4F21-A936-43AB877355D2}" destId="{AC7F4D8F-90E7-4113-8AA7-E045A737679F}" srcOrd="3" destOrd="0" parTransId="{F08EFA79-F0CB-495A-9642-ED5B19949CB0}" sibTransId="{93A4DCCF-AA92-4AFF-8A3F-454A8EFC19E1}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1748BEC6-7FB7-49F1-83F5-E53ABFC3F9DB}" type="presOf" srcId="{AC7F4D8F-90E7-4113-8AA7-E045A737679F}" destId="{97CE86EA-7C7C-4024-815D-E3E95FDCC209}" srcOrd="0" destOrd="0" presId="urn:microsoft.com/office/officeart/2005/8/layout/vList4#2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9469BABD-7B52-472A-919C-FD09352CDD3D}" srcId="{227A101D-8088-4F21-A936-43AB877355D2}" destId="{0CB101B1-31FC-4497-B774-302BD4E2A2CB}" srcOrd="1" destOrd="0" parTransId="{72B65FE5-70A3-4544-A451-2D11560A5446}" sibTransId="{A20E049E-2BD9-47CC-87E7-27BD5E13D5CD}"/>
    <dgm:cxn modelId="{1932B740-0C68-4BA1-AEAA-DD08A83A9ECC}" srcId="{227A101D-8088-4F21-A936-43AB877355D2}" destId="{B108F20A-239D-4106-9698-2EFA9EE89891}" srcOrd="4" destOrd="0" parTransId="{9E499928-9293-4983-B1F9-ABEECD4577EC}" sibTransId="{46567C1B-C5BA-44D3-97B4-B9D62D4D80DF}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8198283-C277-4BD1-A1DF-57447762AE22}" type="presParOf" srcId="{B17E2703-ED7C-40C1-AA5F-205C0BB9EA84}" destId="{931DB2C6-6A18-4320-B852-C2613EDB2FA8}" srcOrd="2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3" destOrd="0" presId="urn:microsoft.com/office/officeart/2005/8/layout/vList4#2"/>
    <dgm:cxn modelId="{14433620-87E3-4827-9195-D24F6FBFD010}" type="presParOf" srcId="{B17E2703-ED7C-40C1-AA5F-205C0BB9EA84}" destId="{E9C9C0DB-7628-4918-95C6-35F53D811906}" srcOrd="4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  <dgm:cxn modelId="{328B8F69-D26D-46AA-97C2-6E7D64941490}" type="presParOf" srcId="{B17E2703-ED7C-40C1-AA5F-205C0BB9EA84}" destId="{DA9457FF-7929-4F23-8944-59CC37CB2C59}" srcOrd="5" destOrd="0" presId="urn:microsoft.com/office/officeart/2005/8/layout/vList4#2"/>
    <dgm:cxn modelId="{42EB6D76-EFC6-463F-ADF2-EE7963B7290C}" type="presParOf" srcId="{B17E2703-ED7C-40C1-AA5F-205C0BB9EA84}" destId="{2350E0CA-57BF-4684-AC36-EDD559365B77}" srcOrd="6" destOrd="0" presId="urn:microsoft.com/office/officeart/2005/8/layout/vList4#2"/>
    <dgm:cxn modelId="{F6244EA1-F27C-4B37-8D94-0568ECFA94A4}" type="presParOf" srcId="{2350E0CA-57BF-4684-AC36-EDD559365B77}" destId="{97CE86EA-7C7C-4024-815D-E3E95FDCC209}" srcOrd="0" destOrd="0" presId="urn:microsoft.com/office/officeart/2005/8/layout/vList4#2"/>
    <dgm:cxn modelId="{04CEF719-45D7-4202-A216-7E9CAD7D9EFD}" type="presParOf" srcId="{2350E0CA-57BF-4684-AC36-EDD559365B77}" destId="{41A6BF44-B293-4BA2-8863-2523825655CA}" srcOrd="1" destOrd="0" presId="urn:microsoft.com/office/officeart/2005/8/layout/vList4#2"/>
    <dgm:cxn modelId="{69819D4B-77BD-4D84-8D28-A9FB69A950D4}" type="presParOf" srcId="{2350E0CA-57BF-4684-AC36-EDD559365B77}" destId="{D2259407-01D8-4452-BE62-306D911EF64E}" srcOrd="2" destOrd="0" presId="urn:microsoft.com/office/officeart/2005/8/layout/vList4#2"/>
    <dgm:cxn modelId="{8C0FC38A-DE57-477E-91B9-9E793C9EF4EC}" type="presParOf" srcId="{B17E2703-ED7C-40C1-AA5F-205C0BB9EA84}" destId="{C20962F8-55C1-4AA6-ACF6-305ACA7F0FF2}" srcOrd="7" destOrd="0" presId="urn:microsoft.com/office/officeart/2005/8/layout/vList4#2"/>
    <dgm:cxn modelId="{EFAD6336-D916-42A5-B54B-625F23694980}" type="presParOf" srcId="{B17E2703-ED7C-40C1-AA5F-205C0BB9EA84}" destId="{937E53AC-8958-476F-876C-6E6C383D0172}" srcOrd="8" destOrd="0" presId="urn:microsoft.com/office/officeart/2005/8/layout/vList4#2"/>
    <dgm:cxn modelId="{0DF6926B-F165-4F86-93C2-AB0F80E69C4F}" type="presParOf" srcId="{937E53AC-8958-476F-876C-6E6C383D0172}" destId="{E6066EEA-7DC4-437C-A2D9-DD5D52A0E9A2}" srcOrd="0" destOrd="0" presId="urn:microsoft.com/office/officeart/2005/8/layout/vList4#2"/>
    <dgm:cxn modelId="{6786AB78-F4B8-4B7F-AEC1-DD1B2926FBEE}" type="presParOf" srcId="{937E53AC-8958-476F-876C-6E6C383D0172}" destId="{4E606E8D-3DC9-4B03-85E2-15B5B774F507}" srcOrd="1" destOrd="0" presId="urn:microsoft.com/office/officeart/2005/8/layout/vList4#2"/>
    <dgm:cxn modelId="{CA94EFAB-6A09-4A00-B1A6-92EBBC3C6047}" type="presParOf" srcId="{937E53AC-8958-476F-876C-6E6C383D0172}" destId="{54C2E044-817B-41A5-8279-4B0463C72C23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48681" y="0"/>
          <a:ext cx="2125225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48681" y="1164748"/>
        <a:ext cx="2125225" cy="1164748"/>
      </dsp:txXfrm>
    </dsp:sp>
    <dsp:sp modelId="{79E796B1-3ABE-4958-A470-95B84B3BA8FB}">
      <dsp:nvSpPr>
        <dsp:cNvPr id="0" name=""/>
        <dsp:cNvSpPr/>
      </dsp:nvSpPr>
      <dsp:spPr>
        <a:xfrm>
          <a:off x="1005344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2578332" y="0"/>
          <a:ext cx="2681289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Эффективность и приоритизация бюджетных расходов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2578332" y="1164748"/>
        <a:ext cx="2681289" cy="1164748"/>
      </dsp:txXfrm>
    </dsp:sp>
    <dsp:sp modelId="{E6379D24-0F7F-4C89-AA74-40B94EA75227}">
      <dsp:nvSpPr>
        <dsp:cNvPr id="0" name=""/>
        <dsp:cNvSpPr/>
      </dsp:nvSpPr>
      <dsp:spPr>
        <a:xfrm>
          <a:off x="3531755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5364047" y="0"/>
          <a:ext cx="343127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Сбалансированность местного бюджета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5364047" y="1164748"/>
        <a:ext cx="3431271" cy="1164748"/>
      </dsp:txXfrm>
    </dsp:sp>
    <dsp:sp modelId="{801EDB75-7215-4290-9F39-D09130BB9918}">
      <dsp:nvSpPr>
        <dsp:cNvPr id="0" name=""/>
        <dsp:cNvSpPr/>
      </dsp:nvSpPr>
      <dsp:spPr>
        <a:xfrm>
          <a:off x="6666581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24317" y="96359"/>
          <a:ext cx="98670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853600-0547-404E-BF8B-E131ABF54FBB}">
      <dsp:nvSpPr>
        <dsp:cNvPr id="0" name=""/>
        <dsp:cNvSpPr/>
      </dsp:nvSpPr>
      <dsp:spPr>
        <a:xfrm>
          <a:off x="0" y="924882"/>
          <a:ext cx="8229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57BF6-C869-4518-BF5B-307A8B645F5A}">
      <dsp:nvSpPr>
        <dsp:cNvPr id="0" name=""/>
        <dsp:cNvSpPr/>
      </dsp:nvSpPr>
      <dsp:spPr>
        <a:xfrm>
          <a:off x="411480" y="37787"/>
          <a:ext cx="7646722" cy="1315135"/>
        </a:xfrm>
        <a:prstGeom prst="roundRect">
          <a:avLst/>
        </a:prstGeom>
        <a:gradFill rotWithShape="1">
          <a:gsLst>
            <a:gs pos="0">
              <a:schemeClr val="accent3">
                <a:tint val="43000"/>
                <a:satMod val="165000"/>
              </a:schemeClr>
            </a:gs>
            <a:gs pos="55000">
              <a:schemeClr val="accent3">
                <a:tint val="83000"/>
                <a:satMod val="155000"/>
              </a:schemeClr>
            </a:gs>
            <a:gs pos="100000">
              <a:schemeClr val="accent3"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План мероприятий по росту доходного потенциала Туриловского сельского поселения, оптимизации расходов бюджета Туриловского сельского поселения Миллеровского района и сокращению муниципального долга Туриловского сельского поселения до 2024 года,  утвержденный распоряжением Администрации Туриловского сельского поселения от 18.07.2019 № 51</a:t>
          </a:r>
          <a:endParaRPr lang="ru-RU" sz="1400" b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411480" y="37787"/>
        <a:ext cx="7646722" cy="1315135"/>
      </dsp:txXfrm>
    </dsp:sp>
    <dsp:sp modelId="{ED16B715-2E83-4E2F-8D99-7C2C2F6D8B30}">
      <dsp:nvSpPr>
        <dsp:cNvPr id="0" name=""/>
        <dsp:cNvSpPr/>
      </dsp:nvSpPr>
      <dsp:spPr>
        <a:xfrm>
          <a:off x="0" y="2240322"/>
          <a:ext cx="8229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15A8B6-810B-437A-B936-EFCAD63DFA1F}">
      <dsp:nvSpPr>
        <dsp:cNvPr id="0" name=""/>
        <dsp:cNvSpPr/>
      </dsp:nvSpPr>
      <dsp:spPr>
        <a:xfrm>
          <a:off x="400024" y="1822453"/>
          <a:ext cx="7618091" cy="856080"/>
        </a:xfrm>
        <a:prstGeom prst="roundRect">
          <a:avLst/>
        </a:prstGeom>
        <a:gradFill rotWithShape="1">
          <a:gsLst>
            <a:gs pos="0">
              <a:schemeClr val="accent3">
                <a:tint val="43000"/>
                <a:satMod val="165000"/>
              </a:schemeClr>
            </a:gs>
            <a:gs pos="55000">
              <a:schemeClr val="accent3">
                <a:tint val="83000"/>
                <a:satMod val="155000"/>
              </a:schemeClr>
            </a:gs>
            <a:gs pos="100000">
              <a:schemeClr val="accent3"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3">
              <a:satMod val="115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2060"/>
              </a:solidFill>
            </a:rPr>
            <a:t>Проведение взвешенной долговой политики</a:t>
          </a:r>
          <a:endParaRPr lang="ru-RU" sz="1400" b="1" i="1" kern="1200" dirty="0">
            <a:solidFill>
              <a:srgbClr val="002060"/>
            </a:solidFill>
          </a:endParaRPr>
        </a:p>
      </dsp:txBody>
      <dsp:txXfrm>
        <a:off x="400024" y="1822453"/>
        <a:ext cx="7618091" cy="856080"/>
      </dsp:txXfrm>
    </dsp:sp>
    <dsp:sp modelId="{62F98504-3846-4D46-8D41-FC03573323D7}">
      <dsp:nvSpPr>
        <dsp:cNvPr id="0" name=""/>
        <dsp:cNvSpPr/>
      </dsp:nvSpPr>
      <dsp:spPr>
        <a:xfrm>
          <a:off x="0" y="3555762"/>
          <a:ext cx="8229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D5AF34-F833-4A95-B97A-C7426CDD83BE}">
      <dsp:nvSpPr>
        <dsp:cNvPr id="0" name=""/>
        <dsp:cNvSpPr/>
      </dsp:nvSpPr>
      <dsp:spPr>
        <a:xfrm>
          <a:off x="411480" y="3127722"/>
          <a:ext cx="7646722" cy="856080"/>
        </a:xfrm>
        <a:prstGeom prst="roundRect">
          <a:avLst/>
        </a:prstGeom>
        <a:gradFill rotWithShape="1">
          <a:gsLst>
            <a:gs pos="0">
              <a:schemeClr val="accent3">
                <a:tint val="43000"/>
                <a:satMod val="165000"/>
              </a:schemeClr>
            </a:gs>
            <a:gs pos="55000">
              <a:schemeClr val="accent3">
                <a:tint val="83000"/>
                <a:satMod val="155000"/>
              </a:schemeClr>
            </a:gs>
            <a:gs pos="100000">
              <a:schemeClr val="accent3"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2060"/>
              </a:solidFill>
            </a:rPr>
            <a:t>Безусловное  исполнение действующих расходных обязательств, в том числе с учетом их приоритизации и повышения эффективности использования финансовых ресурсов </a:t>
          </a:r>
          <a:endParaRPr lang="ru-RU" sz="1400" b="1" i="1" kern="1200" dirty="0">
            <a:solidFill>
              <a:srgbClr val="002060"/>
            </a:solidFill>
          </a:endParaRPr>
        </a:p>
      </dsp:txBody>
      <dsp:txXfrm>
        <a:off x="411480" y="3127722"/>
        <a:ext cx="7646722" cy="8560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282"/>
          <a:ext cx="3816424" cy="914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1 016,0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098" y="23282"/>
        <a:ext cx="2977325" cy="914636"/>
      </dsp:txXfrm>
    </dsp:sp>
    <dsp:sp modelId="{DC3D1057-3911-49DC-8B4B-4F8305BF098A}">
      <dsp:nvSpPr>
        <dsp:cNvPr id="0" name=""/>
        <dsp:cNvSpPr/>
      </dsp:nvSpPr>
      <dsp:spPr>
        <a:xfrm>
          <a:off x="32249" y="98371"/>
          <a:ext cx="708152" cy="7674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392506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4 935,2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3392506"/>
        <a:ext cx="2977325" cy="758140"/>
      </dsp:txXfrm>
    </dsp:sp>
    <dsp:sp modelId="{7DE197FE-AADA-44C3-8B2B-CF16D12E116A}">
      <dsp:nvSpPr>
        <dsp:cNvPr id="0" name=""/>
        <dsp:cNvSpPr/>
      </dsp:nvSpPr>
      <dsp:spPr>
        <a:xfrm>
          <a:off x="20315" y="3390318"/>
          <a:ext cx="670331" cy="5461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1900810"/>
          <a:ext cx="3816424" cy="704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5,9</a:t>
          </a:r>
        </a:p>
      </dsp:txBody>
      <dsp:txXfrm>
        <a:off x="839098" y="1900810"/>
        <a:ext cx="2977325" cy="704722"/>
      </dsp:txXfrm>
    </dsp:sp>
    <dsp:sp modelId="{0EECD78B-C0A7-434E-9ADD-45852886C17A}">
      <dsp:nvSpPr>
        <dsp:cNvPr id="0" name=""/>
        <dsp:cNvSpPr/>
      </dsp:nvSpPr>
      <dsp:spPr>
        <a:xfrm>
          <a:off x="20319" y="1904330"/>
          <a:ext cx="668629" cy="6028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174695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3 897,4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4174695"/>
        <a:ext cx="2977325" cy="758140"/>
      </dsp:txXfrm>
    </dsp:sp>
    <dsp:sp modelId="{59208E79-B8A7-477C-B741-F3EAF6407C81}">
      <dsp:nvSpPr>
        <dsp:cNvPr id="0" name=""/>
        <dsp:cNvSpPr/>
      </dsp:nvSpPr>
      <dsp:spPr>
        <a:xfrm>
          <a:off x="20315" y="4244230"/>
          <a:ext cx="763284" cy="6065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898351"/>
          <a:ext cx="3816424" cy="920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1 156,6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898351"/>
        <a:ext cx="2977325" cy="920208"/>
      </dsp:txXfrm>
    </dsp:sp>
    <dsp:sp modelId="{844F59AA-F0BE-4A71-B9FB-41A33D108C7D}">
      <dsp:nvSpPr>
        <dsp:cNvPr id="0" name=""/>
        <dsp:cNvSpPr/>
      </dsp:nvSpPr>
      <dsp:spPr>
        <a:xfrm>
          <a:off x="20319" y="933214"/>
          <a:ext cx="668629" cy="8403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2703901"/>
          <a:ext cx="3816424" cy="528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</a:t>
          </a: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292,7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2703901"/>
        <a:ext cx="2977325" cy="528757"/>
      </dsp:txXfrm>
    </dsp:sp>
    <dsp:sp modelId="{0B0E7E74-22FC-4D83-A5A8-B863E1A0FD16}">
      <dsp:nvSpPr>
        <dsp:cNvPr id="0" name=""/>
        <dsp:cNvSpPr/>
      </dsp:nvSpPr>
      <dsp:spPr>
        <a:xfrm>
          <a:off x="20319" y="2741202"/>
          <a:ext cx="668614" cy="4545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934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185,1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0"/>
        <a:ext cx="2844523" cy="934029"/>
      </dsp:txXfrm>
    </dsp:sp>
    <dsp:sp modelId="{8742C5EE-2DD0-46E4-AB75-87A4D25F8D62}">
      <dsp:nvSpPr>
        <dsp:cNvPr id="0" name=""/>
        <dsp:cNvSpPr/>
      </dsp:nvSpPr>
      <dsp:spPr>
        <a:xfrm>
          <a:off x="93402" y="93402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027432"/>
          <a:ext cx="3672408" cy="121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847,7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1027432"/>
        <a:ext cx="2844523" cy="1216526"/>
      </dsp:txXfrm>
    </dsp:sp>
    <dsp:sp modelId="{B43CAF5A-DF0E-47F1-8B84-50B2394B9328}">
      <dsp:nvSpPr>
        <dsp:cNvPr id="0" name=""/>
        <dsp:cNvSpPr/>
      </dsp:nvSpPr>
      <dsp:spPr>
        <a:xfrm>
          <a:off x="93402" y="1262084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236869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4 131,4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27884" y="2368698"/>
        <a:ext cx="2844523" cy="812783"/>
      </dsp:txXfrm>
    </dsp:sp>
    <dsp:sp modelId="{3A722FFA-D144-4D82-A948-F625B32E43B9}">
      <dsp:nvSpPr>
        <dsp:cNvPr id="0" name=""/>
        <dsp:cNvSpPr/>
      </dsp:nvSpPr>
      <dsp:spPr>
        <a:xfrm>
          <a:off x="113615" y="2371427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274885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5 980,1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27884" y="3274885"/>
        <a:ext cx="2844523" cy="812783"/>
      </dsp:txXfrm>
    </dsp:sp>
    <dsp:sp modelId="{41A6BF44-B293-4BA2-8863-2523825655CA}">
      <dsp:nvSpPr>
        <dsp:cNvPr id="0" name=""/>
        <dsp:cNvSpPr/>
      </dsp:nvSpPr>
      <dsp:spPr>
        <a:xfrm>
          <a:off x="93402" y="3284076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66EEA-7DC4-437C-A2D9-DD5D52A0E9A2}">
      <dsp:nvSpPr>
        <dsp:cNvPr id="0" name=""/>
        <dsp:cNvSpPr/>
      </dsp:nvSpPr>
      <dsp:spPr>
        <a:xfrm>
          <a:off x="0" y="415576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>
            <a:latin typeface="Arial" pitchFamily="34" charset="0"/>
            <a:cs typeface="Arial" pitchFamily="34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159,5</a:t>
          </a:r>
          <a:endParaRPr lang="ru-RU" sz="1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827884" y="4155768"/>
        <a:ext cx="2844523" cy="812783"/>
      </dsp:txXfrm>
    </dsp:sp>
    <dsp:sp modelId="{4E606E8D-3DC9-4B03-85E2-15B5B774F507}">
      <dsp:nvSpPr>
        <dsp:cNvPr id="0" name=""/>
        <dsp:cNvSpPr/>
      </dsp:nvSpPr>
      <dsp:spPr>
        <a:xfrm>
          <a:off x="93402" y="4190262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0.56699</cdr:x>
      <cdr:y>0.03865</cdr:y>
    </cdr:from>
    <cdr:to>
      <cdr:x>0.85048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184576" y="216024"/>
          <a:ext cx="2592233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4 131,4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0.79137</cdr:x>
      <cdr:y>0.05153</cdr:y>
    </cdr:from>
    <cdr:to>
      <cdr:x>0.97249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36296" y="288032"/>
          <a:ext cx="1656161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16.12.2022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30119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16.12.2022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82838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16.12.2022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16.12.2022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16.12.2022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16.12.2022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16.12.2022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16.12.2022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16.12.2022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16.12.2022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16.12.2022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16.12.2022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16.12.2022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16.12.2022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16.12.2022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16.12.2022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16.12.2022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16.12.2022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Туриловского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Туриловского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2023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2024 и 2025 годов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916832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47" y="81707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95008859"/>
              </p:ext>
            </p:extLst>
          </p:nvPr>
        </p:nvGraphicFramePr>
        <p:xfrm>
          <a:off x="323528" y="620688"/>
          <a:ext cx="87129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6929454" y="1571612"/>
            <a:ext cx="1911156" cy="7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6 368,6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407987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БЮДЖЕТА Туриловского сельского поселения миллеровского района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2023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144462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налог– 3755,4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55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1016,0</a:t>
              </a:r>
              <a:endParaRPr lang="ru-RU" sz="1400" b="1" dirty="0" smtClean="0">
                <a:solidFill>
                  <a:prstClr val="black"/>
                </a:solidFill>
                <a:cs typeface="Arial" charset="0"/>
              </a:endParaRPr>
            </a:p>
            <a:p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Налог на имущество физических лиц– 127,9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292,7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5,9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1156,6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Иные собственные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доходы–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 14,1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</a:t>
            </a: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налога на доходы</a:t>
            </a:r>
            <a:b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</a:b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физических лиц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в бюджет Туриловского сельского поселения Миллеровского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4525" y="260350"/>
            <a:ext cx="316865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2205065"/>
              </p:ext>
            </p:extLst>
          </p:nvPr>
        </p:nvGraphicFramePr>
        <p:xfrm>
          <a:off x="3059831" y="2276872"/>
          <a:ext cx="583334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38153550"/>
              </p:ext>
            </p:extLst>
          </p:nvPr>
        </p:nvGraphicFramePr>
        <p:xfrm>
          <a:off x="467544" y="1447642"/>
          <a:ext cx="8208912" cy="3729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49"/>
                <a:gridCol w="1434567"/>
                <a:gridCol w="1434567"/>
                <a:gridCol w="1514266"/>
                <a:gridCol w="1593963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  <a:endParaRPr kumimoji="0" lang="ru-RU" sz="18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  <a:endParaRPr kumimoji="0" lang="ru-RU" sz="18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2024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  <a:endParaRPr kumimoji="0" lang="ru-RU" sz="18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  <a:endParaRPr kumimoji="0" lang="ru-RU" sz="18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ВСЕГО*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4 045,8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4 935,2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3 739,2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3 381,8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489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3 948,9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4 817,4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3 616,2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3 254,6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67781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96,9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117,8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127,2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80112" y="260648"/>
            <a:ext cx="316835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5143512"/>
            <a:ext cx="396044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5072074"/>
            <a:ext cx="417646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Туриловского сельского поселения Миллеровского района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622833054"/>
              </p:ext>
            </p:extLst>
          </p:nvPr>
        </p:nvGraphicFramePr>
        <p:xfrm>
          <a:off x="296653" y="1772816"/>
          <a:ext cx="7731732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24525" y="260648"/>
            <a:ext cx="342393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 flipV="1">
            <a:off x="4000496" y="4714884"/>
            <a:ext cx="714380" cy="142876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 rot="20762712">
            <a:off x="3959838" y="4418120"/>
            <a:ext cx="8283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+11,2%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472518" cy="823898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Туриловского сельского поселения Миллеровского района составили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11 303,8 тыс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руб., в том числе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400" dirty="0"/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</p:nvPr>
        </p:nvGraphicFramePr>
        <p:xfrm>
          <a:off x="457200" y="1428736"/>
          <a:ext cx="8229600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600x400x17723_720.jpg.pagespeed.ic.c44h0-ZoK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659324"/>
            <a:ext cx="1973138" cy="1209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 descr="1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1290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Туриловского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2023 году –       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4 337,5 тыс.рублей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71342" y="1520788"/>
            <a:ext cx="1512000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Социальная сфера</a:t>
            </a: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(38,4%)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795228"/>
            <a:ext cx="1656184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(95,2%)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08730" y="2770473"/>
            <a:ext cx="1512168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(4,3%)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981150" y="2363180"/>
            <a:ext cx="7200800" cy="432048"/>
            <a:chOff x="971600" y="2276872"/>
            <a:chExt cx="7200800" cy="43204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971600" y="2492896"/>
              <a:ext cx="72008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9716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572000" y="2276872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81724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="" xmlns:p14="http://schemas.microsoft.com/office/powerpoint/2010/main" val="518918059"/>
              </p:ext>
            </p:extLst>
          </p:nvPr>
        </p:nvGraphicFramePr>
        <p:xfrm>
          <a:off x="251520" y="3645024"/>
          <a:ext cx="77768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2" name="Рисунок 31" descr="FZ2A24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3933056"/>
            <a:ext cx="1689084" cy="112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 descr="or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5059675"/>
            <a:ext cx="2037318" cy="12733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3500430" y="2857496"/>
            <a:ext cx="1656184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(0,5%)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на 2023 год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3180455172"/>
              </p:ext>
            </p:extLst>
          </p:nvPr>
        </p:nvGraphicFramePr>
        <p:xfrm>
          <a:off x="1115616" y="141277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36096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Users\Veremeychuk\Downloads\img-1-768x51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93181" y="4365104"/>
            <a:ext cx="3153882" cy="22322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611944" y="1412776"/>
            <a:ext cx="3456000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на уличное </a:t>
            </a:r>
            <a:r>
              <a:rPr lang="ru-RU" sz="1400" dirty="0" smtClean="0">
                <a:solidFill>
                  <a:schemeClr val="tx1"/>
                </a:solidFill>
              </a:rPr>
              <a:t>освещение(в т.ч. лимит </a:t>
            </a:r>
            <a:r>
              <a:rPr lang="ru-RU" sz="1400" dirty="0" smtClean="0">
                <a:solidFill>
                  <a:schemeClr val="tx1"/>
                </a:solidFill>
              </a:rPr>
              <a:t>электроэнергии)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260648"/>
            <a:ext cx="36724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620688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2023 году –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847,7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 flipH="1">
            <a:off x="571472" y="2143116"/>
            <a:ext cx="2304256" cy="432048"/>
          </a:xfrm>
          <a:prstGeom prst="wedgeRoundRectCallout">
            <a:avLst>
              <a:gd name="adj1" fmla="val -21246"/>
              <a:gd name="adj2" fmla="val -6095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631,5 </a:t>
            </a:r>
            <a:r>
              <a:rPr lang="ru-RU" sz="1400" b="1" dirty="0" smtClean="0">
                <a:solidFill>
                  <a:schemeClr val="tx1"/>
                </a:solidFill>
              </a:rPr>
              <a:t>тыс. рублей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004048" y="3766727"/>
            <a:ext cx="3456000" cy="332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Содержание кладбищ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pic>
        <p:nvPicPr>
          <p:cNvPr id="1030" name="Picture 6" descr="D:\Users\Veremeychuk\Downloads\skyscraper-icon-png-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052736"/>
            <a:ext cx="1368152" cy="1368152"/>
          </a:xfrm>
          <a:prstGeom prst="rect">
            <a:avLst/>
          </a:prstGeom>
          <a:noFill/>
        </p:spPr>
      </p:pic>
      <p:sp>
        <p:nvSpPr>
          <p:cNvPr id="54" name="Скругленная прямоугольная выноска 53"/>
          <p:cNvSpPr/>
          <p:nvPr/>
        </p:nvSpPr>
        <p:spPr>
          <a:xfrm flipH="1">
            <a:off x="5832140" y="4158132"/>
            <a:ext cx="2304256" cy="413944"/>
          </a:xfrm>
          <a:prstGeom prst="wedgeRoundRectCallout">
            <a:avLst>
              <a:gd name="adj1" fmla="val -21178"/>
              <a:gd name="adj2" fmla="val -6779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108,2 тыс. рублей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55576" y="4941168"/>
            <a:ext cx="3456000" cy="2880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Обслуживание газопровода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 flipH="1">
            <a:off x="730792" y="5429758"/>
            <a:ext cx="2304256" cy="432048"/>
          </a:xfrm>
          <a:prstGeom prst="wedgeRoundRectCallout">
            <a:avLst>
              <a:gd name="adj1" fmla="val -19593"/>
              <a:gd name="adj2" fmla="val -8080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96,5 </a:t>
            </a:r>
            <a:r>
              <a:rPr lang="ru-RU" sz="1400" b="1" dirty="0" smtClean="0">
                <a:solidFill>
                  <a:schemeClr val="tx1"/>
                </a:solidFill>
              </a:rPr>
              <a:t>тыс. рублей</a:t>
            </a:r>
          </a:p>
        </p:txBody>
      </p:sp>
      <p:pic>
        <p:nvPicPr>
          <p:cNvPr id="17" name="Picture 7" descr="K:\444\ПРОЕКТ БЮДЖЕТА 2018 - 2020\Слайды\Картинки благоустройство\Вити черевичкина 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99592" y="3165006"/>
            <a:ext cx="2304148" cy="1536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s://im0-tub-ru.yandex.net/i?id=d556d8d100678763d04ec3c541c3d56a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2986608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429256" y="4929198"/>
            <a:ext cx="3456000" cy="332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Иные расходы – 11,5 тыс. 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4528857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452" y="5176929"/>
            <a:ext cx="29831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076056" y="260648"/>
            <a:ext cx="37444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</a:t>
            </a:r>
            <a:r>
              <a:rPr lang="ru-RU" sz="28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межбюджетных трансфертов </a:t>
            </a:r>
            <a:r>
              <a:rPr lang="ru-RU" sz="2800" b="1" dirty="0" smtClean="0">
                <a:solidFill>
                  <a:srgbClr val="FB99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из областного бюджета и бюджета Миллеровского района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2023 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789" y="3223135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97,6%)</a:t>
            </a:r>
            <a:endParaRPr lang="ru-RU" sz="17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4 817,4</a:t>
            </a:r>
            <a:endParaRPr lang="ru-RU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786446" y="3286124"/>
            <a:ext cx="2592288" cy="1656184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2,4%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117,8</a:t>
            </a:r>
            <a:endParaRPr lang="ru-RU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2695" y="1512055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4 935,2 </a:t>
            </a:r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(3 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10362401">
            <a:off x="6052152" y="2235686"/>
            <a:ext cx="1516143" cy="906268"/>
            <a:chOff x="6833489" y="5430501"/>
            <a:chExt cx="144188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13322808">
              <a:off x="6920269" y="5650369"/>
              <a:ext cx="1284813" cy="243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 rot="485649">
            <a:off x="910487" y="2272233"/>
            <a:ext cx="1530908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8104" y="260648"/>
            <a:ext cx="32403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951494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Туриловского сельского поселения Миллеровского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Туриловского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13549976"/>
              </p:ext>
            </p:extLst>
          </p:nvPr>
        </p:nvGraphicFramePr>
        <p:xfrm>
          <a:off x="357158" y="1643050"/>
          <a:ext cx="8568952" cy="498950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297722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2023 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2024год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2025год</a:t>
                      </a: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kumimoji="0" lang="ru-RU" sz="105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общественного порядка и профилактика правонарушений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kumimoji="0" lang="ru-RU" sz="105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в предупреждении и ликвидации последствий чрезвычайных ситуаций в границах поселения, обеспечение пожарной безопасности и безопасности людей на водных объектах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19,9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«Социальная поддержка граждан»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185,1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794518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качественными жилищно-коммунальными услугами населения Туриловского сельского поселения»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836,2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596,4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620,3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«Информационное общество»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794518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05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муниципальными финансами»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5987,2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5462,4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5665,8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«Развитие культуры»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4118,5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3703,4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2977,0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05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11148,9</a:t>
                      </a:r>
                      <a:endParaRPr lang="ru-RU" sz="105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9762,2</a:t>
                      </a:r>
                      <a:endParaRPr lang="ru-RU" sz="105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9263,1</a:t>
                      </a:r>
                      <a:endParaRPr lang="ru-RU" sz="105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154,9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413,1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657,7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00958" y="128586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08104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282" y="4280520"/>
            <a:ext cx="2071670" cy="229175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Положения Послания Президента Федеральному Собранию, определяющие бюджетную политику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29256" y="4286256"/>
            <a:ext cx="3600400" cy="1928826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направления бюджетной и налоговой политики Туриловского сельского поселения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2023-2025 годы 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Администрации Туриловского сельского поселения от 25.10.2022 № 88)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42976" y="2143116"/>
            <a:ext cx="3598690" cy="194421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Туриловского сельского поселения на 2023 – 2025 годы (Постановление Администрации  Туриловского сельского поселения от 28.10.2022 №  90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357818" y="2357430"/>
            <a:ext cx="2520280" cy="150019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Областной закон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«Об областном бюджете на 2023 год и на плановый период 2024 и 2025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0" y="642918"/>
            <a:ext cx="9001156" cy="180020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бюджета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Туриловского сельского поселения Миллеровского района на 2023 год и на плановый период </a:t>
            </a:r>
            <a:endParaRPr lang="ru-RU" sz="2000" b="1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2024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и 2025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14612" y="4572008"/>
            <a:ext cx="2357454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Муниципальные программы Туриловского сельского поселения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Туриловского сельского поселения в 2023 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4129178504"/>
              </p:ext>
            </p:extLst>
          </p:nvPr>
        </p:nvGraphicFramePr>
        <p:xfrm>
          <a:off x="107504" y="1628800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20072" y="260648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</a:t>
            </a:r>
            <a:r>
              <a:rPr lang="ru-RU" sz="22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Туриловского сельского поселения Миллеровского района </a:t>
            </a: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2023 год и на плановый период 2024 и 2025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181297" y="18201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857496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642910" y="2786058"/>
            <a:ext cx="68407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поступлений, с учетом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областного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закона «Об областном бюджете на 2023 год и на плановый период 2024 и 2025 годов» во 2 –м чтении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24128" y="260648"/>
            <a:ext cx="320435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8783" y="1868553"/>
            <a:ext cx="69847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Адаптация экономики к новым геополитическим условиям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0" y="3929066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2669" y="1687453"/>
            <a:ext cx="1017315" cy="801605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2714620"/>
            <a:ext cx="993997" cy="852732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3834" y="3857628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1472" y="3929066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с учетом Плана мероприятий по росту доходного потенциала Туриловского сельского поселения, оптимизации расходов бюджета Туриловского сельского поселения и сокращению муниципального долга Туриловского сельского поселения до 2024 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0" y="5572140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472" y="5500703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86710" y="5429264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Туриловского сельского поселения на 2023-2025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260648"/>
            <a:ext cx="32403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412776"/>
            <a:ext cx="669674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Туриловского сельского поселения от 25.10.2022 № 88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57554" y="2500306"/>
            <a:ext cx="5462918" cy="142876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Обеспечение сбалансированности и устойчивости бюджетной системы</a:t>
            </a:r>
          </a:p>
          <a:p>
            <a:pPr marL="176213" indent="-176213"/>
            <a:endParaRPr lang="ru-RU" b="1" dirty="0" smtClean="0">
              <a:solidFill>
                <a:srgbClr val="FF0000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Повышение уровня жизни граждан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85720" y="2643182"/>
            <a:ext cx="2714644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Сохранение социальной стабильности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Достижение целей социально-экономического развития Туриловского сельского поселения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71604" y="450057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Туриловского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27526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3268440520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92867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Меры, принимаемые для обеспечения сбалансированности бюджета Туриловского сельского поселения Миллеровского района </a:t>
            </a:r>
            <a:b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517632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Туриловского сельского поселения Миллеровского района 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2023-2025 годы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31588125"/>
              </p:ext>
            </p:extLst>
          </p:nvPr>
        </p:nvGraphicFramePr>
        <p:xfrm>
          <a:off x="179513" y="1772816"/>
          <a:ext cx="8677469" cy="4780531"/>
        </p:xfrm>
        <a:graphic>
          <a:graphicData uri="http://schemas.openxmlformats.org/drawingml/2006/table">
            <a:tbl>
              <a:tblPr/>
              <a:tblGrid>
                <a:gridCol w="2588409"/>
                <a:gridCol w="1588343"/>
                <a:gridCol w="1588343"/>
                <a:gridCol w="1411860"/>
                <a:gridCol w="1500514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 </a:t>
                      </a:r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2022 год</a:t>
                      </a:r>
                      <a:endParaRPr kumimoji="0" lang="ru-RU" sz="20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10 166,9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11 303,8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10 175,3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9 920,8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6 121,1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6 368,6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6 436,1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6 539,0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4 045,8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4 935,2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3 739,2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3 381,8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3 948,9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4 817,4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3 616,2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3 254,6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96,9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117,8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123,0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127,2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10 166,9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11 303,8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10 175,3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9 920,8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477793" y="150184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Туриловского сельского поселения Миллеровского района </a:t>
            </a: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2023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2485872621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="" xmlns:p14="http://schemas.microsoft.com/office/powerpoint/2010/main" val="1038894630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11 303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8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57884" y="1142984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11 303,8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бюджета Туриловского сельского поселения Миллеровского района</a:t>
            </a:r>
            <a:endParaRPr lang="ru-RU" sz="216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FD15A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ea typeface="+mn-ea"/>
              <a:cs typeface="+mn-cs"/>
            </a:endParaRP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62390276"/>
              </p:ext>
            </p:extLst>
          </p:nvPr>
        </p:nvGraphicFramePr>
        <p:xfrm>
          <a:off x="534777" y="1988840"/>
          <a:ext cx="7776864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20514</TotalTime>
  <Words>1124</Words>
  <Application>Microsoft Office PowerPoint</Application>
  <PresentationFormat>Экран (4:3)</PresentationFormat>
  <Paragraphs>309</Paragraphs>
  <Slides>20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10195094</vt:lpstr>
      <vt:lpstr>Городская</vt:lpstr>
      <vt:lpstr>3_Городская</vt:lpstr>
      <vt:lpstr>4_Городская</vt:lpstr>
      <vt:lpstr>19_Городская</vt:lpstr>
      <vt:lpstr>Администрация Туриловского сельского поселения   </vt:lpstr>
      <vt:lpstr>Слайд 2</vt:lpstr>
      <vt:lpstr>Слайд 3</vt:lpstr>
      <vt:lpstr>Основные направления бюджетной и налоговой политики Туриловского сельского поселения на 2023-2025 годы  </vt:lpstr>
      <vt:lpstr>Основные приоритеты Туриловского сельского поселения </vt:lpstr>
      <vt:lpstr>Меры, принимаемые для обеспечения сбалансированности бюджета Туриловского сельского поселения Миллеровского района  </vt:lpstr>
      <vt:lpstr>Основные характеристики бюджета Туриловского сельского поселения Миллеровского района на 2023-2025 годы</vt:lpstr>
      <vt:lpstr>Основные параметры бюджета Туриловского сельского поселения Миллеровского района на 2023 год</vt:lpstr>
      <vt:lpstr>Собственные доходы  бюджета Туриловского сельского поселения Миллеровского района</vt:lpstr>
      <vt:lpstr>Слайд 10</vt:lpstr>
      <vt:lpstr>Динамика поступлений налога на доходы физических лиц в бюджет Туриловского сельского поселения Миллеровского района</vt:lpstr>
      <vt:lpstr>Безвозмездные поступления из областного бюджета</vt:lpstr>
      <vt:lpstr>Динамика расходов  бюджета Туриловского сельского поселения Миллеровского района                 </vt:lpstr>
      <vt:lpstr>Расходы бюджета Туриловского сельского поселения Миллеровского района составили 11 303,8 тыс. руб., в том числе </vt:lpstr>
      <vt:lpstr>Расходы бюджета Туриловского сельского поселения Миллеровского района на социальную сферу в 2023 году –        4 337,5 тыс.рублей</vt:lpstr>
      <vt:lpstr>Структура расходов по разделу «Культура, кинематография» на 2023 год           </vt:lpstr>
      <vt:lpstr>Слайд 17</vt:lpstr>
      <vt:lpstr>Слайд 18</vt:lpstr>
      <vt:lpstr>Расходы бюджета Туриловского сельского поселения Миллеровского района, формируемые в рамках муниципальных программ Туриловского сельского поселения, и непрограмные расходы   </vt:lpstr>
      <vt:lpstr>Структура расходов по муниципальным программам Туриловского сельского поселения в 2023 году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Finansist</cp:lastModifiedBy>
  <cp:revision>2148</cp:revision>
  <dcterms:created xsi:type="dcterms:W3CDTF">2011-10-21T12:19:44Z</dcterms:created>
  <dcterms:modified xsi:type="dcterms:W3CDTF">2022-12-16T11:40:19Z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