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6"/>
  </p:notesMasterIdLst>
  <p:handoutMasterIdLst>
    <p:handoutMasterId r:id="rId27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423" r:id="rId14"/>
    <p:sldId id="1572" r:id="rId15"/>
    <p:sldId id="1368" r:id="rId16"/>
    <p:sldId id="1592" r:id="rId17"/>
    <p:sldId id="1502" r:id="rId18"/>
    <p:sldId id="1594" r:id="rId19"/>
    <p:sldId id="1595" r:id="rId20"/>
    <p:sldId id="1597" r:id="rId21"/>
    <p:sldId id="1601" r:id="rId22"/>
    <p:sldId id="1605" r:id="rId23"/>
    <p:sldId id="1500" r:id="rId24"/>
    <p:sldId id="1575" r:id="rId25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58A"/>
    <a:srgbClr val="1FD15A"/>
    <a:srgbClr val="99FF66"/>
    <a:srgbClr val="53D2FF"/>
    <a:srgbClr val="EAA0A0"/>
    <a:srgbClr val="CCFF33"/>
    <a:srgbClr val="FB998F"/>
    <a:srgbClr val="7EEA9F"/>
    <a:srgbClr val="DCB1AE"/>
    <a:srgbClr val="97E6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314"/>
          <c:h val="0.750003258432830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171E-3"/>
                  <c:y val="-4.8831295465791402E-2"/>
                </c:manualLayout>
              </c:layout>
              <c:showVal val="1"/>
            </c:dLbl>
            <c:dLbl>
              <c:idx val="1"/>
              <c:layout>
                <c:manualLayout>
                  <c:x val="-1.5642253698597199E-2"/>
                  <c:y val="-3.577229992812801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818E-2"/>
                </c:manualLayout>
              </c:layout>
              <c:showVal val="1"/>
            </c:dLbl>
            <c:dLbl>
              <c:idx val="4"/>
              <c:layout>
                <c:manualLayout>
                  <c:x val="-9.7087905585634196E-3"/>
                  <c:y val="-6.6292815807309502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1E-2"/>
                  <c:y val="-1.340877691465518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 Проект 2022 год</c:v>
                </c:pt>
                <c:pt idx="1">
                  <c:v> Проект 2023 год</c:v>
                </c:pt>
                <c:pt idx="2">
                  <c:v> Проект 2024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6089.9</c:v>
                </c:pt>
                <c:pt idx="1">
                  <c:v>6200.7</c:v>
                </c:pt>
                <c:pt idx="2">
                  <c:v>6319.1</c:v>
                </c:pt>
              </c:numCache>
            </c:numRef>
          </c:val>
        </c:ser>
        <c:shape val="box"/>
        <c:axId val="119364224"/>
        <c:axId val="119391360"/>
        <c:axId val="0"/>
      </c:bar3DChart>
      <c:catAx>
        <c:axId val="119364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19391360"/>
        <c:crosses val="autoZero"/>
        <c:auto val="1"/>
        <c:lblAlgn val="ctr"/>
        <c:lblOffset val="100"/>
      </c:catAx>
      <c:valAx>
        <c:axId val="119391360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19364224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3.0078154768845736E-3"/>
          <c:y val="0"/>
          <c:w val="0.990576168396692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38"/>
                </c:manualLayout>
              </c:layout>
              <c:showPercent val="1"/>
            </c:dLbl>
            <c:dLbl>
              <c:idx val="1"/>
              <c:layout>
                <c:manualLayout>
                  <c:x val="-2.2809563859295751E-2"/>
                  <c:y val="-3.7775717228000404E-2"/>
                </c:manualLayout>
              </c:layout>
              <c:showPercent val="1"/>
            </c:dLbl>
            <c:dLbl>
              <c:idx val="2"/>
              <c:layout>
                <c:manualLayout>
                  <c:x val="-1.6782800074555564E-2"/>
                  <c:y val="0.218314204404639"/>
                </c:manualLayout>
              </c:layout>
              <c:showPercent val="1"/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Percent val="1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showPercent val="1"/>
            </c:dLbl>
            <c:dLbl>
              <c:idx val="5"/>
              <c:layout>
                <c:manualLayout>
                  <c:x val="6.4271095681747076E-2"/>
                  <c:y val="-0.12199029167699316"/>
                </c:manualLayout>
              </c:layout>
              <c:showPercent val="1"/>
            </c:dLbl>
            <c:dLbl>
              <c:idx val="6"/>
              <c:layout>
                <c:manualLayout>
                  <c:x val="1.0920618553861325E-2"/>
                  <c:y val="-3.2711322673549162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12.804807960721851</c:v>
                </c:pt>
                <c:pt idx="1">
                  <c:v>2.0985566265455917</c:v>
                </c:pt>
                <c:pt idx="2">
                  <c:v>60.725135059689009</c:v>
                </c:pt>
                <c:pt idx="3">
                  <c:v>19.855826860868</c:v>
                </c:pt>
                <c:pt idx="4">
                  <c:v>9.1955532931575226E-2</c:v>
                </c:pt>
                <c:pt idx="5">
                  <c:v>4.2036815054434404</c:v>
                </c:pt>
                <c:pt idx="6">
                  <c:v>0.22003645380055506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69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Проект 2021 год</c:v>
                </c:pt>
                <c:pt idx="1">
                  <c:v>Проект 2022 год</c:v>
                </c:pt>
                <c:pt idx="2">
                  <c:v>Проект 2023 год</c:v>
                </c:pt>
                <c:pt idx="3">
                  <c:v>Проект 2024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679.8</c:v>
                </c:pt>
                <c:pt idx="1">
                  <c:v>779.8</c:v>
                </c:pt>
                <c:pt idx="2">
                  <c:v>831.2</c:v>
                </c:pt>
                <c:pt idx="3">
                  <c:v>887.9</c:v>
                </c:pt>
              </c:numCache>
            </c:numRef>
          </c:val>
        </c:ser>
        <c:axId val="144945920"/>
        <c:axId val="144940032"/>
      </c:barChart>
      <c:valAx>
        <c:axId val="144940032"/>
        <c:scaling>
          <c:orientation val="minMax"/>
        </c:scaling>
        <c:delete val="1"/>
        <c:axPos val="b"/>
        <c:numFmt formatCode="#,##0.0" sourceLinked="1"/>
        <c:tickLblPos val="none"/>
        <c:crossAx val="144945920"/>
        <c:crosses val="autoZero"/>
        <c:crossBetween val="between"/>
        <c:majorUnit val="5000"/>
      </c:valAx>
      <c:catAx>
        <c:axId val="1449459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44940032"/>
        <c:crosses val="autoZero"/>
        <c:auto val="1"/>
        <c:lblAlgn val="ctr"/>
        <c:lblOffset val="100"/>
        <c:tickLblSkip val="1"/>
      </c:cat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3.684362054970354E-2"/>
          <c:y val="4.2449594940758622E-3"/>
          <c:w val="0.9549434422018902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Val val="1"/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Проект 2021 год</c:v>
                </c:pt>
                <c:pt idx="1">
                  <c:v>Проект 2022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14300.9</c:v>
                </c:pt>
                <c:pt idx="1">
                  <c:v>9567.6</c:v>
                </c:pt>
              </c:numCache>
            </c:numRef>
          </c:val>
        </c:ser>
        <c:gapWidth val="124"/>
        <c:gapDepth val="165"/>
        <c:shape val="box"/>
        <c:axId val="115410816"/>
        <c:axId val="115562368"/>
        <c:axId val="0"/>
      </c:bar3DChart>
      <c:catAx>
        <c:axId val="1154108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15562368"/>
        <c:crosses val="autoZero"/>
        <c:auto val="1"/>
        <c:lblAlgn val="ctr"/>
        <c:lblOffset val="100"/>
        <c:tickLblSkip val="1"/>
        <c:tickMarkSkip val="1"/>
      </c:catAx>
      <c:valAx>
        <c:axId val="115562368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15410816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5"/>
      <c:depthPercent val="110"/>
      <c:rAngAx val="1"/>
    </c:view3D>
    <c:plotArea>
      <c:layout>
        <c:manualLayout>
          <c:layoutTarget val="inner"/>
          <c:xMode val="edge"/>
          <c:yMode val="edge"/>
          <c:x val="5.0179195913149066E-2"/>
          <c:y val="1.095501577184144E-2"/>
          <c:w val="0.87302597372535262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8178260203772745E-4"/>
                  <c:y val="-2.2649313439210591E-3"/>
                </c:manualLayout>
              </c:layout>
              <c:showCatName val="1"/>
            </c:dLbl>
            <c:dLbl>
              <c:idx val="2"/>
              <c:layout>
                <c:manualLayout>
                  <c:x val="0.26301067830471903"/>
                  <c:y val="-1.7934444900882841E-2"/>
                </c:manualLayout>
              </c:layout>
              <c:showCatName val="1"/>
            </c:dLbl>
            <c:dLbl>
              <c:idx val="3"/>
              <c:layout>
                <c:manualLayout>
                  <c:x val="9.2150902946193675E-3"/>
                  <c:y val="0.121821161999872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Жилищно-коммунальное </a:t>
                    </a:r>
                    <a:r>
                      <a:rPr lang="ru-RU" dirty="0"/>
                      <a:t>хозяйство -    </a:t>
                    </a:r>
                    <a:r>
                      <a:rPr lang="ru-RU" dirty="0" smtClean="0"/>
                      <a:t>                 850,8</a:t>
                    </a:r>
                    <a:endParaRPr lang="ru-RU" dirty="0"/>
                  </a:p>
                </c:rich>
              </c:tx>
              <c:showCatName val="1"/>
            </c:dLbl>
            <c:dLbl>
              <c:idx val="4"/>
              <c:layout>
                <c:manualLayout>
                  <c:x val="0"/>
                  <c:y val="-6.016082532629990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 Культура</a:t>
                    </a:r>
                    <a:r>
                      <a:rPr lang="ru-RU" sz="1200" dirty="0"/>
                      <a:t>, кинематография - </a:t>
                    </a:r>
                    <a:r>
                      <a:rPr lang="ru-RU" sz="1200" dirty="0" smtClean="0"/>
                      <a:t>      3 715,0</a:t>
                    </a:r>
                    <a:endParaRPr lang="ru-RU" sz="1200" dirty="0"/>
                  </a:p>
                </c:rich>
              </c:tx>
              <c:showCatName val="1"/>
            </c:dLbl>
            <c:dLbl>
              <c:idx val="5"/>
              <c:layout>
                <c:manualLayout>
                  <c:x val="-0.11456174346427923"/>
                  <c:y val="2.6485682252637168E-2"/>
                </c:manualLayout>
              </c:layout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CatName val="1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4 710,0</c:v>
                  </c:pt>
                  <c:pt idx="1">
                    <c:v>97,1</c:v>
                  </c:pt>
                  <c:pt idx="2">
                    <c:v>20,0</c:v>
                  </c:pt>
                  <c:pt idx="3">
                    <c:v>850,8</c:v>
                  </c:pt>
                  <c:pt idx="4">
                    <c:v>3 715,0</c:v>
                  </c:pt>
                  <c:pt idx="5">
                    <c:v>153,7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4710</c:v>
                </c:pt>
                <c:pt idx="1">
                  <c:v>97.1</c:v>
                </c:pt>
                <c:pt idx="2">
                  <c:v>20</c:v>
                </c:pt>
                <c:pt idx="3">
                  <c:v>850.8</c:v>
                </c:pt>
                <c:pt idx="4">
                  <c:v>3715</c:v>
                </c:pt>
                <c:pt idx="5">
                  <c:v>153.69999999999999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4 710,0</c:v>
                  </c:pt>
                  <c:pt idx="1">
                    <c:v>97,1</c:v>
                  </c:pt>
                  <c:pt idx="2">
                    <c:v>20,0</c:v>
                  </c:pt>
                  <c:pt idx="3">
                    <c:v>850,8</c:v>
                  </c:pt>
                  <c:pt idx="4">
                    <c:v>3 715,0</c:v>
                  </c:pt>
                  <c:pt idx="5">
                    <c:v>153,7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showVal val="1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3889700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руб.2</c:v>
                </c:pt>
              </c:strCache>
            </c:strRef>
          </c:tx>
          <c:dLbls>
            <c:dLbl>
              <c:idx val="0"/>
              <c:layout>
                <c:manualLayout>
                  <c:x val="1.0624488845282293E-2"/>
                  <c:y val="0.18171381630997241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4050600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0154595617322006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3605900</c:v>
                </c:pt>
              </c:numCache>
            </c:numRef>
          </c:val>
        </c:ser>
        <c:axId val="141243520"/>
        <c:axId val="141245056"/>
      </c:barChart>
      <c:catAx>
        <c:axId val="141243520"/>
        <c:scaling>
          <c:orientation val="minMax"/>
        </c:scaling>
        <c:delete val="1"/>
        <c:axPos val="b"/>
        <c:tickLblPos val="none"/>
        <c:crossAx val="141245056"/>
        <c:crosses val="autoZero"/>
        <c:auto val="1"/>
        <c:lblAlgn val="ctr"/>
        <c:lblOffset val="100"/>
      </c:catAx>
      <c:valAx>
        <c:axId val="14124505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4124352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611E-2"/>
                </c:manualLayout>
              </c:layout>
              <c:showPercent val="1"/>
            </c:dLbl>
            <c:dLbl>
              <c:idx val="3"/>
              <c:layout>
                <c:manualLayout>
                  <c:x val="-4.5833333333333545E-2"/>
                  <c:y val="4.5444461143196793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413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- 3669,7</c:v>
                </c:pt>
                <c:pt idx="1">
                  <c:v>Расходы на софинансирование повышения з/п работникам муниципальных учреждений культуры - 18,7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3669.7</c:v>
                </c:pt>
                <c:pt idx="1">
                  <c:v>18.7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377"/>
          <c:y val="9.0006333598128027E-2"/>
          <c:w val="0.33750000000000102"/>
          <c:h val="0.85175086416042434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944444444444528E-2"/>
          <c:y val="0.11403785247693914"/>
          <c:w val="0.86999803149606492"/>
          <c:h val="0.883685796279996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3889,7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41,2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8406791338582681"/>
                  <c:y val="-6.63903688640070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5552,0</a:t>
                    </a:r>
                    <a:r>
                      <a:rPr lang="en-US" dirty="0" smtClean="0"/>
                      <a:t>
</a:t>
                    </a:r>
                    <a:r>
                      <a:rPr lang="ru-RU" smtClean="0"/>
                      <a:t>58,8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3889.7</c:v>
                </c:pt>
                <c:pt idx="1">
                  <c:v>5552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674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8604" custLinFactNeighborY="-657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920" custLinFactNeighborY="1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779,8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3 477,7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3 839,3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1 209,2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5,6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256,0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153,7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850,8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3 715,0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4 710,0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138,1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65323" y="470736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5323" y="470736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258859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600" b="1" kern="1200" dirty="0">
            <a:solidFill>
              <a:srgbClr val="7030A0"/>
            </a:solidFill>
          </a:endParaRPr>
        </a:p>
      </dsp:txBody>
      <dsp:txXfrm rot="5400000">
        <a:off x="4355931" y="-2258859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779,8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3 477,7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5,6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3 839,3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1 209,2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256,0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153,7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850,8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3 715,0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4 710,0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138,1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3 688,4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10.11.2021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10.11.2021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10.11.2021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10.11.2021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10.11.2021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10.11.2021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10.11.2021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10.11.2021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10.11.2021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10.11.2021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10.11.2021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10.11.2021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Туриловского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Туриловского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2022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2023 и 2024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5008859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6 089,9 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Туриловского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2022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3698,1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779,8</a:t>
              </a:r>
            </a:p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127,8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256,0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5,6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1209,2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13,4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Туриловского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38153550"/>
              </p:ext>
            </p:extLst>
          </p:nvPr>
        </p:nvGraphicFramePr>
        <p:xfrm>
          <a:off x="467544" y="1447642"/>
          <a:ext cx="8208912" cy="369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ВСЕГО*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9 187,7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3 477,7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2 805,2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2 434,1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5 104,6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3 380,4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2 704,3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2 433,9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2022-2024 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83,1*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Туриловского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4000496" y="4786322"/>
            <a:ext cx="714381" cy="214314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1029669">
            <a:off x="4098510" y="4547081"/>
            <a:ext cx="8459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-33,1%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в 2022 году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9 567,6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400495105"/>
              </p:ext>
            </p:extLst>
          </p:nvPr>
        </p:nvGraphicFramePr>
        <p:xfrm>
          <a:off x="0" y="1142984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214282" y="492919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3 889,7 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40,7%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2022 году –        3 889,7тыс.рублей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(40,7%)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(95,5%)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(4,5%)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="" xmlns:p14="http://schemas.microsoft.com/office/powerpoint/2010/main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2022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180455172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2022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850,8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673,9 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108,2 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Обслуживание газопровода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57,7 тыс.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2022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(97,2%)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3 380,4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(2,8%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97,3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3 477,7тыс.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5149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Туриловского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Туриловского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3549976"/>
              </p:ext>
            </p:extLst>
          </p:nvPr>
        </p:nvGraphicFramePr>
        <p:xfrm>
          <a:off x="357158" y="1643050"/>
          <a:ext cx="8568952" cy="49895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297722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2024год</a:t>
                      </a: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предупреждении и ликвидации последствий чрезвычайных ситуаций в границах поселения, обеспечение пожарной безопасности и безопасности людей на водных объектах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153,7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153,7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794518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Туриловского сельского поселения»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839,8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734,3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753,4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2,6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794518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05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4 709,6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3 950,2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4 083,1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05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3 715,0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3 896,9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3 605,9</a:t>
                      </a:r>
                      <a:endParaRPr lang="ru-RU" sz="105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9 441,7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8 750,1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8 457,4</a:t>
                      </a:r>
                      <a:endParaRPr lang="ru-RU" sz="105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378342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125,9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355,8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478,2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00958" y="128586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Положение послания Президента Федеральному Собранию, определяющие бюджетную политику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350" y="836712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Туриловского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2022-2024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Туриловского сельского поселения от 26.10.2021 № 3)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359869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Туриловского сельского поселения на 2022 – 2024 годы (Постановление Администрации  Туриловского сельского поселения от 28.10.2021 №  4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2022 год и на плановый период 2023 и 2024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Туриловского сельского поселения Миллеровского района на 2022 год и на плановый период 2023 и 2024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Туриловского сельского поселения в 2022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2022 год и на плановый период 2023 и 2024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2022 год и на плановый период 2023 и 2024 годов» во 2 –м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Туриловского сельского поселения, оптимизации расходов бюджета Туриловского сельского поселения и сокращению муниципального долга Туриловского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Туриловского сельского поселения на 2022-2024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66967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Туриловского сельского поселения от 26.10.2021 № 3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500306"/>
            <a:ext cx="5462918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Повышение уровня жизни граждан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Указа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Туриловского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Туриловского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="" xmlns:p14="http://schemas.microsoft.com/office/powerpoint/2010/main" val="225134797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Туриловского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2022-2024 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1588125"/>
              </p:ext>
            </p:extLst>
          </p:nvPr>
        </p:nvGraphicFramePr>
        <p:xfrm>
          <a:off x="179513" y="1772816"/>
          <a:ext cx="8677469" cy="4874799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бюджета на 2021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14 300,9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9 567,6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9 005,9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8 753,2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5 113,2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6 089,9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6 200,7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6 319,1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9 187,7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3 477,7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2 805,2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2 434,1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5 104,6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3 380,4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2 704,3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2 433,9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83,1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97,3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100,9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4 000,0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14 300,9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9 567,6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9 105,9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8 935,6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-100,0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-182,4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2022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9 567,6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9 567,6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Туриловского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20360</TotalTime>
  <Words>1169</Words>
  <Application>Microsoft Office PowerPoint</Application>
  <PresentationFormat>Экран (4:3)</PresentationFormat>
  <Paragraphs>314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Туриловского сельского поселения   </vt:lpstr>
      <vt:lpstr>Слайд 2</vt:lpstr>
      <vt:lpstr>Слайд 3</vt:lpstr>
      <vt:lpstr>Основные направления бюджетной и налоговой политики Туриловского сельского поселения на 2022-2024 годы  </vt:lpstr>
      <vt:lpstr>Основные приоритеты Туриловского сельского поселения </vt:lpstr>
      <vt:lpstr>Слайд 6</vt:lpstr>
      <vt:lpstr>Основные характеристики бюджета Туриловского сельского поселения Миллеровского района на 2022-2024 годы</vt:lpstr>
      <vt:lpstr>Основные параметры бюджета Туриловского сельского поселения Миллеровского района на 2022 год</vt:lpstr>
      <vt:lpstr>Собственные доходы  бюджета Туриловского сельского поселения Миллеровского района</vt:lpstr>
      <vt:lpstr>Слайд 10</vt:lpstr>
      <vt:lpstr>Динамика поступлений налога на доходы физических лиц в бюджет Туриловского сельского поселения Миллеровского района</vt:lpstr>
      <vt:lpstr>Безвозмездные поступления из областного бюджета</vt:lpstr>
      <vt:lpstr>Динамика расходов  бюджета Туриловского сельского поселения Миллеровского района                 </vt:lpstr>
      <vt:lpstr>Расходы бюджета Туриловского сельского поселения Миллеровского района в 2022 году 9 567,6</vt:lpstr>
      <vt:lpstr>Расходы бюджета Туриловского сельского поселения Миллеровского района на социальную сферу в 2022 году –        3 889,7тыс.рублей</vt:lpstr>
      <vt:lpstr>Структура расходов по разделу «Культура, кинематография» на 2022 год           </vt:lpstr>
      <vt:lpstr>Слайд 17</vt:lpstr>
      <vt:lpstr>Слайд 18</vt:lpstr>
      <vt:lpstr>Расходы бюджета Туриловского сельского поселения Миллеровского района, формируемые в рамках муниципальных программ Туриловского сельского поселения, и непрограмные расходы   </vt:lpstr>
      <vt:lpstr>Структура расходов по муниципальным программам Туриловского сельского поселения в 2022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Finansist</cp:lastModifiedBy>
  <cp:revision>2109</cp:revision>
  <dcterms:created xsi:type="dcterms:W3CDTF">2011-10-21T12:19:44Z</dcterms:created>
  <dcterms:modified xsi:type="dcterms:W3CDTF">2021-11-10T12:25:02Z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