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5"/>
  </p:notesMasterIdLst>
  <p:handoutMasterIdLst>
    <p:handoutMasterId r:id="rId26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70" r:id="rId12"/>
    <p:sldId id="904" r:id="rId13"/>
    <p:sldId id="1423" r:id="rId14"/>
    <p:sldId id="1572" r:id="rId15"/>
    <p:sldId id="1368" r:id="rId16"/>
    <p:sldId id="1592" r:id="rId17"/>
    <p:sldId id="1502" r:id="rId18"/>
    <p:sldId id="1594" r:id="rId19"/>
    <p:sldId id="1595" r:id="rId20"/>
    <p:sldId id="1601" r:id="rId21"/>
    <p:sldId id="1605" r:id="rId22"/>
    <p:sldId id="1500" r:id="rId23"/>
    <p:sldId id="1575" r:id="rId24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58A"/>
    <a:srgbClr val="1FD15A"/>
    <a:srgbClr val="99FF66"/>
    <a:srgbClr val="53D2FF"/>
    <a:srgbClr val="EAA0A0"/>
    <a:srgbClr val="CCFF33"/>
    <a:srgbClr val="FB998F"/>
    <a:srgbClr val="7EEA9F"/>
    <a:srgbClr val="DCB1AE"/>
    <a:srgbClr val="97E6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34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325"/>
          <c:h val="0.7500032584328303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dLbls>
            <c:dLbl>
              <c:idx val="0"/>
              <c:layout>
                <c:manualLayout>
                  <c:x val="-5.423275130324718E-3"/>
                  <c:y val="-4.8831295465791402E-2"/>
                </c:manualLayout>
              </c:layout>
              <c:showVal val="1"/>
            </c:dLbl>
            <c:dLbl>
              <c:idx val="1"/>
              <c:layout>
                <c:manualLayout>
                  <c:x val="-1.5642253698597203E-2"/>
                  <c:y val="-3.5772299928128012E-2"/>
                </c:manualLayout>
              </c:layout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Val val="1"/>
            </c:dLbl>
            <c:dLbl>
              <c:idx val="3"/>
              <c:layout>
                <c:manualLayout>
                  <c:x val="-1.1271174824424661E-3"/>
                  <c:y val="-4.8766683176059825E-2"/>
                </c:manualLayout>
              </c:layout>
              <c:showVal val="1"/>
            </c:dLbl>
            <c:dLbl>
              <c:idx val="4"/>
              <c:layout>
                <c:manualLayout>
                  <c:x val="-9.7087905585634213E-3"/>
                  <c:y val="-6.6292815807309502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E-2"/>
                  <c:y val="-1.3408776914655182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Лист1!$A$3:$A$5</c:f>
              <c:strCache>
                <c:ptCount val="3"/>
                <c:pt idx="0">
                  <c:v> 2022 год</c:v>
                </c:pt>
                <c:pt idx="1">
                  <c:v>  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6121.1</c:v>
                </c:pt>
                <c:pt idx="1">
                  <c:v>6233.9</c:v>
                </c:pt>
                <c:pt idx="2">
                  <c:v>6354.6</c:v>
                </c:pt>
              </c:numCache>
            </c:numRef>
          </c:val>
        </c:ser>
        <c:shape val="box"/>
        <c:axId val="174241280"/>
        <c:axId val="119283712"/>
        <c:axId val="0"/>
      </c:bar3DChart>
      <c:catAx>
        <c:axId val="174241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19283712"/>
        <c:crosses val="autoZero"/>
        <c:auto val="1"/>
        <c:lblAlgn val="ctr"/>
        <c:lblOffset val="100"/>
      </c:catAx>
      <c:valAx>
        <c:axId val="119283712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174241280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3.007815476884574E-3"/>
          <c:y val="0"/>
          <c:w val="0.9905761683966923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38"/>
          <c:dPt>
            <c:idx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0250100769335999"/>
                  <c:y val="-0.16974759214788143"/>
                </c:manualLayout>
              </c:layout>
              <c:showPercent val="1"/>
            </c:dLbl>
            <c:dLbl>
              <c:idx val="1"/>
              <c:layout>
                <c:manualLayout>
                  <c:x val="-2.2809563859295754E-2"/>
                  <c:y val="-3.7775717228000417E-2"/>
                </c:manualLayout>
              </c:layout>
              <c:showPercent val="1"/>
            </c:dLbl>
            <c:dLbl>
              <c:idx val="2"/>
              <c:layout>
                <c:manualLayout>
                  <c:x val="-1.6782800074555567E-2"/>
                  <c:y val="0.21831420440463903"/>
                </c:manualLayout>
              </c:layout>
              <c:showPercent val="1"/>
            </c:dLbl>
            <c:dLbl>
              <c:idx val="3"/>
              <c:layout>
                <c:manualLayout>
                  <c:x val="-5.1564059457121884E-2"/>
                  <c:y val="-0.13563215198311288"/>
                </c:manualLayout>
              </c:layout>
              <c:showPercent val="1"/>
            </c:dLbl>
            <c:dLbl>
              <c:idx val="4"/>
              <c:layout>
                <c:manualLayout>
                  <c:x val="6.4922882765092213E-2"/>
                  <c:y val="0"/>
                </c:manualLayout>
              </c:layout>
              <c:showPercent val="1"/>
            </c:dLbl>
            <c:dLbl>
              <c:idx val="5"/>
              <c:layout>
                <c:manualLayout>
                  <c:x val="6.4271095681747076E-2"/>
                  <c:y val="-0.12199029167699317"/>
                </c:manualLayout>
              </c:layout>
              <c:showPercent val="1"/>
            </c:dLbl>
            <c:dLbl>
              <c:idx val="6"/>
              <c:layout>
                <c:manualLayout>
                  <c:x val="1.0920618553861325E-2"/>
                  <c:y val="-3.2711322673549176E-2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13.249252585319631</c:v>
                </c:pt>
                <c:pt idx="1">
                  <c:v>2.0878600251588768</c:v>
                </c:pt>
                <c:pt idx="2">
                  <c:v>60.415611573083275</c:v>
                </c:pt>
                <c:pt idx="3">
                  <c:v>19.754619267778669</c:v>
                </c:pt>
                <c:pt idx="4">
                  <c:v>9.1486824263612751E-2</c:v>
                </c:pt>
                <c:pt idx="5">
                  <c:v>4.1822548234794397</c:v>
                </c:pt>
                <c:pt idx="6">
                  <c:v>0.21891490091650195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472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 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679.8</c:v>
                </c:pt>
                <c:pt idx="1">
                  <c:v>811</c:v>
                </c:pt>
                <c:pt idx="2">
                  <c:v>864.4</c:v>
                </c:pt>
                <c:pt idx="3">
                  <c:v>923.4</c:v>
                </c:pt>
              </c:numCache>
            </c:numRef>
          </c:val>
        </c:ser>
        <c:axId val="183114752"/>
        <c:axId val="183113216"/>
      </c:barChart>
      <c:valAx>
        <c:axId val="183113216"/>
        <c:scaling>
          <c:orientation val="minMax"/>
        </c:scaling>
        <c:delete val="1"/>
        <c:axPos val="b"/>
        <c:numFmt formatCode="#,##0.0" sourceLinked="1"/>
        <c:tickLblPos val="none"/>
        <c:crossAx val="183114752"/>
        <c:crosses val="autoZero"/>
        <c:crossBetween val="between"/>
        <c:majorUnit val="5000"/>
      </c:valAx>
      <c:catAx>
        <c:axId val="18311475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83113216"/>
        <c:crosses val="autoZero"/>
        <c:auto val="1"/>
        <c:lblAlgn val="ctr"/>
        <c:lblOffset val="100"/>
        <c:tickLblSkip val="1"/>
      </c:catAx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3.6843620549703547E-2"/>
          <c:y val="4.2449594940758631E-3"/>
          <c:w val="0.95494344220189042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1.6095399672853609E-2"/>
                  <c:y val="-0.1029685353224368"/>
                </c:manualLayout>
              </c:layout>
              <c:showVal val="1"/>
            </c:dLbl>
            <c:dLbl>
              <c:idx val="1"/>
              <c:layout>
                <c:manualLayout>
                  <c:x val="1.3412833060711341E-2"/>
                  <c:y val="-8.3488001612786494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 2021 год</c:v>
                </c:pt>
                <c:pt idx="1">
                  <c:v> 2022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9145.2999999999993</c:v>
                </c:pt>
                <c:pt idx="1">
                  <c:v>10166.9</c:v>
                </c:pt>
              </c:numCache>
            </c:numRef>
          </c:val>
        </c:ser>
        <c:gapWidth val="124"/>
        <c:gapDepth val="165"/>
        <c:shape val="box"/>
        <c:axId val="183562240"/>
        <c:axId val="183563776"/>
        <c:axId val="0"/>
      </c:bar3DChart>
      <c:catAx>
        <c:axId val="18356224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83563776"/>
        <c:crosses val="autoZero"/>
        <c:auto val="1"/>
        <c:lblAlgn val="ctr"/>
        <c:lblOffset val="100"/>
        <c:tickLblSkip val="1"/>
        <c:tickMarkSkip val="1"/>
      </c:catAx>
      <c:valAx>
        <c:axId val="183563776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83562240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depthPercent val="110"/>
      <c:rAngAx val="1"/>
    </c:view3D>
    <c:plotArea>
      <c:layout>
        <c:manualLayout>
          <c:layoutTarget val="inner"/>
          <c:xMode val="edge"/>
          <c:yMode val="edge"/>
          <c:x val="5.0179195913149066E-2"/>
          <c:y val="1.0955015771841438E-2"/>
          <c:w val="0.87302597372535262"/>
          <c:h val="0.972565004159851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9.8178260203772745E-4"/>
                  <c:y val="-2.2649313439210604E-3"/>
                </c:manualLayout>
              </c:layout>
              <c:showCatName val="1"/>
            </c:dLbl>
            <c:dLbl>
              <c:idx val="2"/>
              <c:layout>
                <c:manualLayout>
                  <c:x val="0.26301067830471914"/>
                  <c:y val="-1.7934444900882841E-2"/>
                </c:manualLayout>
              </c:layout>
              <c:showCatName val="1"/>
            </c:dLbl>
            <c:dLbl>
              <c:idx val="3"/>
              <c:layout>
                <c:manualLayout>
                  <c:x val="9.215090294619371E-3"/>
                  <c:y val="0.121821161999872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Жилищно-коммунальное </a:t>
                    </a:r>
                    <a:r>
                      <a:rPr lang="ru-RU" dirty="0"/>
                      <a:t>хозяйство -    </a:t>
                    </a:r>
                    <a:r>
                      <a:rPr lang="ru-RU" dirty="0" smtClean="0"/>
                      <a:t>                 </a:t>
                    </a:r>
                    <a:r>
                      <a:rPr lang="ru-RU" dirty="0" smtClean="0"/>
                      <a:t>910,8</a:t>
                    </a:r>
                    <a:endParaRPr lang="ru-RU" dirty="0"/>
                  </a:p>
                </c:rich>
              </c:tx>
              <c:showCatName val="1"/>
            </c:dLbl>
            <c:dLbl>
              <c:idx val="4"/>
              <c:layout>
                <c:manualLayout>
                  <c:x val="0"/>
                  <c:y val="-6.016082532629990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  Культура</a:t>
                    </a:r>
                    <a:r>
                      <a:rPr lang="ru-RU" sz="1200" dirty="0"/>
                      <a:t>, кинематография - </a:t>
                    </a:r>
                    <a:r>
                      <a:rPr lang="ru-RU" sz="1200" dirty="0" smtClean="0"/>
                      <a:t>      </a:t>
                    </a:r>
                    <a:r>
                      <a:rPr lang="ru-RU" sz="1200" dirty="0" smtClean="0"/>
                      <a:t>3625,3</a:t>
                    </a:r>
                    <a:endParaRPr lang="ru-RU" sz="1200" dirty="0"/>
                  </a:p>
                </c:rich>
              </c:tx>
              <c:showCatName val="1"/>
            </c:dLbl>
            <c:dLbl>
              <c:idx val="5"/>
              <c:layout>
                <c:manualLayout>
                  <c:x val="-0.11456174346427926"/>
                  <c:y val="2.6485682252637175E-2"/>
                </c:manualLayout>
              </c:layout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CatName val="1"/>
            <c:showLeaderLines val="1"/>
          </c:dLbls>
          <c:cat>
            <c:multiLvlStrRef>
              <c:f>Sheet1!$B$1:$G$2</c:f>
              <c:multiLvlStrCache>
                <c:ptCount val="6"/>
                <c:lvl>
                  <c:pt idx="0">
                    <c:v>5 312,8</c:v>
                  </c:pt>
                  <c:pt idx="1">
                    <c:v>96,7</c:v>
                  </c:pt>
                  <c:pt idx="2">
                    <c:v>20,0</c:v>
                  </c:pt>
                  <c:pt idx="3">
                    <c:v>910,8</c:v>
                  </c:pt>
                  <c:pt idx="4">
                    <c:v>3 651,9</c:v>
                  </c:pt>
                  <c:pt idx="5">
                    <c:v>153,7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Sheet1!$B$2:$G$2</c:f>
              <c:numCache>
                <c:formatCode>#,##0.0</c:formatCode>
                <c:ptCount val="6"/>
                <c:pt idx="0">
                  <c:v>5312.8</c:v>
                </c:pt>
                <c:pt idx="1">
                  <c:v>96.7</c:v>
                </c:pt>
                <c:pt idx="2">
                  <c:v>20</c:v>
                </c:pt>
                <c:pt idx="3">
                  <c:v>910.8</c:v>
                </c:pt>
                <c:pt idx="4">
                  <c:v>3651.9</c:v>
                </c:pt>
                <c:pt idx="5">
                  <c:v>153.69999999999999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LeaderLines val="1"/>
          </c:dLbls>
          <c:cat>
            <c:multiLvlStrRef>
              <c:f>Sheet1!$B$1:$G$2</c:f>
              <c:multiLvlStrCache>
                <c:ptCount val="6"/>
                <c:lvl>
                  <c:pt idx="0">
                    <c:v>5 312,8</c:v>
                  </c:pt>
                  <c:pt idx="1">
                    <c:v>96,7</c:v>
                  </c:pt>
                  <c:pt idx="2">
                    <c:v>20,0</c:v>
                  </c:pt>
                  <c:pt idx="3">
                    <c:v>910,8</c:v>
                  </c:pt>
                  <c:pt idx="4">
                    <c:v>3 651,9</c:v>
                  </c:pt>
                  <c:pt idx="5">
                    <c:v>153,7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Sheet1!$B$3:$G$3</c:f>
              <c:numCache>
                <c:formatCode>#,##0.00</c:formatCode>
                <c:ptCount val="6"/>
              </c:numCache>
            </c:numRef>
          </c:val>
        </c:ser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0"/>
          <c:y val="0.11757952820057042"/>
          <c:w val="0.96407292193871452"/>
          <c:h val="0.710083559739153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showVal val="1"/>
            </c:dLbl>
            <c:txPr>
              <a:bodyPr/>
              <a:lstStyle/>
              <a:p>
                <a:pPr>
                  <a:defRPr b="0">
                    <a:solidFill>
                      <a:srgbClr val="7EEA9F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3805600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руб.2</c:v>
                </c:pt>
              </c:strCache>
            </c:strRef>
          </c:tx>
          <c:dLbls>
            <c:dLbl>
              <c:idx val="0"/>
              <c:layout>
                <c:manualLayout>
                  <c:x val="1.0624488845282297E-2"/>
                  <c:y val="0.18171381630997241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3010700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0154595617322007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3201300</c:v>
                </c:pt>
              </c:numCache>
            </c:numRef>
          </c:val>
        </c:ser>
        <c:axId val="169484672"/>
        <c:axId val="169486208"/>
      </c:barChart>
      <c:catAx>
        <c:axId val="169484672"/>
        <c:scaling>
          <c:orientation val="minMax"/>
        </c:scaling>
        <c:delete val="1"/>
        <c:axPos val="b"/>
        <c:tickLblPos val="none"/>
        <c:crossAx val="169486208"/>
        <c:crosses val="autoZero"/>
        <c:auto val="1"/>
        <c:lblAlgn val="ctr"/>
        <c:lblOffset val="100"/>
      </c:catAx>
      <c:valAx>
        <c:axId val="16948620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694846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944444444444528E-2"/>
          <c:y val="0.11403785247693916"/>
          <c:w val="0.86999803149606503"/>
          <c:h val="0.883685796279996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752573272090989"/>
                  <c:y val="7.068009246337606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rgbClr val="FFFF00"/>
                        </a:solidFill>
                      </a:rPr>
                      <a:t>3805,6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41,2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18406791338582684"/>
                  <c:y val="-6.6390368864007079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6229,2</a:t>
                    </a:r>
                    <a:r>
                      <a:rPr lang="en-US" dirty="0" smtClean="0"/>
                      <a:t>
</a:t>
                    </a:r>
                    <a:r>
                      <a:rPr lang="ru-RU" dirty="0" smtClean="0"/>
                      <a:t>58,8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3805.6</c:v>
                </c:pt>
                <c:pt idx="1">
                  <c:v>6229.2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685"/>
          <c:w val="0.53032370953630759"/>
          <c:h val="0.1419822730818502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61055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7703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98576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Туриловского сельского поселения, оптимизации расходов бюджета Туриловского сельского поселения Миллеровского района и сокращению муниципального долга Туриловского сельского поселения до 2024 года,  утвержденный распоряжением Администрации Туриловского сельского поселения от 18.07.2019 № 51</a:t>
          </a:r>
          <a:endParaRPr lang="ru-RU" sz="1600" b="1" dirty="0">
            <a:solidFill>
              <a:srgbClr val="7030A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8604" custLinFactNeighborY="-657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NeighborX="920" custLinFactNeighborY="18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811,0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4045,8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3 839,3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1 209,2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5,6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256,0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153,7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910,8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3651,9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5312,8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137,7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48681" y="0"/>
          <a:ext cx="212522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48681" y="1164748"/>
        <a:ext cx="2125225" cy="1164748"/>
      </dsp:txXfrm>
    </dsp:sp>
    <dsp:sp modelId="{79E796B1-3ABE-4958-A470-95B84B3BA8FB}">
      <dsp:nvSpPr>
        <dsp:cNvPr id="0" name=""/>
        <dsp:cNvSpPr/>
      </dsp:nvSpPr>
      <dsp:spPr>
        <a:xfrm>
          <a:off x="1005344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8332" y="0"/>
          <a:ext cx="2681289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2578332" y="1164748"/>
        <a:ext cx="2681289" cy="1164748"/>
      </dsp:txXfrm>
    </dsp:sp>
    <dsp:sp modelId="{E6379D24-0F7F-4C89-AA74-40B94EA75227}">
      <dsp:nvSpPr>
        <dsp:cNvPr id="0" name=""/>
        <dsp:cNvSpPr/>
      </dsp:nvSpPr>
      <dsp:spPr>
        <a:xfrm>
          <a:off x="3531755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5364047" y="0"/>
          <a:ext cx="343127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5364047" y="1164748"/>
        <a:ext cx="3431271" cy="1164748"/>
      </dsp:txXfrm>
    </dsp:sp>
    <dsp:sp modelId="{801EDB75-7215-4290-9F39-D09130BB9918}">
      <dsp:nvSpPr>
        <dsp:cNvPr id="0" name=""/>
        <dsp:cNvSpPr/>
      </dsp:nvSpPr>
      <dsp:spPr>
        <a:xfrm>
          <a:off x="6666581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24317" y="96359"/>
          <a:ext cx="98670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65323" y="470736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65323" y="470736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355931" y="-2258859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Туриловского сельского поселения, оптимизации расходов бюджета Туриловского сельского поселения Миллеровского района и сокращению муниципального долга Туриловского сельского поселения до 2024 года,  утвержденный распоряжением Администрации Туриловского сельского поселения от 18.07.2019 № 51</a:t>
          </a:r>
          <a:endParaRPr lang="ru-RU" sz="1600" b="1" kern="1200" dirty="0">
            <a:solidFill>
              <a:srgbClr val="7030A0"/>
            </a:solidFill>
          </a:endParaRPr>
        </a:p>
      </dsp:txBody>
      <dsp:txXfrm rot="5400000">
        <a:off x="4355931" y="-2258859"/>
        <a:ext cx="2118018" cy="7243109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7301" y="2869007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287862" y="-27855"/>
        <a:ext cx="2210118" cy="72871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811,0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4045,8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5,6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3 839,3</a:t>
          </a: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1 209,2</a:t>
          </a: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256,0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153,7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910,8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27432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6869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3651,9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68698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5312,8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93402" y="3284076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137,7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14.01.2022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14.01.2022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14.01.2022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14.01.2022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Туриловского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Туриловского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2022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2023 и 2024 годов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91683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7" y="81707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5008859"/>
              </p:ext>
            </p:extLst>
          </p:nvPr>
        </p:nvGraphicFramePr>
        <p:xfrm>
          <a:off x="323528" y="620688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9454" y="1571612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6121,1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Туриловского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2022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3698,1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55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811,0</a:t>
              </a:r>
              <a:endParaRPr lang="ru-RU" sz="1400" b="1" dirty="0" smtClean="0">
                <a:solidFill>
                  <a:prstClr val="black"/>
                </a:solidFill>
                <a:cs typeface="Arial" charset="0"/>
              </a:endParaRPr>
            </a:p>
            <a:p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127,8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256,0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5,6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1209,2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13,4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Туриловского сельского поселения Миллеровского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38153550"/>
              </p:ext>
            </p:extLst>
          </p:nvPr>
        </p:nvGraphicFramePr>
        <p:xfrm>
          <a:off x="467544" y="1447642"/>
          <a:ext cx="8208912" cy="2872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</a:t>
                      </a: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4 039,1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4045,8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2804,2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2537,2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3 942,8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3948,9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2 704,3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2 433,9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7781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96,9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260648"/>
            <a:ext cx="31683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5143512"/>
            <a:ext cx="39604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072074"/>
            <a:ext cx="417646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Туриловского сельского поселения Миллеровского района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622833054"/>
              </p:ext>
            </p:extLst>
          </p:nvPr>
        </p:nvGraphicFramePr>
        <p:xfrm>
          <a:off x="296653" y="1772816"/>
          <a:ext cx="7731732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4525" y="260648"/>
            <a:ext cx="3423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3786183" y="4929198"/>
            <a:ext cx="857256" cy="714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1090013">
            <a:off x="3876631" y="4558806"/>
            <a:ext cx="811612" cy="3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+11,2%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Туриловского сельского поселения Миллеровского района в 2022 году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10 166,9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1400495105"/>
              </p:ext>
            </p:extLst>
          </p:nvPr>
        </p:nvGraphicFramePr>
        <p:xfrm>
          <a:off x="0" y="1142984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214282" y="4929198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3805,6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40,7%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59324"/>
            <a:ext cx="1973138" cy="120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Туриловского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2022 году –    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3 805,6тыс.рублей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1342" y="1520788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(37,4%)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95228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(96,0%)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8730" y="2770473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4,0%)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81150" y="2363180"/>
            <a:ext cx="7200800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xmlns="" val="518918059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5059675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93181" y="4365104"/>
            <a:ext cx="315388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611944" y="1412776"/>
            <a:ext cx="3456000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освещение(лимит электроэнергии)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2022 году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910,8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 flipH="1">
            <a:off x="411957" y="2110226"/>
            <a:ext cx="2304256" cy="432048"/>
          </a:xfrm>
          <a:prstGeom prst="wedgeRoundRectCallout">
            <a:avLst>
              <a:gd name="adj1" fmla="val -21246"/>
              <a:gd name="adj2" fmla="val -6095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733,9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004048" y="3766727"/>
            <a:ext cx="3456000" cy="332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кладбищ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052736"/>
            <a:ext cx="1368152" cy="1368152"/>
          </a:xfrm>
          <a:prstGeom prst="rect">
            <a:avLst/>
          </a:prstGeom>
          <a:noFill/>
        </p:spPr>
      </p:pic>
      <p:sp>
        <p:nvSpPr>
          <p:cNvPr id="54" name="Скругленная прямоугольная выноска 53"/>
          <p:cNvSpPr/>
          <p:nvPr/>
        </p:nvSpPr>
        <p:spPr>
          <a:xfrm flipH="1">
            <a:off x="5832140" y="4158132"/>
            <a:ext cx="2304256" cy="413944"/>
          </a:xfrm>
          <a:prstGeom prst="wedgeRoundRectCallout">
            <a:avLst>
              <a:gd name="adj1" fmla="val -21178"/>
              <a:gd name="adj2" fmla="val -6779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108,2 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4941168"/>
            <a:ext cx="3456000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Обслуживание газопровода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flipH="1">
            <a:off x="730792" y="5429758"/>
            <a:ext cx="2304256" cy="432048"/>
          </a:xfrm>
          <a:prstGeom prst="wedgeRoundRectCallout">
            <a:avLst>
              <a:gd name="adj1" fmla="val -19593"/>
              <a:gd name="adj2" fmla="val -808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57,7 тыс. рублей</a:t>
            </a:r>
          </a:p>
        </p:txBody>
      </p:sp>
      <p:pic>
        <p:nvPicPr>
          <p:cNvPr id="17" name="Picture 7" descr="K:\444\ПРОЕКТ БЮДЖЕТА 2018 - 2020\Слайды\Картинки благоустройство\Вити черевичкина 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99592" y="3165006"/>
            <a:ext cx="2304148" cy="153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298660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2022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97,6%)</a:t>
            </a:r>
            <a:endParaRPr lang="ru-RU" sz="17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3948,9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86446" y="3286124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2,4%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96,9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4 045,8 тыс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0362401">
            <a:off x="6052152" y="2235686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3322808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5149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Туриловского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Туриловского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3549976"/>
              </p:ext>
            </p:extLst>
          </p:nvPr>
        </p:nvGraphicFramePr>
        <p:xfrm>
          <a:off x="357158" y="1643050"/>
          <a:ext cx="8568952" cy="498950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297722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2024год</a:t>
                      </a: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общественного порядка и профилактика правонарушений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предупреждении и ликвидации последствий чрезвычайных ситуаций в границах поселения, обеспечение пожарной безопасности и безопасности людей на водных объектах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19,0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153,7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794518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Туриловского сельского поселения»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899,8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734,3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653,4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2,6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794518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05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5305,8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4918,0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4456,0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3651,9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3010,7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3201,3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10034,8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8678,0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8310,7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132,1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360,1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581,1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00958" y="128586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Туриловского сельского поселения в 2022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4129178504"/>
              </p:ext>
            </p:extLst>
          </p:nvPr>
        </p:nvGraphicFramePr>
        <p:xfrm>
          <a:off x="107504" y="162880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8104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1547" y="635496"/>
            <a:ext cx="2520280" cy="257748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Положение послания Президента Федеральному Собранию, определяющие бюджетную политику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4350" y="836712"/>
            <a:ext cx="3600400" cy="23762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Туриловского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2022-2024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Туриловского сельского поселения от 26.10.2021 № 3)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4437112"/>
            <a:ext cx="3598690" cy="194421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Туриловского сельского поселения на 2022 – 2024 годы (Постановление Администрации  Туриловского сельского поселения от 28.10.2021 №  4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2120" y="4608537"/>
            <a:ext cx="2520280" cy="1800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«Об областном бюджете на 2022 год и на плановый период 2023 и 2024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217024" cy="18002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бюджета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Туриловского сельского поселения Миллеровского района на 2022 год и на плановый период 2023 и 2024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Туриловского сельского поселения Миллеровского района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2022 год и на плановый период 2023 и 2024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181297" y="18201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857496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42910" y="2786058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областного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закона «Об областном бюджете на 2022 год и на плановый период 2023 и 2024 годов» во 2 –м чтении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24128" y="260648"/>
            <a:ext cx="32043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8783" y="1868553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 сформирован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0" y="3929066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669" y="1687453"/>
            <a:ext cx="1017315" cy="801605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714620"/>
            <a:ext cx="993997" cy="852732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3857628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472" y="392906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с учетом Плана мероприятий по росту доходного потенциала Туриловского сельского поселения, оптимизации расходов бюджета Туриловского сельского поселения и сокращению муниципального долга Туриловского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0" y="5572140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5500703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5429264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Туриловского сельского поселения на 2022-2024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412776"/>
            <a:ext cx="669674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Туриловского сельского поселения от 26.10.2021 № 3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54" y="2500306"/>
            <a:ext cx="5462918" cy="14287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Обеспечение сбалансированности и устойчивости бюджетной системы</a:t>
            </a:r>
          </a:p>
          <a:p>
            <a:pPr marL="176213" indent="-176213"/>
            <a:endParaRPr lang="ru-RU" b="1" dirty="0" smtClean="0">
              <a:solidFill>
                <a:srgbClr val="FF0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Повышение уровня жизни граждан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85720" y="2643182"/>
            <a:ext cx="2714644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Указа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Туриловского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1604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Туриловского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275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3268440520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xmlns="" val="2251347976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08520" y="620688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Туриловского сельского поселения </a:t>
            </a: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2022-2024 годы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1588125"/>
              </p:ext>
            </p:extLst>
          </p:nvPr>
        </p:nvGraphicFramePr>
        <p:xfrm>
          <a:off x="179513" y="1772816"/>
          <a:ext cx="8677469" cy="4292851"/>
        </p:xfrm>
        <a:graphic>
          <a:graphicData uri="http://schemas.openxmlformats.org/drawingml/2006/table">
            <a:tbl>
              <a:tblPr/>
              <a:tblGrid>
                <a:gridCol w="2588409"/>
                <a:gridCol w="1588343"/>
                <a:gridCol w="1588343"/>
                <a:gridCol w="1411860"/>
                <a:gridCol w="1500514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 </a:t>
                      </a: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2021 год</a:t>
                      </a:r>
                      <a:endParaRPr kumimoji="0" lang="ru-RU" sz="20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9 145,3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10 166,9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9 038,1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8 891,8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5 106,2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6 121,1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6 233,9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6 354,6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4 039,1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4 045,8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2 804,2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2 537,2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3 942,8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3 948,9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2 704,3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2 433,9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96,3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96,9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99,9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103,3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9 145,3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10 166,9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9 038,1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8 891,8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2022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2485872621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xmlns="" val="103889463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10166,9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57884" y="1142984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10166,9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бюджета Туриловского сельского поселения Миллеровского района</a:t>
            </a:r>
            <a:endParaRPr lang="ru-RU" sz="216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D1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ea typeface="+mn-ea"/>
              <a:cs typeface="+mn-cs"/>
            </a:endParaRP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62390276"/>
              </p:ext>
            </p:extLst>
          </p:nvPr>
        </p:nvGraphicFramePr>
        <p:xfrm>
          <a:off x="534777" y="1988840"/>
          <a:ext cx="777686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20392</TotalTime>
  <Words>1075</Words>
  <Application>Microsoft Office PowerPoint</Application>
  <PresentationFormat>Экран (4:3)</PresentationFormat>
  <Paragraphs>293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Туриловского сельского поселения   </vt:lpstr>
      <vt:lpstr>Слайд 2</vt:lpstr>
      <vt:lpstr>Слайд 3</vt:lpstr>
      <vt:lpstr>Основные направления бюджетной и налоговой политики Туриловского сельского поселения на 2022-2024 годы  </vt:lpstr>
      <vt:lpstr>Основные приоритеты Туриловского сельского поселения </vt:lpstr>
      <vt:lpstr>Слайд 6</vt:lpstr>
      <vt:lpstr>Основные характеристики бюджета Туриловского сельского поселения Миллеровского района на 2022-2024 годы</vt:lpstr>
      <vt:lpstr>Основные параметры бюджета Туриловского сельского поселения Миллеровского района на 2022 год</vt:lpstr>
      <vt:lpstr>Собственные доходы  бюджета Туриловского сельского поселения Миллеровского района</vt:lpstr>
      <vt:lpstr>Слайд 10</vt:lpstr>
      <vt:lpstr>Динамика поступлений налога на доходы физических лиц в бюджет Туриловского сельского поселения Миллеровского района</vt:lpstr>
      <vt:lpstr>Безвозмездные поступления из областного бюджета</vt:lpstr>
      <vt:lpstr>Динамика расходов  бюджета Туриловского сельского поселения Миллеровского района                 </vt:lpstr>
      <vt:lpstr>Расходы бюджета Туриловского сельского поселения Миллеровского района в 2022 году 10 166,9</vt:lpstr>
      <vt:lpstr>Расходы бюджета Туриловского сельского поселения Миллеровского района на социальную сферу в 2022 году –        3 805,6тыс.рублей</vt:lpstr>
      <vt:lpstr>Слайд 16</vt:lpstr>
      <vt:lpstr>Слайд 17</vt:lpstr>
      <vt:lpstr>Расходы бюджета Туриловского сельского поселения Миллеровского района, формируемые в рамках муниципальных программ Туриловского сельского поселения, и непрограмные расходы   </vt:lpstr>
      <vt:lpstr>Структура расходов по муниципальным программам Туриловского сельского поселения в 2022 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Finansist</cp:lastModifiedBy>
  <cp:revision>2118</cp:revision>
  <dcterms:created xsi:type="dcterms:W3CDTF">2011-10-21T12:19:44Z</dcterms:created>
  <dcterms:modified xsi:type="dcterms:W3CDTF">2022-01-14T08:13:54Z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