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9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charts/chart8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8" r:id="rId1"/>
  </p:sldMasterIdLst>
  <p:notesMasterIdLst>
    <p:notesMasterId r:id="rId15"/>
  </p:notesMasterIdLst>
  <p:sldIdLst>
    <p:sldId id="256" r:id="rId2"/>
    <p:sldId id="257" r:id="rId3"/>
    <p:sldId id="258" r:id="rId4"/>
    <p:sldId id="264" r:id="rId5"/>
    <p:sldId id="259" r:id="rId6"/>
    <p:sldId id="285" r:id="rId7"/>
    <p:sldId id="372" r:id="rId8"/>
    <p:sldId id="373" r:id="rId9"/>
    <p:sldId id="374" r:id="rId10"/>
    <p:sldId id="375" r:id="rId11"/>
    <p:sldId id="365" r:id="rId12"/>
    <p:sldId id="377" r:id="rId13"/>
    <p:sldId id="385" r:id="rId14"/>
  </p:sldIdLst>
  <p:sldSz cx="9144000" cy="6858000" type="screen4x3"/>
  <p:notesSz cx="9928225" cy="6669088"/>
  <p:embeddedFontLst>
    <p:embeddedFont>
      <p:font typeface="Trebuchet MS,Bold" charset="0"/>
      <p:bold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Georgia" pitchFamily="18" charset="0"/>
      <p:regular r:id="rId21"/>
      <p:bold r:id="rId22"/>
      <p:italic r:id="rId23"/>
      <p:boldItalic r:id="rId24"/>
    </p:embeddedFont>
    <p:embeddedFont>
      <p:font typeface="Trebuchet MS" pitchFamily="34" charset="0"/>
      <p:regular r:id="rId25"/>
      <p:bold r:id="rId26"/>
      <p:italic r:id="rId27"/>
      <p:boldItalic r:id="rId28"/>
    </p:embeddedFont>
    <p:embeddedFont>
      <p:font typeface="Arial,Bold" charset="0"/>
      <p:bold r:id="rId29"/>
    </p:embeddedFont>
    <p:embeddedFont>
      <p:font typeface="Tw Cen MT" charset="0"/>
      <p:regular r:id="rId30"/>
      <p:bold r:id="rId31"/>
      <p:italic r:id="rId32"/>
      <p:boldItalic r:id="rId33"/>
    </p:embeddedFont>
    <p:embeddedFont>
      <p:font typeface="Wingdings 3" pitchFamily="18" charset="2"/>
      <p:regular r:id="rId34"/>
    </p:embeddedFont>
    <p:embeddedFont>
      <p:font typeface="Tw Cen MT Condensed" charset="0"/>
      <p:regular r:id="rId35"/>
      <p:bold r:id="rId36"/>
    </p:embeddedFont>
  </p:embeddedFontLst>
  <p:defaultTextStyle/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6F8"/>
    <a:srgbClr val="EEF8FC"/>
    <a:srgbClr val="EBE3F1"/>
    <a:srgbClr val="64042D"/>
    <a:srgbClr val="E40A67"/>
    <a:srgbClr val="FBDBB7"/>
    <a:srgbClr val="F7B771"/>
    <a:srgbClr val="4B5B2F"/>
    <a:srgbClr val="F5C9C7"/>
    <a:srgbClr val="A8083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6380" autoAdjust="0"/>
  </p:normalViewPr>
  <p:slideViewPr>
    <p:cSldViewPr snapToGrid="0" snapToObjects="1">
      <p:cViewPr>
        <p:scale>
          <a:sx n="100" d="100"/>
          <a:sy n="100" d="100"/>
        </p:scale>
        <p:origin x="-306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3" d="100"/>
          <a:sy n="113" d="100"/>
        </p:scale>
        <p:origin x="270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46F-4064-9090-101FA8610D57}"/>
              </c:ext>
            </c:extLst>
          </c:dPt>
          <c:dLbls>
            <c:dLbl>
              <c:idx val="0"/>
              <c:layout>
                <c:manualLayout>
                  <c:x val="-0.31795370631252817"/>
                  <c:y val="0.10868071204843729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46F-4064-9090-101FA8610D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486369252980626E-2"/>
                  <c:y val="-4.236811139781493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46F-4064-9090-101FA8610D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777777777777784E-2"/>
                  <c:y val="-1.704383202099744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46F-4064-9090-101FA8610D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0.55500000000000005</c:v>
                </c:pt>
                <c:pt idx="1">
                  <c:v>0.42400000000000021</c:v>
                </c:pt>
                <c:pt idx="2">
                  <c:v>2.0600000000000014E-2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46F-4064-9090-101FA8610D57}"/>
            </c:ext>
          </c:extLst>
        </c:ser>
      </c:pie3DChart>
    </c:plotArea>
    <c:legend>
      <c:legendPos val="l"/>
      <c:legendEntry>
        <c:idx val="0"/>
        <c:txPr>
          <a:bodyPr/>
          <a:lstStyle/>
          <a:p>
            <a:pPr>
              <a:defRPr sz="1100" b="1" i="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 i="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 i="0" baseline="0"/>
            </a:pPr>
            <a:endParaRPr lang="ru-RU"/>
          </a:p>
        </c:txPr>
      </c:legendEntry>
      <c:layout>
        <c:manualLayout>
          <c:xMode val="edge"/>
          <c:yMode val="edge"/>
          <c:x val="0.16095550556180632"/>
          <c:y val="2.9783809918497051E-2"/>
          <c:w val="0.77195346675415599"/>
          <c:h val="0.17354170014462494"/>
        </c:manualLayout>
      </c:layout>
      <c:txPr>
        <a:bodyPr/>
        <a:lstStyle/>
        <a:p>
          <a:pPr>
            <a:defRPr sz="11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финансы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4739.7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ЖКХ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849.4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профилактика терроризма и экстремизма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культура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4095.8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пенсии </c:v>
                </c:pt>
              </c:strCache>
            </c:strRef>
          </c:tx>
          <c:dLbls>
            <c:dLbl>
              <c:idx val="0"/>
              <c:layout>
                <c:manualLayout>
                  <c:x val="3.9583333333333331E-2"/>
                  <c:y val="0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136.5</c:v>
                </c:pt>
              </c:numCache>
            </c:numRef>
          </c:val>
        </c:ser>
        <c:shape val="cylinder"/>
        <c:axId val="116024448"/>
        <c:axId val="116025984"/>
        <c:axId val="0"/>
      </c:bar3DChart>
      <c:catAx>
        <c:axId val="116024448"/>
        <c:scaling>
          <c:orientation val="minMax"/>
        </c:scaling>
        <c:axPos val="b"/>
        <c:tickLblPos val="nextTo"/>
        <c:crossAx val="116025984"/>
        <c:crosses val="autoZero"/>
        <c:auto val="1"/>
        <c:lblAlgn val="ctr"/>
        <c:lblOffset val="100"/>
      </c:catAx>
      <c:valAx>
        <c:axId val="116025984"/>
        <c:scaling>
          <c:orientation val="minMax"/>
        </c:scaling>
        <c:axPos val="l"/>
        <c:majorGridlines/>
        <c:numFmt formatCode="General" sourceLinked="1"/>
        <c:tickLblPos val="nextTo"/>
        <c:crossAx val="11602444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autoTitleDeleted val="1"/>
    <c:view3D>
      <c:rotX val="30"/>
      <c:rotY val="21"/>
      <c:perspective val="30"/>
    </c:view3D>
    <c:plotArea>
      <c:layout>
        <c:manualLayout>
          <c:layoutTarget val="inner"/>
          <c:xMode val="edge"/>
          <c:yMode val="edge"/>
          <c:x val="1.8058567291679768E-2"/>
          <c:y val="0.24651849192961572"/>
          <c:w val="0.58466334335067849"/>
          <c:h val="0.578148143976812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flat" dir="t">
                <a:rot lat="0" lon="0" rev="3600000"/>
              </a:lightRig>
            </a:scene3d>
            <a:sp3d prstMaterial="plastic">
              <a:bevelT w="1270000" h="1270000"/>
              <a:bevelB w="1270000" h="1270000"/>
              <a:contourClr>
                <a:srgbClr val="000000"/>
              </a:contourClr>
            </a:sp3d>
          </c:spPr>
          <c:explosion val="17"/>
          <c:dPt>
            <c:idx val="0"/>
            <c:spPr>
              <a:solidFill>
                <a:srgbClr val="589A00"/>
              </a:solidFill>
              <a:ln w="0">
                <a:noFill/>
              </a:ln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254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992-425E-BA76-936EFF75ADC5}"/>
              </c:ext>
            </c:extLst>
          </c:dPt>
          <c:dPt>
            <c:idx val="1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92-425E-BA76-936EFF75ADC5}"/>
              </c:ext>
            </c:extLst>
          </c:dPt>
          <c:dPt>
            <c:idx val="2"/>
            <c:spPr>
              <a:solidFill>
                <a:srgbClr val="FFFF00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992-425E-BA76-936EFF75ADC5}"/>
              </c:ext>
            </c:extLst>
          </c:dPt>
          <c:dPt>
            <c:idx val="3"/>
            <c:spPr>
              <a:solidFill>
                <a:srgbClr val="05FF0B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92-425E-BA76-936EFF75ADC5}"/>
              </c:ext>
            </c:extLst>
          </c:dPt>
          <c:dPt>
            <c:idx val="4"/>
            <c:explosion val="23"/>
            <c:spPr>
              <a:solidFill>
                <a:srgbClr val="EA9CF2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992-425E-BA76-936EFF75ADC5}"/>
              </c:ext>
            </c:extLst>
          </c:dPt>
          <c:dLbls>
            <c:dLbl>
              <c:idx val="0"/>
              <c:layout>
                <c:manualLayout>
                  <c:x val="-5.6415144824984352E-2"/>
                  <c:y val="-6.3640452524295441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0"/>
                  <c:y val="8.958550335316886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2"/>
              <c:layout>
                <c:manualLayout>
                  <c:x val="3.1597520420208587E-2"/>
                  <c:y val="0.1868094159756814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6.57514544019734E-2"/>
                  <c:y val="-3.9101774369284886E-2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-6.7082491338505612E-3"/>
                  <c:y val="-8.7934804762702545E-2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1.7235011138295585E-2"/>
                  <c:y val="-4.1526323074793495E-2"/>
                </c:manualLayout>
              </c:layout>
              <c:dLblPos val="outEnd"/>
              <c:showPercent val="1"/>
            </c:dLbl>
            <c:numFmt formatCode="0.0%" sourceLinked="0"/>
            <c:spPr>
              <a:gradFill rotWithShape="1">
                <a:gsLst>
                  <a:gs pos="0">
                    <a:schemeClr val="accent2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2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accent2">
                    <a:shade val="35000"/>
                    <a:satMod val="160000"/>
                  </a:schemeClr>
                </a:contourClr>
              </a:sp3d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- 888,6</c:v>
                </c:pt>
                <c:pt idx="1">
                  <c:v>Налоги на совокупный доход - 599,6</c:v>
                </c:pt>
                <c:pt idx="2">
                  <c:v>Налоги на имущество - 2485,5</c:v>
                </c:pt>
                <c:pt idx="3">
                  <c:v>Госпошлина - 3,6</c:v>
                </c:pt>
                <c:pt idx="4">
                  <c:v>Неналоговые доходы - 193,5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888.6</c:v>
                </c:pt>
                <c:pt idx="1">
                  <c:v>599.6</c:v>
                </c:pt>
                <c:pt idx="2">
                  <c:v>2485.5</c:v>
                </c:pt>
                <c:pt idx="3">
                  <c:v>3.6</c:v>
                </c:pt>
                <c:pt idx="4">
                  <c:v>193.5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992-425E-BA76-936EFF75ADC5}"/>
            </c:ext>
          </c:extLst>
        </c:ser>
        <c:dLbls>
          <c:showPercent val="1"/>
        </c:dLbls>
      </c:pie3DChart>
    </c:plotArea>
    <c:legend>
      <c:legendPos val="r"/>
      <c:legendEntry>
        <c:idx val="0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1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2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3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4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ayout>
        <c:manualLayout>
          <c:xMode val="edge"/>
          <c:yMode val="edge"/>
          <c:x val="0.56922582456070658"/>
          <c:y val="0.16937707972218419"/>
          <c:w val="0.42374005170050977"/>
          <c:h val="0.57489143391520148"/>
        </c:manualLayout>
      </c:layout>
      <c:spPr>
        <a:ln>
          <a:noFill/>
        </a:ln>
      </c:sp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sideWall>
      <c:spPr>
        <a:ln>
          <a:noFill/>
        </a:ln>
      </c:spPr>
    </c:sideWall>
    <c:backWall>
      <c:spPr>
        <a:ln>
          <a:noFill/>
        </a:ln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Val val="1"/>
            <c:showCatName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2019</c:v>
                </c:pt>
                <c:pt idx="1">
                  <c:v>Факт 2020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53-4E6C-91C0-22F2C933CE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effectLst>
              <a:outerShdw blurRad="50800" dist="533400" dir="6720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dLbls>
            <c:dLbl>
              <c:idx val="0"/>
              <c:layout>
                <c:manualLayout>
                  <c:x val="2.183150757679729E-2"/>
                  <c:y val="0.11356765876780477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153-4E6C-91C0-22F2C933CE4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33295826545883445"/>
                      <c:h val="8.7952887905037039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5.232765133917701E-3"/>
                  <c:y val="-0.2782857731148278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2019</c:v>
                </c:pt>
                <c:pt idx="1">
                  <c:v>Факт 2020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646.4</c:v>
                </c:pt>
                <c:pt idx="1">
                  <c:v>888.6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153-4E6C-91C0-22F2C933CE4F}"/>
            </c:ext>
          </c:extLst>
        </c:ser>
        <c:shape val="box"/>
        <c:axId val="114962816"/>
        <c:axId val="114964352"/>
        <c:axId val="0"/>
      </c:bar3DChart>
      <c:catAx>
        <c:axId val="11496281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4964352"/>
        <c:crosses val="autoZero"/>
        <c:auto val="1"/>
        <c:lblAlgn val="ctr"/>
        <c:lblOffset val="100"/>
      </c:catAx>
      <c:valAx>
        <c:axId val="114964352"/>
        <c:scaling>
          <c:orientation val="minMax"/>
        </c:scaling>
        <c:delete val="1"/>
        <c:axPos val="l"/>
        <c:numFmt formatCode="General" sourceLinked="1"/>
        <c:tickLblPos val="none"/>
        <c:crossAx val="1149628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sideWall>
      <c:spPr>
        <a:ln>
          <a:noFill/>
        </a:ln>
      </c:spPr>
    </c:sideWall>
    <c:backWall>
      <c:spPr>
        <a:ln>
          <a:noFill/>
        </a:ln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Val val="1"/>
            <c:showCatName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2019</c:v>
                </c:pt>
                <c:pt idx="1">
                  <c:v>Факт 2020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0B-4BBE-8955-8719837B91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effectLst>
              <a:outerShdw blurRad="50800" dist="533400" dir="6720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dLbls>
            <c:dLbl>
              <c:idx val="0"/>
              <c:layout>
                <c:manualLayout>
                  <c:x val="1.4614576558314673E-2"/>
                  <c:y val="-0.248419735182139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80B-4BBE-8955-8719837B919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33295826545883445"/>
                      <c:h val="8.7952887905037039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2.0027487928923508E-2"/>
                  <c:y val="-5.9472665784493513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80B-4BBE-8955-8719837B919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30048079723518151"/>
                      <c:h val="9.1071910585433458E-2"/>
                    </c:manualLayout>
                  </c15:layout>
                  <c15:dlblFieldTable/>
                  <c15:showDataLabelsRange val="0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2019</c:v>
                </c:pt>
                <c:pt idx="1">
                  <c:v>Факт 2020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8.7000000000000011</c:v>
                </c:pt>
                <c:pt idx="1">
                  <c:v>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80B-4BBE-8955-8719837B9192}"/>
            </c:ext>
          </c:extLst>
        </c:ser>
        <c:shape val="box"/>
        <c:axId val="114902144"/>
        <c:axId val="114903680"/>
        <c:axId val="0"/>
      </c:bar3DChart>
      <c:catAx>
        <c:axId val="11490214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4903680"/>
        <c:crosses val="autoZero"/>
        <c:auto val="1"/>
        <c:lblAlgn val="ctr"/>
        <c:lblOffset val="100"/>
      </c:catAx>
      <c:valAx>
        <c:axId val="114903680"/>
        <c:scaling>
          <c:orientation val="minMax"/>
        </c:scaling>
        <c:delete val="1"/>
        <c:axPos val="l"/>
        <c:numFmt formatCode="General" sourceLinked="1"/>
        <c:tickLblPos val="none"/>
        <c:crossAx val="1149021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sideWall>
      <c:spPr>
        <a:ln>
          <a:noFill/>
        </a:ln>
      </c:spPr>
    </c:sideWall>
    <c:backWall>
      <c:spPr>
        <a:ln>
          <a:noFill/>
        </a:ln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Val val="1"/>
            <c:showCatName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2019</c:v>
                </c:pt>
                <c:pt idx="1">
                  <c:v>Факт 2020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53-4E6C-91C0-22F2C933CE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effectLst>
              <a:outerShdw blurRad="50800" dist="533400" dir="6720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dLbls>
            <c:dLbl>
              <c:idx val="0"/>
              <c:layout>
                <c:manualLayout>
                  <c:x val="5.0700652362373526E-2"/>
                  <c:y val="-0.40823177917106618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+mn-lt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153-4E6C-91C0-22F2C933CE4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33295826545883445"/>
                      <c:h val="8.7952887905037039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4.5287740991764705E-2"/>
                  <c:y val="-0.3105087818860785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+mn-lt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153-4E6C-91C0-22F2C933CE4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30048079723518151"/>
                      <c:h val="9.1071910585433458E-2"/>
                    </c:manualLayout>
                  </c15:layout>
                  <c15:dlblFieldTable/>
                  <c15:showDataLabelsRange val="0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  <a:latin typeface="+mn-lt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2019</c:v>
                </c:pt>
                <c:pt idx="1">
                  <c:v>Факт 2020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3497.7</c:v>
                </c:pt>
                <c:pt idx="1">
                  <c:v>2485.5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153-4E6C-91C0-22F2C933CE4F}"/>
            </c:ext>
          </c:extLst>
        </c:ser>
        <c:shape val="box"/>
        <c:axId val="115221248"/>
        <c:axId val="115222784"/>
        <c:axId val="0"/>
      </c:bar3DChart>
      <c:catAx>
        <c:axId val="11522124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5222784"/>
        <c:crosses val="autoZero"/>
        <c:auto val="1"/>
        <c:lblAlgn val="ctr"/>
        <c:lblOffset val="100"/>
      </c:catAx>
      <c:valAx>
        <c:axId val="115222784"/>
        <c:scaling>
          <c:orientation val="minMax"/>
        </c:scaling>
        <c:delete val="1"/>
        <c:axPos val="l"/>
        <c:numFmt formatCode="General" sourceLinked="1"/>
        <c:tickLblPos val="none"/>
        <c:crossAx val="1152212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ln>
          <a:noFill/>
        </a:ln>
      </c:spPr>
    </c:sideWall>
    <c:backWall>
      <c:spPr>
        <a:ln>
          <a:noFill/>
        </a:ln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Val val="1"/>
            <c:showCatName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2019</c:v>
                </c:pt>
                <c:pt idx="1">
                  <c:v>Факт 2020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0B-4BBE-8955-8719837B91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effectLst>
              <a:outerShdw blurRad="50800" dist="533400" dir="6720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dLbls>
            <c:dLbl>
              <c:idx val="0"/>
              <c:layout>
                <c:manualLayout>
                  <c:x val="1.1005968977908785E-2"/>
                  <c:y val="-0.40731734502266204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4.5287740991764705E-2"/>
                  <c:y val="-0.3269109525345078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80B-4BBE-8955-8719837B919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30048079723518151"/>
                      <c:h val="9.1071910585433458E-2"/>
                    </c:manualLayout>
                  </c15:layout>
                  <c15:dlblFieldTable/>
                  <c15:showDataLabelsRange val="0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2019</c:v>
                </c:pt>
                <c:pt idx="1">
                  <c:v>Факт 2020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728.7</c:v>
                </c:pt>
                <c:pt idx="1">
                  <c:v>599.6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80B-4BBE-8955-8719837B9192}"/>
            </c:ext>
          </c:extLst>
        </c:ser>
        <c:shape val="box"/>
        <c:axId val="115291264"/>
        <c:axId val="115292800"/>
        <c:axId val="0"/>
      </c:bar3DChart>
      <c:catAx>
        <c:axId val="11529126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5292800"/>
        <c:crosses val="autoZero"/>
        <c:auto val="1"/>
        <c:lblAlgn val="ctr"/>
        <c:lblOffset val="100"/>
      </c:catAx>
      <c:valAx>
        <c:axId val="115292800"/>
        <c:scaling>
          <c:orientation val="minMax"/>
        </c:scaling>
        <c:delete val="1"/>
        <c:axPos val="l"/>
        <c:numFmt formatCode="General" sourceLinked="1"/>
        <c:tickLblPos val="none"/>
        <c:crossAx val="1152912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2"/>
  <c:chart>
    <c:autoTitleDeleted val="1"/>
    <c:view3D>
      <c:rotX val="30"/>
      <c:rotY val="216"/>
      <c:depthPercent val="100"/>
      <c:perspective val="30"/>
    </c:view3D>
    <c:plotArea>
      <c:layout>
        <c:manualLayout>
          <c:layoutTarget val="inner"/>
          <c:xMode val="edge"/>
          <c:yMode val="edge"/>
          <c:x val="7.1987792684226407E-3"/>
          <c:y val="2.0179203641929589E-2"/>
          <c:w val="0.99145444367140545"/>
          <c:h val="0.979386156302183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cene3d>
              <a:camera prst="orthographicFront"/>
              <a:lightRig rig="flat" dir="t">
                <a:rot lat="0" lon="0" rev="3600000"/>
              </a:lightRig>
            </a:scene3d>
            <a:sp3d prstMaterial="plastic">
              <a:bevelT w="1270000" h="1270000"/>
              <a:bevelB w="1270000" h="1270000"/>
              <a:contourClr>
                <a:srgbClr val="000000"/>
              </a:contourClr>
            </a:sp3d>
          </c:spPr>
          <c:explosion val="17"/>
          <c:dPt>
            <c:idx val="0"/>
            <c:spPr>
              <a:solidFill>
                <a:srgbClr val="589A00"/>
              </a:solidFill>
              <a:ln w="0">
                <a:noFill/>
              </a:ln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254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992-425E-BA76-936EFF75ADC5}"/>
              </c:ext>
            </c:extLst>
          </c:dPt>
          <c:dPt>
            <c:idx val="1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92-425E-BA76-936EFF75ADC5}"/>
              </c:ext>
            </c:extLst>
          </c:dPt>
          <c:dLbls>
            <c:dLbl>
              <c:idx val="0"/>
              <c:layout>
                <c:manualLayout>
                  <c:x val="-2.449534856829319E-2"/>
                  <c:y val="-0.1537609498402041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>
                  <a:outerShdw blurRad="76200" dist="25400" dir="5400000" algn="ct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flat" dir="t">
                    <a:rot lat="0" lon="0" rev="3600000"/>
                  </a:lightRig>
                </a:scene3d>
                <a:sp3d contourW="12700" prstMaterial="flat">
                  <a:bevelT w="38100" h="44450" prst="angle"/>
                  <a:contourClr>
                    <a:schemeClr val="accent2">
                      <a:shade val="35000"/>
                      <a:satMod val="160000"/>
                    </a:schemeClr>
                  </a:contourClr>
                </a:sp3d>
              </c:spPr>
              <c:txPr>
                <a:bodyPr anchor="ctr" anchorCtr="1"/>
                <a:lstStyle/>
                <a:p>
                  <a:pPr>
                    <a:defRPr sz="1000" b="1" baseline="0">
                      <a:solidFill>
                        <a:schemeClr val="tx1"/>
                      </a:solidFill>
                      <a:effectLst/>
                      <a:latin typeface="Trebuchet MS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</c:dLbl>
            <c:dLbl>
              <c:idx val="1"/>
              <c:layout>
                <c:manualLayout>
                  <c:x val="0.11278333148167884"/>
                  <c:y val="2.0079762368662588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>
                  <a:outerShdw blurRad="76200" dist="25400" dir="5400000" algn="ct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flat" dir="t">
                    <a:rot lat="0" lon="0" rev="3600000"/>
                  </a:lightRig>
                </a:scene3d>
                <a:sp3d contourW="12700" prstMaterial="flat">
                  <a:bevelT w="38100" h="44450" prst="angle"/>
                  <a:contourClr>
                    <a:schemeClr val="accent2">
                      <a:shade val="35000"/>
                      <a:satMod val="160000"/>
                    </a:schemeClr>
                  </a:contourClr>
                </a:sp3d>
              </c:spPr>
              <c:txPr>
                <a:bodyPr anchor="ctr" anchorCtr="1"/>
                <a:lstStyle/>
                <a:p>
                  <a:pPr>
                    <a:defRPr sz="1000" b="1" baseline="0">
                      <a:solidFill>
                        <a:schemeClr val="tx1"/>
                      </a:solidFill>
                      <a:effectLst/>
                      <a:latin typeface="Trebuchet MS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</c:dLbl>
            <c:dLbl>
              <c:idx val="2"/>
              <c:layout>
                <c:manualLayout>
                  <c:x val="0.11558707333841092"/>
                  <c:y val="0.10430454737712402"/>
                </c:manualLayout>
              </c:layout>
              <c:tx>
                <c:rich>
                  <a:bodyPr anchor="ctr" anchorCtr="1"/>
                  <a:lstStyle/>
                  <a:p>
                    <a:pPr>
                      <a:defRPr sz="1000" b="1" baseline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ru-RU" sz="1000" baseline="0" dirty="0"/>
                      <a:t>С</a:t>
                    </a:r>
                    <a:r>
                      <a:rPr lang="ru-RU" baseline="0" dirty="0"/>
                      <a:t>убсидии </a:t>
                    </a:r>
                    <a:r>
                      <a:rPr lang="ru-RU" baseline="0" dirty="0" smtClean="0"/>
                      <a:t>– 192 912,4</a:t>
                    </a:r>
                    <a:endParaRPr lang="ru-RU" baseline="0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>
                  <a:outerShdw blurRad="76200" dist="25400" dir="5400000" algn="ct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flat" dir="t">
                    <a:rot lat="0" lon="0" rev="3600000"/>
                  </a:lightRig>
                </a:scene3d>
                <a:sp3d contourW="12700" prstMaterial="flat">
                  <a:bevelT w="38100" h="44450" prst="angle"/>
                  <a:contourClr>
                    <a:schemeClr val="accent2">
                      <a:shade val="35000"/>
                      <a:satMod val="160000"/>
                    </a:schemeClr>
                  </a:contourClr>
                </a:sp3d>
              </c:spPr>
              <c:dLblPos val="outEnd"/>
              <c:showCatName val="1"/>
            </c:dLbl>
            <c:dLbl>
              <c:idx val="3"/>
              <c:layout>
                <c:manualLayout>
                  <c:x val="-8.4575907320788568E-3"/>
                  <c:y val="1.5152899284070431E-2"/>
                </c:manualLayout>
              </c:layout>
              <c:tx>
                <c:rich>
                  <a:bodyPr rot="0" anchor="ctr" anchorCtr="1"/>
                  <a:lstStyle/>
                  <a:p>
                    <a:pPr>
                      <a:defRPr sz="1000" b="1" baseline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ru-RU" sz="1000" baseline="0" dirty="0"/>
                      <a:t>И</a:t>
                    </a:r>
                    <a:r>
                      <a:rPr lang="ru-RU" dirty="0"/>
                      <a:t>ные межбюджетные трансферты </a:t>
                    </a:r>
                    <a:r>
                      <a:rPr lang="ru-RU" dirty="0" smtClean="0"/>
                      <a:t>– 68 309,2</a:t>
                    </a:r>
                    <a:endParaRPr lang="ru-RU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>
                  <a:outerShdw blurRad="76200" dist="25400" dir="5400000" algn="ct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flat" dir="t">
                    <a:rot lat="0" lon="0" rev="3600000"/>
                  </a:lightRig>
                </a:scene3d>
                <a:sp3d contourW="12700" prstMaterial="flat">
                  <a:bevelT w="38100" h="44450" prst="angle"/>
                  <a:contourClr>
                    <a:schemeClr val="accent2">
                      <a:shade val="35000"/>
                      <a:satMod val="160000"/>
                    </a:schemeClr>
                  </a:contourClr>
                </a:sp3d>
              </c:spPr>
              <c:dLblPos val="bestFit"/>
              <c:showCatName val="1"/>
            </c:dLbl>
            <c:numFmt formatCode="General" sourceLinked="0"/>
            <c:spPr>
              <a:noFill/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accent2">
                    <a:shade val="35000"/>
                    <a:satMod val="160000"/>
                  </a:schemeClr>
                </a:contourClr>
              </a:sp3d>
            </c:spPr>
            <c:txPr>
              <a:bodyPr anchor="ctr" anchorCtr="1"/>
              <a:lstStyle/>
              <a:p>
                <a:pPr>
                  <a:defRPr sz="10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Субвенции - 92,7</c:v>
                </c:pt>
                <c:pt idx="1">
                  <c:v>Дотации - 5104,6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92.7</c:v>
                </c:pt>
                <c:pt idx="1">
                  <c:v>5104.6000000000004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992-425E-BA76-936EFF75ADC5}"/>
            </c:ext>
          </c:extLst>
        </c:ser>
        <c:dLbls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2"/>
  <c:chart>
    <c:autoTitleDeleted val="1"/>
    <c:view3D>
      <c:rotX val="30"/>
      <c:rotY val="21"/>
      <c:perspective val="30"/>
    </c:view3D>
    <c:plotArea>
      <c:layout>
        <c:manualLayout>
          <c:layoutTarget val="inner"/>
          <c:xMode val="edge"/>
          <c:yMode val="edge"/>
          <c:x val="0"/>
          <c:y val="0.23036936628941776"/>
          <c:w val="0.6235587190558356"/>
          <c:h val="0.615060431154408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flat" dir="t">
                <a:rot lat="0" lon="0" rev="3600000"/>
              </a:lightRig>
            </a:scene3d>
            <a:sp3d prstMaterial="plastic">
              <a:bevelT w="1270000" h="1270000"/>
              <a:bevelB w="1270000" h="1270000"/>
              <a:contourClr>
                <a:srgbClr val="000000"/>
              </a:contourClr>
            </a:sp3d>
          </c:spPr>
          <c:explosion val="17"/>
          <c:dPt>
            <c:idx val="0"/>
            <c:spPr>
              <a:solidFill>
                <a:srgbClr val="589A00"/>
              </a:solidFill>
              <a:ln w="0">
                <a:noFill/>
              </a:ln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254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992-425E-BA76-936EFF75ADC5}"/>
              </c:ext>
            </c:extLst>
          </c:dPt>
          <c:dPt>
            <c:idx val="1"/>
            <c:explosion val="31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92-425E-BA76-936EFF75ADC5}"/>
              </c:ext>
            </c:extLst>
          </c:dPt>
          <c:dPt>
            <c:idx val="2"/>
            <c:spPr>
              <a:solidFill>
                <a:srgbClr val="FFFF00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992-425E-BA76-936EFF75ADC5}"/>
              </c:ext>
            </c:extLst>
          </c:dPt>
          <c:dPt>
            <c:idx val="3"/>
            <c:spPr>
              <a:solidFill>
                <a:srgbClr val="05FF0B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92-425E-BA76-936EFF75ADC5}"/>
              </c:ext>
            </c:extLst>
          </c:dPt>
          <c:dPt>
            <c:idx val="4"/>
            <c:explosion val="23"/>
            <c:spPr>
              <a:solidFill>
                <a:srgbClr val="EA9CF2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992-425E-BA76-936EFF75ADC5}"/>
              </c:ext>
            </c:extLst>
          </c:dPt>
          <c:dPt>
            <c:idx val="5"/>
            <c:spPr>
              <a:solidFill>
                <a:srgbClr val="00E7E2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</c:dPt>
          <c:dPt>
            <c:idx val="6"/>
            <c:spPr>
              <a:solidFill>
                <a:srgbClr val="781B16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5.3894924514423327E-2"/>
                  <c:y val="-9.3631504201134197E-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5737999495306412E-2"/>
                  <c:y val="-0.1895634867724311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266038053544372E-2"/>
                  <c:y val="-8.3111684010476403E-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3084862329571991E-2"/>
                  <c:y val="-4.6022828215083827E-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935867231110343E-2"/>
                  <c:y val="-3.9487609497066464E-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8058567291679768E-2"/>
                  <c:y val="-9.6894753841184886E-2"/>
                </c:manualLayout>
              </c:layout>
              <c:dLblPos val="outEnd"/>
              <c:showPercent val="1"/>
            </c:dLbl>
            <c:dLbl>
              <c:idx val="6"/>
              <c:layout>
                <c:manualLayout>
                  <c:x val="7.724364371106246E-2"/>
                  <c:y val="-0.19609652563096938"/>
                </c:manualLayout>
              </c:layout>
              <c:dLblPos val="bestFit"/>
              <c:showPercent val="1"/>
            </c:dLbl>
            <c:dLbl>
              <c:idx val="7"/>
              <c:layout>
                <c:manualLayout>
                  <c:x val="3.6117134583359613E-2"/>
                  <c:y val="-9.6894753841184858E-2"/>
                </c:manualLayout>
              </c:layout>
              <c:dLblPos val="outEnd"/>
              <c:showPercent val="1"/>
            </c:dLbl>
            <c:dLbl>
              <c:idx val="8"/>
              <c:layout>
                <c:manualLayout>
                  <c:x val="7.5012510288516229E-2"/>
                  <c:y val="-2.9991233331795326E-2"/>
                </c:manualLayout>
              </c:layout>
              <c:dLblPos val="outEnd"/>
              <c:showPercent val="1"/>
            </c:dLbl>
            <c:numFmt formatCode="0.0%" sourceLinked="0"/>
            <c:spPr>
              <a:gradFill rotWithShape="1">
                <a:gsLst>
                  <a:gs pos="0">
                    <a:schemeClr val="accent2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2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accent2">
                    <a:shade val="35000"/>
                    <a:satMod val="160000"/>
                  </a:schemeClr>
                </a:contourClr>
              </a:sp3d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Социальная политика - 136,5</c:v>
                </c:pt>
                <c:pt idx="1">
                  <c:v>Национальная оборона - 92,5</c:v>
                </c:pt>
                <c:pt idx="2">
                  <c:v>Образование - 6,5</c:v>
                </c:pt>
                <c:pt idx="3">
                  <c:v>Жилищно-коммунальное хозяйство - 855,0</c:v>
                </c:pt>
                <c:pt idx="4">
                  <c:v>Общегосударственные вопросы - 4750,3</c:v>
                </c:pt>
                <c:pt idx="5">
                  <c:v>Культура, кинематография - 4095,8</c:v>
                </c:pt>
                <c:pt idx="6">
                  <c:v>Национальная безопасность и правоохранительная деятельность - 1,0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136.5</c:v>
                </c:pt>
                <c:pt idx="1">
                  <c:v>92.5</c:v>
                </c:pt>
                <c:pt idx="2">
                  <c:v>6.5</c:v>
                </c:pt>
                <c:pt idx="3">
                  <c:v>855</c:v>
                </c:pt>
                <c:pt idx="4">
                  <c:v>4750.3</c:v>
                </c:pt>
                <c:pt idx="5">
                  <c:v>4095.8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992-425E-BA76-936EFF75ADC5}"/>
            </c:ext>
          </c:extLst>
        </c:ser>
        <c:dLbls>
          <c:showPercent val="1"/>
        </c:dLbls>
      </c:pie3DChart>
    </c:plotArea>
    <c:legend>
      <c:legendPos val="r"/>
      <c:legendEntry>
        <c:idx val="0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1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2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3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4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 b="1"/>
            </a:pPr>
            <a:endParaRPr lang="ru-RU"/>
          </a:p>
        </c:txPr>
      </c:legendEntry>
      <c:layout>
        <c:manualLayout>
          <c:xMode val="edge"/>
          <c:yMode val="edge"/>
          <c:x val="0.5571007850718761"/>
          <c:y val="3.0956002806205796E-2"/>
          <c:w val="0.4358651240501068"/>
          <c:h val="0.86326867749015523"/>
        </c:manualLayout>
      </c:layout>
      <c:spPr>
        <a:ln>
          <a:noFill/>
        </a:ln>
      </c:sp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floor>
      <c:spPr>
        <a:solidFill>
          <a:srgbClr val="DFE3E5">
            <a:lumMod val="75000"/>
          </a:srgbClr>
        </a:solidFill>
      </c:spPr>
    </c:floor>
    <c:sideWall>
      <c:spPr>
        <a:solidFill>
          <a:schemeClr val="bg1">
            <a:lumMod val="95000"/>
          </a:schemeClr>
        </a:solidFill>
        <a:ln>
          <a:noFill/>
        </a:ln>
      </c:spPr>
    </c:sideWall>
    <c:backWall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1294340650386051"/>
          <c:y val="2.2914870706523559E-2"/>
          <c:w val="0.88288923135162978"/>
          <c:h val="0.8754345064862665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Val val="1"/>
            <c:showCatName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21-4D9F-A93E-2ABBC9902B6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dLbls>
            <c:dLbl>
              <c:idx val="0"/>
              <c:layout>
                <c:manualLayout>
                  <c:x val="3.3933784482918915E-2"/>
                  <c:y val="-0.35301217621842851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ru-RU" b="1" dirty="0" smtClean="0">
                        <a:solidFill>
                          <a:srgbClr val="C00000"/>
                        </a:solidFill>
                      </a:rPr>
                      <a:t>10 631,9</a:t>
                    </a:r>
                    <a:endParaRPr lang="en-US" b="1" dirty="0">
                      <a:solidFill>
                        <a:srgbClr val="C00000"/>
                      </a:solidFill>
                    </a:endParaRP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321-4D9F-A93E-2ABBC9902B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988253849847467E-2"/>
                  <c:y val="-0.38587177816030355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321-4D9F-A93E-2ABBC9902B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Лист1!$C$2:$C$3</c:f>
              <c:numCache>
                <c:formatCode>0.0</c:formatCode>
                <c:ptCount val="2"/>
                <c:pt idx="0">
                  <c:v>10631.9</c:v>
                </c:pt>
                <c:pt idx="1">
                  <c:v>9937.6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321-4D9F-A93E-2ABBC9902B60}"/>
            </c:ext>
          </c:extLst>
        </c:ser>
        <c:shape val="cylinder"/>
        <c:axId val="115824512"/>
        <c:axId val="115826048"/>
        <c:axId val="0"/>
      </c:bar3DChart>
      <c:catAx>
        <c:axId val="115824512"/>
        <c:scaling>
          <c:orientation val="minMax"/>
        </c:scaling>
        <c:axPos val="b"/>
        <c:numFmt formatCode="General" sourceLinked="0"/>
        <c:tickLblPos val="nextTo"/>
        <c:crossAx val="115826048"/>
        <c:crosses val="autoZero"/>
        <c:auto val="1"/>
        <c:lblAlgn val="ctr"/>
        <c:lblOffset val="100"/>
      </c:catAx>
      <c:valAx>
        <c:axId val="115826048"/>
        <c:scaling>
          <c:orientation val="minMax"/>
        </c:scaling>
        <c:axPos val="l"/>
        <c:majorGridlines/>
        <c:numFmt formatCode="General" sourceLinked="1"/>
        <c:tickLblPos val="nextTo"/>
        <c:crossAx val="115824512"/>
        <c:crosses val="autoZero"/>
        <c:crossBetween val="between"/>
      </c:valAx>
    </c:plotArea>
    <c:plotVisOnly val="1"/>
    <c:dispBlanksAs val="gap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Послания Президента РФ Федеральному Собранию РФ, определяющих бюджетную политику в РФ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88678" custScaleY="97636" custLinFactY="-121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2C887C-9B1C-47F0-8F4B-A6C8B12BE840}" type="presOf" srcId="{F66C0B0F-594B-4FCD-8D52-737FCFB3BBE2}" destId="{1A8115D4-3C92-4236-AA49-E68EB7C814CE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22F29F61-F221-4E29-8808-8A3ABFB04486}" type="presOf" srcId="{0A69800F-E311-43F4-BC6A-FF2661B578F6}" destId="{FC1A9DF6-FD5C-43E3-B926-20429105DECF}" srcOrd="0" destOrd="0" presId="urn:microsoft.com/office/officeart/2005/8/layout/vList2"/>
    <dgm:cxn modelId="{6AD6843F-A45C-4939-8922-07E17D1B76F1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E5779E2-A1B7-40DA-B1E5-B229BC26C5B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8601B2-4C5C-47E6-AFAF-F54B0E324DEF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600" b="1" baseline="0" dirty="0" smtClean="0">
              <a:solidFill>
                <a:schemeClr val="tx1"/>
              </a:solidFill>
            </a:rPr>
            <a:t>Налоговые </a:t>
          </a:r>
        </a:p>
        <a:p>
          <a:pPr>
            <a:spcAft>
              <a:spcPts val="0"/>
            </a:spcAft>
          </a:pPr>
          <a:r>
            <a:rPr lang="ru-RU" sz="1600" b="1" baseline="0" dirty="0" smtClean="0">
              <a:solidFill>
                <a:schemeClr val="tx1"/>
              </a:solidFill>
            </a:rPr>
            <a:t>Доходы</a:t>
          </a:r>
        </a:p>
        <a:p>
          <a:pPr>
            <a:spcAft>
              <a:spcPct val="35000"/>
            </a:spcAft>
          </a:pPr>
          <a:r>
            <a:rPr lang="ru-RU" sz="1600" b="1" i="1" baseline="0" dirty="0" smtClean="0">
              <a:solidFill>
                <a:schemeClr val="accent2">
                  <a:lumMod val="75000"/>
                </a:schemeClr>
              </a:solidFill>
            </a:rPr>
            <a:t>3 977,3</a:t>
          </a:r>
          <a:endParaRPr lang="ru-RU" sz="16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BA0A25C7-C320-48C9-9954-C80FCB8018EC}" type="parTrans" cxnId="{8EA5DC9D-E2D3-4887-A743-1EEE7C8EAB76}">
      <dgm:prSet/>
      <dgm:spPr/>
      <dgm:t>
        <a:bodyPr/>
        <a:lstStyle/>
        <a:p>
          <a:endParaRPr lang="ru-RU"/>
        </a:p>
      </dgm:t>
    </dgm:pt>
    <dgm:pt modelId="{4A04F75D-99B2-4746-9D80-228DECB7450A}" type="sibTrans" cxnId="{8EA5DC9D-E2D3-4887-A743-1EEE7C8EAB76}">
      <dgm:prSet/>
      <dgm:spPr/>
      <dgm:t>
        <a:bodyPr/>
        <a:lstStyle/>
        <a:p>
          <a:endParaRPr lang="ru-RU"/>
        </a:p>
      </dgm:t>
    </dgm:pt>
    <dgm:pt modelId="{9A4E27C2-6D78-4DBD-B4BD-A27DDD5EED06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Налог на доходы</a:t>
          </a:r>
        </a:p>
        <a:p>
          <a:pPr>
            <a:spcAft>
              <a:spcPts val="0"/>
            </a:spcAft>
          </a:pPr>
          <a:r>
            <a:rPr lang="ru-RU" sz="1100" b="1" i="0" baseline="0" dirty="0" smtClean="0"/>
            <a:t> физических лиц</a:t>
          </a:r>
        </a:p>
        <a:p>
          <a:pPr>
            <a:spcAft>
              <a:spcPts val="0"/>
            </a:spcAft>
          </a:pPr>
          <a:r>
            <a:rPr lang="ru-RU" sz="1100" b="1" i="1" baseline="0" dirty="0" smtClean="0">
              <a:solidFill>
                <a:schemeClr val="accent2">
                  <a:lumMod val="75000"/>
                </a:schemeClr>
              </a:solidFill>
            </a:rPr>
            <a:t>888,6</a:t>
          </a:r>
          <a:endParaRPr lang="ru-RU" sz="11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E69A9CA3-715A-4912-A228-041A5E008D26}" type="parTrans" cxnId="{C1C3F796-C065-467A-B540-A84F6A1041D2}">
      <dgm:prSet/>
      <dgm:spPr/>
      <dgm:t>
        <a:bodyPr/>
        <a:lstStyle/>
        <a:p>
          <a:endParaRPr lang="ru-RU"/>
        </a:p>
      </dgm:t>
    </dgm:pt>
    <dgm:pt modelId="{A41AFEA4-2A89-4D52-A2F0-0A97BB6920C2}" type="sibTrans" cxnId="{C1C3F796-C065-467A-B540-A84F6A1041D2}">
      <dgm:prSet/>
      <dgm:spPr/>
      <dgm:t>
        <a:bodyPr/>
        <a:lstStyle/>
        <a:p>
          <a:endParaRPr lang="ru-RU"/>
        </a:p>
      </dgm:t>
    </dgm:pt>
    <dgm:pt modelId="{348A2829-B03C-47A6-827D-83DB89EFAA81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ru-RU" sz="1600" b="1" baseline="0" dirty="0" smtClean="0">
              <a:solidFill>
                <a:schemeClr val="tx1"/>
              </a:solidFill>
            </a:rPr>
            <a:t>Неналоговые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ru-RU" sz="1600" b="1" baseline="0" dirty="0" smtClean="0">
              <a:solidFill>
                <a:schemeClr val="tx1"/>
              </a:solidFill>
            </a:rPr>
            <a:t> доходы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600" b="1" i="1" baseline="0" dirty="0" smtClean="0">
              <a:solidFill>
                <a:schemeClr val="accent2">
                  <a:lumMod val="75000"/>
                </a:schemeClr>
              </a:solidFill>
            </a:rPr>
            <a:t>193,5</a:t>
          </a:r>
          <a:endParaRPr lang="ru-RU" sz="16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E88CC5BC-4190-4D3A-A950-DF2650AA4492}" type="parTrans" cxnId="{FBD4AC44-FF8A-408D-9DB2-7E6BE2717180}">
      <dgm:prSet/>
      <dgm:spPr/>
      <dgm:t>
        <a:bodyPr/>
        <a:lstStyle/>
        <a:p>
          <a:endParaRPr lang="ru-RU"/>
        </a:p>
      </dgm:t>
    </dgm:pt>
    <dgm:pt modelId="{CCE47B8A-E06A-4D49-88CB-D9253CF525CD}" type="sibTrans" cxnId="{FBD4AC44-FF8A-408D-9DB2-7E6BE2717180}">
      <dgm:prSet/>
      <dgm:spPr/>
      <dgm:t>
        <a:bodyPr/>
        <a:lstStyle/>
        <a:p>
          <a:endParaRPr lang="ru-RU"/>
        </a:p>
      </dgm:t>
    </dgm:pt>
    <dgm:pt modelId="{74AC0CC1-8F26-4CFA-AE67-79B32733563B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Доходы от использования имущества</a:t>
          </a:r>
        </a:p>
        <a:p>
          <a:pPr>
            <a:spcAft>
              <a:spcPts val="0"/>
            </a:spcAft>
          </a:pPr>
          <a:r>
            <a:rPr lang="ru-RU" sz="1100" b="1" i="1" baseline="0" dirty="0" smtClean="0">
              <a:solidFill>
                <a:schemeClr val="accent2">
                  <a:lumMod val="75000"/>
                </a:schemeClr>
              </a:solidFill>
            </a:rPr>
            <a:t>187,4</a:t>
          </a:r>
          <a:endParaRPr lang="ru-RU" sz="11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9CF06112-50F0-4F97-82CA-D3CB43259E53}" type="parTrans" cxnId="{10FA47E7-833B-4903-AC6E-F9FDEEFE6F67}">
      <dgm:prSet/>
      <dgm:spPr/>
      <dgm:t>
        <a:bodyPr/>
        <a:lstStyle/>
        <a:p>
          <a:endParaRPr lang="ru-RU"/>
        </a:p>
      </dgm:t>
    </dgm:pt>
    <dgm:pt modelId="{5AEEFA53-5B56-47C4-8717-A65A75B36E1E}" type="sibTrans" cxnId="{10FA47E7-833B-4903-AC6E-F9FDEEFE6F67}">
      <dgm:prSet/>
      <dgm:spPr/>
      <dgm:t>
        <a:bodyPr/>
        <a:lstStyle/>
        <a:p>
          <a:endParaRPr lang="ru-RU"/>
        </a:p>
      </dgm:t>
    </dgm:pt>
    <dgm:pt modelId="{D490E702-0874-4835-B93F-F9EBBA062096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Государственная пошлина</a:t>
          </a:r>
        </a:p>
        <a:p>
          <a:pPr>
            <a:spcAft>
              <a:spcPts val="0"/>
            </a:spcAft>
          </a:pPr>
          <a:r>
            <a:rPr lang="ru-RU" sz="1100" b="1" i="0" baseline="0" dirty="0" smtClean="0">
              <a:solidFill>
                <a:schemeClr val="accent2">
                  <a:lumMod val="75000"/>
                </a:schemeClr>
              </a:solidFill>
            </a:rPr>
            <a:t>3,6</a:t>
          </a:r>
          <a:endParaRPr lang="ru-RU" sz="1100" b="1" i="0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EB29B3FA-C538-4C4C-B5AB-90C07B139D37}" type="parTrans" cxnId="{F53636E1-6105-4FB7-B878-54B07B2B9716}">
      <dgm:prSet/>
      <dgm:spPr/>
      <dgm:t>
        <a:bodyPr/>
        <a:lstStyle/>
        <a:p>
          <a:endParaRPr lang="ru-RU"/>
        </a:p>
      </dgm:t>
    </dgm:pt>
    <dgm:pt modelId="{BE0F5F22-8183-4DFE-BC55-19609B7B1852}" type="sibTrans" cxnId="{F53636E1-6105-4FB7-B878-54B07B2B9716}">
      <dgm:prSet/>
      <dgm:spPr/>
      <dgm:t>
        <a:bodyPr/>
        <a:lstStyle/>
        <a:p>
          <a:endParaRPr lang="ru-RU"/>
        </a:p>
      </dgm:t>
    </dgm:pt>
    <dgm:pt modelId="{555F3254-2CB1-4067-9F3C-42DFB34257EE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Налог на совокупный доход</a:t>
          </a:r>
        </a:p>
        <a:p>
          <a:pPr>
            <a:spcAft>
              <a:spcPct val="35000"/>
            </a:spcAft>
          </a:pPr>
          <a:r>
            <a:rPr lang="ru-RU" sz="1100" b="1" i="1" baseline="0" dirty="0" smtClean="0">
              <a:solidFill>
                <a:schemeClr val="accent2">
                  <a:lumMod val="75000"/>
                </a:schemeClr>
              </a:solidFill>
            </a:rPr>
            <a:t>599,6</a:t>
          </a:r>
          <a:endParaRPr lang="ru-RU" sz="11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3CA9FA41-116A-4AEC-A433-13E1F34D2144}" type="parTrans" cxnId="{2FFE1A15-D5E3-4376-BA89-1DA13B4A13D7}">
      <dgm:prSet/>
      <dgm:spPr/>
      <dgm:t>
        <a:bodyPr/>
        <a:lstStyle/>
        <a:p>
          <a:endParaRPr lang="ru-RU"/>
        </a:p>
      </dgm:t>
    </dgm:pt>
    <dgm:pt modelId="{03AD9C3F-2686-4939-B835-DBFF80B766B5}" type="sibTrans" cxnId="{2FFE1A15-D5E3-4376-BA89-1DA13B4A13D7}">
      <dgm:prSet/>
      <dgm:spPr/>
      <dgm:t>
        <a:bodyPr/>
        <a:lstStyle/>
        <a:p>
          <a:endParaRPr lang="ru-RU"/>
        </a:p>
      </dgm:t>
    </dgm:pt>
    <dgm:pt modelId="{04053970-5D80-46A1-B461-BED3F277752F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Штрафы, санкции, возмещение ущерба</a:t>
          </a:r>
        </a:p>
        <a:p>
          <a:pPr>
            <a:spcAft>
              <a:spcPts val="0"/>
            </a:spcAft>
          </a:pPr>
          <a:r>
            <a:rPr lang="ru-RU" sz="1100" b="1" i="1" baseline="0" dirty="0" smtClean="0">
              <a:solidFill>
                <a:schemeClr val="accent2">
                  <a:lumMod val="75000"/>
                </a:schemeClr>
              </a:solidFill>
            </a:rPr>
            <a:t>6,1</a:t>
          </a:r>
          <a:endParaRPr lang="ru-RU" sz="11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BCF761D7-35BC-4230-9EA3-3C4439BBE1D6}" type="parTrans" cxnId="{23BB2189-C8C2-43BE-A7E3-117C71CE5A3E}">
      <dgm:prSet/>
      <dgm:spPr/>
      <dgm:t>
        <a:bodyPr/>
        <a:lstStyle/>
        <a:p>
          <a:endParaRPr lang="ru-RU"/>
        </a:p>
      </dgm:t>
    </dgm:pt>
    <dgm:pt modelId="{9ADAAD9A-9FD2-408F-9802-8510F7DAC23E}" type="sibTrans" cxnId="{23BB2189-C8C2-43BE-A7E3-117C71CE5A3E}">
      <dgm:prSet/>
      <dgm:spPr/>
      <dgm:t>
        <a:bodyPr/>
        <a:lstStyle/>
        <a:p>
          <a:endParaRPr lang="ru-RU"/>
        </a:p>
      </dgm:t>
    </dgm:pt>
    <dgm:pt modelId="{A1FCAF13-1A74-4F7D-8E4C-3CEA0E390CD8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2000" b="1" i="0" baseline="0" dirty="0" smtClean="0">
              <a:solidFill>
                <a:schemeClr val="tx1"/>
              </a:solidFill>
            </a:rPr>
            <a:t>Доходы </a:t>
          </a:r>
        </a:p>
        <a:p>
          <a:pPr>
            <a:spcAft>
              <a:spcPts val="0"/>
            </a:spcAft>
          </a:pPr>
          <a:r>
            <a:rPr lang="ru-RU" sz="2000" b="1" i="0" baseline="0" dirty="0" smtClean="0">
              <a:solidFill>
                <a:schemeClr val="tx1"/>
              </a:solidFill>
            </a:rPr>
            <a:t>Бюджета</a:t>
          </a:r>
        </a:p>
        <a:p>
          <a:pPr>
            <a:spcAft>
              <a:spcPts val="0"/>
            </a:spcAft>
          </a:pPr>
          <a:endParaRPr lang="ru-RU" sz="2000" b="1" i="0" baseline="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ru-RU" sz="2000" b="1" i="1" baseline="0" dirty="0" smtClean="0">
              <a:solidFill>
                <a:schemeClr val="accent2">
                  <a:lumMod val="75000"/>
                </a:schemeClr>
              </a:solidFill>
            </a:rPr>
            <a:t>9 368,1</a:t>
          </a:r>
          <a:endParaRPr lang="ru-RU" sz="20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1EF553E7-F288-4F0C-94C0-A1A2AA976BC0}" type="parTrans" cxnId="{CC55FB61-0C53-4CB4-B0D4-1B9BEE204E52}">
      <dgm:prSet/>
      <dgm:spPr/>
      <dgm:t>
        <a:bodyPr/>
        <a:lstStyle/>
        <a:p>
          <a:endParaRPr lang="ru-RU"/>
        </a:p>
      </dgm:t>
    </dgm:pt>
    <dgm:pt modelId="{A8385386-22F2-4288-B476-844535B0E078}" type="sibTrans" cxnId="{CC55FB61-0C53-4CB4-B0D4-1B9BEE204E52}">
      <dgm:prSet/>
      <dgm:spPr/>
      <dgm:t>
        <a:bodyPr/>
        <a:lstStyle/>
        <a:p>
          <a:endParaRPr lang="ru-RU"/>
        </a:p>
      </dgm:t>
    </dgm:pt>
    <dgm:pt modelId="{BADDE544-2279-4C5F-A5AD-1F0D1BE7AB6A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600" b="1" i="0" baseline="0" dirty="0" smtClean="0">
              <a:solidFill>
                <a:schemeClr val="tx1"/>
              </a:solidFill>
            </a:rPr>
            <a:t>Безвозмездные поступления</a:t>
          </a:r>
        </a:p>
        <a:p>
          <a:pPr>
            <a:spcAft>
              <a:spcPts val="0"/>
            </a:spcAft>
          </a:pPr>
          <a:r>
            <a:rPr lang="ru-RU" sz="1600" b="1" i="1" baseline="0" dirty="0" smtClean="0">
              <a:solidFill>
                <a:schemeClr val="accent2">
                  <a:lumMod val="75000"/>
                </a:schemeClr>
              </a:solidFill>
            </a:rPr>
            <a:t>5 197,3</a:t>
          </a:r>
          <a:endParaRPr lang="ru-RU" sz="16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2A7AAA2A-CC9A-4494-946C-D059BD91007B}" type="parTrans" cxnId="{401A625C-F6FC-4D0D-8F5B-E7D02F04F11A}">
      <dgm:prSet/>
      <dgm:spPr/>
      <dgm:t>
        <a:bodyPr/>
        <a:lstStyle/>
        <a:p>
          <a:endParaRPr lang="ru-RU"/>
        </a:p>
      </dgm:t>
    </dgm:pt>
    <dgm:pt modelId="{772A8182-0820-4197-85FA-B361FF2083F1}" type="sibTrans" cxnId="{401A625C-F6FC-4D0D-8F5B-E7D02F04F11A}">
      <dgm:prSet/>
      <dgm:spPr/>
      <dgm:t>
        <a:bodyPr/>
        <a:lstStyle/>
        <a:p>
          <a:endParaRPr lang="ru-RU"/>
        </a:p>
      </dgm:t>
    </dgm:pt>
    <dgm:pt modelId="{FCEEAC75-CE5E-4523-A1B6-72C9E004C730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>
              <a:solidFill>
                <a:schemeClr val="tx1"/>
              </a:solidFill>
            </a:rPr>
            <a:t>Дотации бюджетам бюджетной системы РФ</a:t>
          </a:r>
        </a:p>
        <a:p>
          <a:pPr>
            <a:spcAft>
              <a:spcPts val="0"/>
            </a:spcAft>
          </a:pPr>
          <a:r>
            <a:rPr lang="ru-RU" sz="1100" b="1" i="1" baseline="0" dirty="0" smtClean="0">
              <a:solidFill>
                <a:schemeClr val="accent2">
                  <a:lumMod val="75000"/>
                </a:schemeClr>
              </a:solidFill>
            </a:rPr>
            <a:t>5 104,6</a:t>
          </a:r>
          <a:endParaRPr lang="ru-RU" sz="11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72E23365-9504-45DB-8313-A5A322AD5B36}" type="parTrans" cxnId="{82FBB829-F882-44B3-A603-FD1D23266D4A}">
      <dgm:prSet/>
      <dgm:spPr/>
      <dgm:t>
        <a:bodyPr/>
        <a:lstStyle/>
        <a:p>
          <a:endParaRPr lang="ru-RU"/>
        </a:p>
      </dgm:t>
    </dgm:pt>
    <dgm:pt modelId="{CD4A7E36-957A-43C6-8867-36E7E9D47EA4}" type="sibTrans" cxnId="{82FBB829-F882-44B3-A603-FD1D23266D4A}">
      <dgm:prSet/>
      <dgm:spPr/>
      <dgm:t>
        <a:bodyPr/>
        <a:lstStyle/>
        <a:p>
          <a:endParaRPr lang="ru-RU"/>
        </a:p>
      </dgm:t>
    </dgm:pt>
    <dgm:pt modelId="{950B85DB-2CCD-497E-9A1E-F2D57AC45AA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>
              <a:solidFill>
                <a:schemeClr val="tx1"/>
              </a:solidFill>
            </a:rPr>
            <a:t>Субвенции</a:t>
          </a:r>
        </a:p>
        <a:p>
          <a:pPr>
            <a:spcAft>
              <a:spcPts val="0"/>
            </a:spcAft>
          </a:pPr>
          <a:r>
            <a:rPr lang="ru-RU" sz="1100" b="1" i="1" baseline="0" dirty="0" smtClean="0">
              <a:solidFill>
                <a:schemeClr val="accent2">
                  <a:lumMod val="75000"/>
                </a:schemeClr>
              </a:solidFill>
            </a:rPr>
            <a:t>92,7</a:t>
          </a:r>
          <a:endParaRPr lang="ru-RU" sz="11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1023FEFC-1FA9-4EC6-8635-D743D1090DFC}" type="parTrans" cxnId="{3B313B0F-5287-4A67-A98E-4F25E2E57AB0}">
      <dgm:prSet/>
      <dgm:spPr/>
      <dgm:t>
        <a:bodyPr/>
        <a:lstStyle/>
        <a:p>
          <a:endParaRPr lang="ru-RU"/>
        </a:p>
      </dgm:t>
    </dgm:pt>
    <dgm:pt modelId="{141B24E2-9D6B-4D2B-A2C5-F7828834E18B}" type="sibTrans" cxnId="{3B313B0F-5287-4A67-A98E-4F25E2E57AB0}">
      <dgm:prSet/>
      <dgm:spPr/>
      <dgm:t>
        <a:bodyPr/>
        <a:lstStyle/>
        <a:p>
          <a:endParaRPr lang="ru-RU"/>
        </a:p>
      </dgm:t>
    </dgm:pt>
    <dgm:pt modelId="{BF9A80E3-DA66-4DF4-AE56-E325D5AC1FBA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>
              <a:solidFill>
                <a:schemeClr val="tx1"/>
              </a:solidFill>
            </a:rPr>
            <a:t>Налог на имущество</a:t>
          </a:r>
        </a:p>
        <a:p>
          <a:pPr>
            <a:spcAft>
              <a:spcPts val="0"/>
            </a:spcAft>
          </a:pPr>
          <a:r>
            <a:rPr lang="ru-RU" sz="1100" b="1" i="1" baseline="0" dirty="0" smtClean="0">
              <a:solidFill>
                <a:schemeClr val="accent2">
                  <a:lumMod val="75000"/>
                </a:schemeClr>
              </a:solidFill>
            </a:rPr>
            <a:t>2 485,5</a:t>
          </a:r>
          <a:endParaRPr lang="ru-RU" sz="11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9D3D376C-7C78-4D64-B17B-4D14CE449626}" type="parTrans" cxnId="{7AF52DF4-5B3A-45F5-A96D-39357C8B3E64}">
      <dgm:prSet/>
      <dgm:spPr/>
      <dgm:t>
        <a:bodyPr/>
        <a:lstStyle/>
        <a:p>
          <a:endParaRPr lang="ru-RU"/>
        </a:p>
      </dgm:t>
    </dgm:pt>
    <dgm:pt modelId="{7D1F174A-E675-4D3F-A973-912AA0EA3DF6}" type="sibTrans" cxnId="{7AF52DF4-5B3A-45F5-A96D-39357C8B3E64}">
      <dgm:prSet/>
      <dgm:spPr/>
      <dgm:t>
        <a:bodyPr/>
        <a:lstStyle/>
        <a:p>
          <a:endParaRPr lang="ru-RU"/>
        </a:p>
      </dgm:t>
    </dgm:pt>
    <dgm:pt modelId="{E3C03E95-D768-42B6-8922-A9A3518F668D}" type="pres">
      <dgm:prSet presAssocID="{EE5779E2-A1B7-40DA-B1E5-B229BC26C5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6F4056-3569-482D-939F-5EE4A49984C1}" type="pres">
      <dgm:prSet presAssocID="{288601B2-4C5C-47E6-AFAF-F54B0E324DEF}" presName="vertFlow" presStyleCnt="0"/>
      <dgm:spPr/>
    </dgm:pt>
    <dgm:pt modelId="{7DD402FB-CACD-4F64-80A6-6DD87ECCC32E}" type="pres">
      <dgm:prSet presAssocID="{288601B2-4C5C-47E6-AFAF-F54B0E324DEF}" presName="header" presStyleLbl="node1" presStyleIdx="0" presStyleCnt="4" custScaleX="97912" custScaleY="229748" custLinFactY="-100000" custLinFactNeighborX="-5938" custLinFactNeighborY="-128264"/>
      <dgm:spPr/>
      <dgm:t>
        <a:bodyPr/>
        <a:lstStyle/>
        <a:p>
          <a:endParaRPr lang="ru-RU"/>
        </a:p>
      </dgm:t>
    </dgm:pt>
    <dgm:pt modelId="{533FCD74-EB48-4F3B-A517-2A893792E362}" type="pres">
      <dgm:prSet presAssocID="{E69A9CA3-715A-4912-A228-041A5E008D26}" presName="parTrans" presStyleLbl="sibTrans2D1" presStyleIdx="0" presStyleCnt="8" custScaleX="142359" custScaleY="233669"/>
      <dgm:spPr/>
      <dgm:t>
        <a:bodyPr/>
        <a:lstStyle/>
        <a:p>
          <a:endParaRPr lang="ru-RU"/>
        </a:p>
      </dgm:t>
    </dgm:pt>
    <dgm:pt modelId="{010C84A1-992E-4461-8C85-4DA8B1E0C810}" type="pres">
      <dgm:prSet presAssocID="{9A4E27C2-6D78-4DBD-B4BD-A27DDD5EED06}" presName="child" presStyleLbl="alignAccFollowNode1" presStyleIdx="0" presStyleCnt="8" custScaleY="113375" custLinFactY="12225" custLinFactNeighborX="-128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C8C1B-6C08-4859-8E1A-C58339B4D8B2}" type="pres">
      <dgm:prSet presAssocID="{A41AFEA4-2A89-4D52-A2F0-0A97BB6920C2}" presName="sibTrans" presStyleLbl="sibTrans2D1" presStyleIdx="1" presStyleCnt="8" custScaleX="89939" custScaleY="214573" custLinFactNeighborX="70" custLinFactNeighborY="2541"/>
      <dgm:spPr/>
      <dgm:t>
        <a:bodyPr/>
        <a:lstStyle/>
        <a:p>
          <a:endParaRPr lang="ru-RU"/>
        </a:p>
      </dgm:t>
    </dgm:pt>
    <dgm:pt modelId="{BBF1F6DD-3EEE-487E-ABF3-00AEB377296A}" type="pres">
      <dgm:prSet presAssocID="{555F3254-2CB1-4067-9F3C-42DFB34257EE}" presName="child" presStyleLbl="alignAccFollowNode1" presStyleIdx="1" presStyleCnt="8" custScaleY="115033" custLinFactY="51391" custLinFactNeighborX="-58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A3189-2DFB-4C6C-AEAC-4A8EF00AEAC1}" type="pres">
      <dgm:prSet presAssocID="{03AD9C3F-2686-4939-B835-DBFF80B766B5}" presName="sibTrans" presStyleLbl="sibTrans2D1" presStyleIdx="2" presStyleCnt="8" custScaleX="103934" custScaleY="180832" custLinFactNeighborX="5388" custLinFactNeighborY="12393"/>
      <dgm:spPr/>
      <dgm:t>
        <a:bodyPr/>
        <a:lstStyle/>
        <a:p>
          <a:endParaRPr lang="ru-RU"/>
        </a:p>
      </dgm:t>
    </dgm:pt>
    <dgm:pt modelId="{3F7562B0-48B6-4DED-8CDC-B9E6E8676CC7}" type="pres">
      <dgm:prSet presAssocID="{BF9A80E3-DA66-4DF4-AE56-E325D5AC1FBA}" presName="child" presStyleLbl="alignAccFollowNode1" presStyleIdx="2" presStyleCnt="8" custScaleY="92087" custLinFactY="66561" custLinFactNeighborX="-75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A57CEB-BBEA-48BC-BDF1-E53636AC716E}" type="pres">
      <dgm:prSet presAssocID="{7D1F174A-E675-4D3F-A973-912AA0EA3DF6}" presName="sibTrans" presStyleLbl="sibTrans2D1" presStyleIdx="3" presStyleCnt="8"/>
      <dgm:spPr/>
      <dgm:t>
        <a:bodyPr/>
        <a:lstStyle/>
        <a:p>
          <a:endParaRPr lang="ru-RU"/>
        </a:p>
      </dgm:t>
    </dgm:pt>
    <dgm:pt modelId="{99BD06A2-1E4A-46F5-949C-6769702FE89D}" type="pres">
      <dgm:prSet presAssocID="{D490E702-0874-4835-B93F-F9EBBA062096}" presName="child" presStyleLbl="alignAccFollowNode1" presStyleIdx="3" presStyleCnt="8" custScaleY="100000" custLinFactY="84432" custLinFactNeighborX="-5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D8F44-C286-49D7-BF01-964F3DD31243}" type="pres">
      <dgm:prSet presAssocID="{288601B2-4C5C-47E6-AFAF-F54B0E324DEF}" presName="hSp" presStyleCnt="0"/>
      <dgm:spPr/>
    </dgm:pt>
    <dgm:pt modelId="{A2FB19F3-8B83-4C60-90FE-3E6B67E1E184}" type="pres">
      <dgm:prSet presAssocID="{348A2829-B03C-47A6-827D-83DB89EFAA81}" presName="vertFlow" presStyleCnt="0"/>
      <dgm:spPr/>
    </dgm:pt>
    <dgm:pt modelId="{AAC3F2B4-157D-4790-8015-6E537C180BAA}" type="pres">
      <dgm:prSet presAssocID="{348A2829-B03C-47A6-827D-83DB89EFAA81}" presName="header" presStyleLbl="node1" presStyleIdx="1" presStyleCnt="4" custScaleX="100667" custScaleY="164139" custLinFactY="-69496" custLinFactNeighborX="-3848" custLinFactNeighborY="-100000"/>
      <dgm:spPr/>
      <dgm:t>
        <a:bodyPr/>
        <a:lstStyle/>
        <a:p>
          <a:endParaRPr lang="ru-RU"/>
        </a:p>
      </dgm:t>
    </dgm:pt>
    <dgm:pt modelId="{4798FEFB-AB58-4431-A7F9-42E9B17B6F4E}" type="pres">
      <dgm:prSet presAssocID="{9CF06112-50F0-4F97-82CA-D3CB43259E53}" presName="parTrans" presStyleLbl="sibTrans2D1" presStyleIdx="4" presStyleCnt="8"/>
      <dgm:spPr/>
      <dgm:t>
        <a:bodyPr/>
        <a:lstStyle/>
        <a:p>
          <a:endParaRPr lang="ru-RU"/>
        </a:p>
      </dgm:t>
    </dgm:pt>
    <dgm:pt modelId="{2DB0A134-9F9B-4792-9888-216756AE653D}" type="pres">
      <dgm:prSet presAssocID="{74AC0CC1-8F26-4CFA-AE67-79B32733563B}" presName="child" presStyleLbl="alignAccFollowNode1" presStyleIdx="4" presStyleCnt="8" custScaleY="107727" custLinFactNeighborX="-3753" custLinFactNeighborY="-935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810FA-9D48-4742-8D10-C9BE1730B07F}" type="pres">
      <dgm:prSet presAssocID="{5AEEFA53-5B56-47C4-8717-A65A75B36E1E}" presName="sibTrans" presStyleLbl="sibTrans2D1" presStyleIdx="5" presStyleCnt="8"/>
      <dgm:spPr/>
      <dgm:t>
        <a:bodyPr/>
        <a:lstStyle/>
        <a:p>
          <a:endParaRPr lang="ru-RU"/>
        </a:p>
      </dgm:t>
    </dgm:pt>
    <dgm:pt modelId="{49BD7084-2A1B-4FFF-9806-C156BC3ECA3C}" type="pres">
      <dgm:prSet presAssocID="{04053970-5D80-46A1-B461-BED3F277752F}" presName="child" presStyleLbl="alignAccFollowNode1" presStyleIdx="5" presStyleCnt="8" custScaleY="119741" custLinFactNeighborX="-4124" custLinFactNeighborY="-743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42608-5803-4331-92C4-B57E9767A071}" type="pres">
      <dgm:prSet presAssocID="{348A2829-B03C-47A6-827D-83DB89EFAA81}" presName="hSp" presStyleCnt="0"/>
      <dgm:spPr/>
    </dgm:pt>
    <dgm:pt modelId="{EA0974C9-963F-41E2-9B57-D72295469541}" type="pres">
      <dgm:prSet presAssocID="{BADDE544-2279-4C5F-A5AD-1F0D1BE7AB6A}" presName="vertFlow" presStyleCnt="0"/>
      <dgm:spPr/>
    </dgm:pt>
    <dgm:pt modelId="{9EDB9606-04C0-4A35-BF09-F6D8B309F0DE}" type="pres">
      <dgm:prSet presAssocID="{BADDE544-2279-4C5F-A5AD-1F0D1BE7AB6A}" presName="header" presStyleLbl="node1" presStyleIdx="2" presStyleCnt="4" custScaleY="163045" custLinFactY="-68949" custLinFactNeighborX="-6696" custLinFactNeighborY="-100000"/>
      <dgm:spPr/>
      <dgm:t>
        <a:bodyPr/>
        <a:lstStyle/>
        <a:p>
          <a:endParaRPr lang="ru-RU"/>
        </a:p>
      </dgm:t>
    </dgm:pt>
    <dgm:pt modelId="{B87D9AF3-9D96-437D-9631-B336EF8E02C8}" type="pres">
      <dgm:prSet presAssocID="{72E23365-9504-45DB-8313-A5A322AD5B36}" presName="parTrans" presStyleLbl="sibTrans2D1" presStyleIdx="6" presStyleCnt="8"/>
      <dgm:spPr/>
      <dgm:t>
        <a:bodyPr/>
        <a:lstStyle/>
        <a:p>
          <a:endParaRPr lang="ru-RU"/>
        </a:p>
      </dgm:t>
    </dgm:pt>
    <dgm:pt modelId="{357C4D2D-3B72-4EF5-9E40-264D530B0189}" type="pres">
      <dgm:prSet presAssocID="{FCEEAC75-CE5E-4523-A1B6-72C9E004C730}" presName="child" presStyleLbl="alignAccFollowNode1" presStyleIdx="6" presStyleCnt="8" custScaleY="108122" custLinFactNeighborX="-5237" custLinFactNeighborY="-364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AE7ED-23AD-429E-8E8E-EB41EB38A6B8}" type="pres">
      <dgm:prSet presAssocID="{CD4A7E36-957A-43C6-8867-36E7E9D47EA4}" presName="sibTrans" presStyleLbl="sibTrans2D1" presStyleIdx="7" presStyleCnt="8"/>
      <dgm:spPr/>
      <dgm:t>
        <a:bodyPr/>
        <a:lstStyle/>
        <a:p>
          <a:endParaRPr lang="ru-RU"/>
        </a:p>
      </dgm:t>
    </dgm:pt>
    <dgm:pt modelId="{EF8C00A0-8ABA-4013-B17F-666A34C0DA7D}" type="pres">
      <dgm:prSet presAssocID="{950B85DB-2CCD-497E-9A1E-F2D57AC45AA8}" presName="child" presStyleLbl="alignAccFollowNode1" presStyleIdx="7" presStyleCnt="8" custLinFactNeighborX="-4124" custLinFactNeighborY="-153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17F72-EEFA-4C25-83DD-D074FE26248B}" type="pres">
      <dgm:prSet presAssocID="{BADDE544-2279-4C5F-A5AD-1F0D1BE7AB6A}" presName="hSp" presStyleCnt="0"/>
      <dgm:spPr/>
    </dgm:pt>
    <dgm:pt modelId="{48E0F390-A146-49D4-B5C4-E2956BBDD7A0}" type="pres">
      <dgm:prSet presAssocID="{A1FCAF13-1A74-4F7D-8E4C-3CEA0E390CD8}" presName="vertFlow" presStyleCnt="0"/>
      <dgm:spPr/>
    </dgm:pt>
    <dgm:pt modelId="{573EB78C-2CCA-43A4-AE46-92365A68857E}" type="pres">
      <dgm:prSet presAssocID="{A1FCAF13-1A74-4F7D-8E4C-3CEA0E390CD8}" presName="header" presStyleLbl="node1" presStyleIdx="3" presStyleCnt="4" custScaleX="79809" custScaleY="277327" custLinFactNeighborX="-987" custLinFactNeighborY="-80260"/>
      <dgm:spPr/>
      <dgm:t>
        <a:bodyPr/>
        <a:lstStyle/>
        <a:p>
          <a:endParaRPr lang="ru-RU"/>
        </a:p>
      </dgm:t>
    </dgm:pt>
  </dgm:ptLst>
  <dgm:cxnLst>
    <dgm:cxn modelId="{C558D7D8-01B3-4A11-83DB-6AB3F9E4FBF9}" type="presOf" srcId="{A41AFEA4-2A89-4D52-A2F0-0A97BB6920C2}" destId="{2BCC8C1B-6C08-4859-8E1A-C58339B4D8B2}" srcOrd="0" destOrd="0" presId="urn:microsoft.com/office/officeart/2005/8/layout/lProcess1"/>
    <dgm:cxn modelId="{14D74F2C-361B-4F3E-B74A-056DC5B21233}" type="presOf" srcId="{288601B2-4C5C-47E6-AFAF-F54B0E324DEF}" destId="{7DD402FB-CACD-4F64-80A6-6DD87ECCC32E}" srcOrd="0" destOrd="0" presId="urn:microsoft.com/office/officeart/2005/8/layout/lProcess1"/>
    <dgm:cxn modelId="{401A625C-F6FC-4D0D-8F5B-E7D02F04F11A}" srcId="{EE5779E2-A1B7-40DA-B1E5-B229BC26C5B5}" destId="{BADDE544-2279-4C5F-A5AD-1F0D1BE7AB6A}" srcOrd="2" destOrd="0" parTransId="{2A7AAA2A-CC9A-4494-946C-D059BD91007B}" sibTransId="{772A8182-0820-4197-85FA-B361FF2083F1}"/>
    <dgm:cxn modelId="{CC55FB61-0C53-4CB4-B0D4-1B9BEE204E52}" srcId="{EE5779E2-A1B7-40DA-B1E5-B229BC26C5B5}" destId="{A1FCAF13-1A74-4F7D-8E4C-3CEA0E390CD8}" srcOrd="3" destOrd="0" parTransId="{1EF553E7-F288-4F0C-94C0-A1A2AA976BC0}" sibTransId="{A8385386-22F2-4288-B476-844535B0E078}"/>
    <dgm:cxn modelId="{9BD6D963-D057-4F0B-95C7-1B81CF802704}" type="presOf" srcId="{A1FCAF13-1A74-4F7D-8E4C-3CEA0E390CD8}" destId="{573EB78C-2CCA-43A4-AE46-92365A68857E}" srcOrd="0" destOrd="0" presId="urn:microsoft.com/office/officeart/2005/8/layout/lProcess1"/>
    <dgm:cxn modelId="{90603A42-7B1F-41F5-BEA3-252318474E9B}" type="presOf" srcId="{348A2829-B03C-47A6-827D-83DB89EFAA81}" destId="{AAC3F2B4-157D-4790-8015-6E537C180BAA}" srcOrd="0" destOrd="0" presId="urn:microsoft.com/office/officeart/2005/8/layout/lProcess1"/>
    <dgm:cxn modelId="{63847EDA-8F61-4381-A4A5-25F53A535FDE}" type="presOf" srcId="{04053970-5D80-46A1-B461-BED3F277752F}" destId="{49BD7084-2A1B-4FFF-9806-C156BC3ECA3C}" srcOrd="0" destOrd="0" presId="urn:microsoft.com/office/officeart/2005/8/layout/lProcess1"/>
    <dgm:cxn modelId="{23BB2189-C8C2-43BE-A7E3-117C71CE5A3E}" srcId="{348A2829-B03C-47A6-827D-83DB89EFAA81}" destId="{04053970-5D80-46A1-B461-BED3F277752F}" srcOrd="1" destOrd="0" parTransId="{BCF761D7-35BC-4230-9EA3-3C4439BBE1D6}" sibTransId="{9ADAAD9A-9FD2-408F-9802-8510F7DAC23E}"/>
    <dgm:cxn modelId="{2FFE1A15-D5E3-4376-BA89-1DA13B4A13D7}" srcId="{288601B2-4C5C-47E6-AFAF-F54B0E324DEF}" destId="{555F3254-2CB1-4067-9F3C-42DFB34257EE}" srcOrd="1" destOrd="0" parTransId="{3CA9FA41-116A-4AEC-A433-13E1F34D2144}" sibTransId="{03AD9C3F-2686-4939-B835-DBFF80B766B5}"/>
    <dgm:cxn modelId="{8EA5DC9D-E2D3-4887-A743-1EEE7C8EAB76}" srcId="{EE5779E2-A1B7-40DA-B1E5-B229BC26C5B5}" destId="{288601B2-4C5C-47E6-AFAF-F54B0E324DEF}" srcOrd="0" destOrd="0" parTransId="{BA0A25C7-C320-48C9-9954-C80FCB8018EC}" sibTransId="{4A04F75D-99B2-4746-9D80-228DECB7450A}"/>
    <dgm:cxn modelId="{E36CD78D-5389-427A-88BF-4A0D322D5F6F}" type="presOf" srcId="{D490E702-0874-4835-B93F-F9EBBA062096}" destId="{99BD06A2-1E4A-46F5-949C-6769702FE89D}" srcOrd="0" destOrd="0" presId="urn:microsoft.com/office/officeart/2005/8/layout/lProcess1"/>
    <dgm:cxn modelId="{F63DB5C9-2B08-4C13-BB56-2D9593D76FB6}" type="presOf" srcId="{FCEEAC75-CE5E-4523-A1B6-72C9E004C730}" destId="{357C4D2D-3B72-4EF5-9E40-264D530B0189}" srcOrd="0" destOrd="0" presId="urn:microsoft.com/office/officeart/2005/8/layout/lProcess1"/>
    <dgm:cxn modelId="{273B7B1A-A92F-440C-B46A-DCAF699AE3C2}" type="presOf" srcId="{72E23365-9504-45DB-8313-A5A322AD5B36}" destId="{B87D9AF3-9D96-437D-9631-B336EF8E02C8}" srcOrd="0" destOrd="0" presId="urn:microsoft.com/office/officeart/2005/8/layout/lProcess1"/>
    <dgm:cxn modelId="{960BEA1B-C8FC-49F9-845F-43481B7BB4FB}" type="presOf" srcId="{7D1F174A-E675-4D3F-A973-912AA0EA3DF6}" destId="{E6A57CEB-BBEA-48BC-BDF1-E53636AC716E}" srcOrd="0" destOrd="0" presId="urn:microsoft.com/office/officeart/2005/8/layout/lProcess1"/>
    <dgm:cxn modelId="{312A5D00-81CD-4260-A7DF-87980354F461}" type="presOf" srcId="{03AD9C3F-2686-4939-B835-DBFF80B766B5}" destId="{82CA3189-2DFB-4C6C-AEAC-4A8EF00AEAC1}" srcOrd="0" destOrd="0" presId="urn:microsoft.com/office/officeart/2005/8/layout/lProcess1"/>
    <dgm:cxn modelId="{15F712C0-6015-4C10-950E-796ACA194814}" type="presOf" srcId="{BADDE544-2279-4C5F-A5AD-1F0D1BE7AB6A}" destId="{9EDB9606-04C0-4A35-BF09-F6D8B309F0DE}" srcOrd="0" destOrd="0" presId="urn:microsoft.com/office/officeart/2005/8/layout/lProcess1"/>
    <dgm:cxn modelId="{10FA47E7-833B-4903-AC6E-F9FDEEFE6F67}" srcId="{348A2829-B03C-47A6-827D-83DB89EFAA81}" destId="{74AC0CC1-8F26-4CFA-AE67-79B32733563B}" srcOrd="0" destOrd="0" parTransId="{9CF06112-50F0-4F97-82CA-D3CB43259E53}" sibTransId="{5AEEFA53-5B56-47C4-8717-A65A75B36E1E}"/>
    <dgm:cxn modelId="{3B313B0F-5287-4A67-A98E-4F25E2E57AB0}" srcId="{BADDE544-2279-4C5F-A5AD-1F0D1BE7AB6A}" destId="{950B85DB-2CCD-497E-9A1E-F2D57AC45AA8}" srcOrd="1" destOrd="0" parTransId="{1023FEFC-1FA9-4EC6-8635-D743D1090DFC}" sibTransId="{141B24E2-9D6B-4D2B-A2C5-F7828834E18B}"/>
    <dgm:cxn modelId="{F53636E1-6105-4FB7-B878-54B07B2B9716}" srcId="{288601B2-4C5C-47E6-AFAF-F54B0E324DEF}" destId="{D490E702-0874-4835-B93F-F9EBBA062096}" srcOrd="3" destOrd="0" parTransId="{EB29B3FA-C538-4C4C-B5AB-90C07B139D37}" sibTransId="{BE0F5F22-8183-4DFE-BC55-19609B7B1852}"/>
    <dgm:cxn modelId="{1C85EC11-8AF4-4B65-9C41-CE219EED3AA2}" type="presOf" srcId="{E69A9CA3-715A-4912-A228-041A5E008D26}" destId="{533FCD74-EB48-4F3B-A517-2A893792E362}" srcOrd="0" destOrd="0" presId="urn:microsoft.com/office/officeart/2005/8/layout/lProcess1"/>
    <dgm:cxn modelId="{781CBFA8-68EB-46D7-B281-DC653887B5F2}" type="presOf" srcId="{5AEEFA53-5B56-47C4-8717-A65A75B36E1E}" destId="{A60810FA-9D48-4742-8D10-C9BE1730B07F}" srcOrd="0" destOrd="0" presId="urn:microsoft.com/office/officeart/2005/8/layout/lProcess1"/>
    <dgm:cxn modelId="{FBD4AC44-FF8A-408D-9DB2-7E6BE2717180}" srcId="{EE5779E2-A1B7-40DA-B1E5-B229BC26C5B5}" destId="{348A2829-B03C-47A6-827D-83DB89EFAA81}" srcOrd="1" destOrd="0" parTransId="{E88CC5BC-4190-4D3A-A950-DF2650AA4492}" sibTransId="{CCE47B8A-E06A-4D49-88CB-D9253CF525CD}"/>
    <dgm:cxn modelId="{08407B16-1D31-47BC-8CC6-696B48A52D32}" type="presOf" srcId="{CD4A7E36-957A-43C6-8867-36E7E9D47EA4}" destId="{6F6AE7ED-23AD-429E-8E8E-EB41EB38A6B8}" srcOrd="0" destOrd="0" presId="urn:microsoft.com/office/officeart/2005/8/layout/lProcess1"/>
    <dgm:cxn modelId="{63C68ED0-DC20-4C05-A307-C3A48B694AA0}" type="presOf" srcId="{BF9A80E3-DA66-4DF4-AE56-E325D5AC1FBA}" destId="{3F7562B0-48B6-4DED-8CDC-B9E6E8676CC7}" srcOrd="0" destOrd="0" presId="urn:microsoft.com/office/officeart/2005/8/layout/lProcess1"/>
    <dgm:cxn modelId="{9B32AEA8-FD05-4808-997B-6B76306633D7}" type="presOf" srcId="{74AC0CC1-8F26-4CFA-AE67-79B32733563B}" destId="{2DB0A134-9F9B-4792-9888-216756AE653D}" srcOrd="0" destOrd="0" presId="urn:microsoft.com/office/officeart/2005/8/layout/lProcess1"/>
    <dgm:cxn modelId="{C59DDA5E-372B-42DD-99AC-B38BDE5F3269}" type="presOf" srcId="{555F3254-2CB1-4067-9F3C-42DFB34257EE}" destId="{BBF1F6DD-3EEE-487E-ABF3-00AEB377296A}" srcOrd="0" destOrd="0" presId="urn:microsoft.com/office/officeart/2005/8/layout/lProcess1"/>
    <dgm:cxn modelId="{7AF52DF4-5B3A-45F5-A96D-39357C8B3E64}" srcId="{288601B2-4C5C-47E6-AFAF-F54B0E324DEF}" destId="{BF9A80E3-DA66-4DF4-AE56-E325D5AC1FBA}" srcOrd="2" destOrd="0" parTransId="{9D3D376C-7C78-4D64-B17B-4D14CE449626}" sibTransId="{7D1F174A-E675-4D3F-A973-912AA0EA3DF6}"/>
    <dgm:cxn modelId="{C1C3F796-C065-467A-B540-A84F6A1041D2}" srcId="{288601B2-4C5C-47E6-AFAF-F54B0E324DEF}" destId="{9A4E27C2-6D78-4DBD-B4BD-A27DDD5EED06}" srcOrd="0" destOrd="0" parTransId="{E69A9CA3-715A-4912-A228-041A5E008D26}" sibTransId="{A41AFEA4-2A89-4D52-A2F0-0A97BB6920C2}"/>
    <dgm:cxn modelId="{38B01761-9FEB-472D-A446-AD6ECB0644FB}" type="presOf" srcId="{EE5779E2-A1B7-40DA-B1E5-B229BC26C5B5}" destId="{E3C03E95-D768-42B6-8922-A9A3518F668D}" srcOrd="0" destOrd="0" presId="urn:microsoft.com/office/officeart/2005/8/layout/lProcess1"/>
    <dgm:cxn modelId="{82FBB829-F882-44B3-A603-FD1D23266D4A}" srcId="{BADDE544-2279-4C5F-A5AD-1F0D1BE7AB6A}" destId="{FCEEAC75-CE5E-4523-A1B6-72C9E004C730}" srcOrd="0" destOrd="0" parTransId="{72E23365-9504-45DB-8313-A5A322AD5B36}" sibTransId="{CD4A7E36-957A-43C6-8867-36E7E9D47EA4}"/>
    <dgm:cxn modelId="{0B8C5DDB-F82A-4271-81A5-192C2A47C70D}" type="presOf" srcId="{950B85DB-2CCD-497E-9A1E-F2D57AC45AA8}" destId="{EF8C00A0-8ABA-4013-B17F-666A34C0DA7D}" srcOrd="0" destOrd="0" presId="urn:microsoft.com/office/officeart/2005/8/layout/lProcess1"/>
    <dgm:cxn modelId="{2CDA4C06-C1E8-4A80-883F-639ECCEFEEEB}" type="presOf" srcId="{9A4E27C2-6D78-4DBD-B4BD-A27DDD5EED06}" destId="{010C84A1-992E-4461-8C85-4DA8B1E0C810}" srcOrd="0" destOrd="0" presId="urn:microsoft.com/office/officeart/2005/8/layout/lProcess1"/>
    <dgm:cxn modelId="{97430ECA-F6A2-47FA-BE39-6AE6E046FB37}" type="presOf" srcId="{9CF06112-50F0-4F97-82CA-D3CB43259E53}" destId="{4798FEFB-AB58-4431-A7F9-42E9B17B6F4E}" srcOrd="0" destOrd="0" presId="urn:microsoft.com/office/officeart/2005/8/layout/lProcess1"/>
    <dgm:cxn modelId="{0469F47B-FEEF-4956-82DA-455E9BC0AEDF}" type="presParOf" srcId="{E3C03E95-D768-42B6-8922-A9A3518F668D}" destId="{5E6F4056-3569-482D-939F-5EE4A49984C1}" srcOrd="0" destOrd="0" presId="urn:microsoft.com/office/officeart/2005/8/layout/lProcess1"/>
    <dgm:cxn modelId="{106FF8A9-5FBA-4929-8619-AC6F13896B12}" type="presParOf" srcId="{5E6F4056-3569-482D-939F-5EE4A49984C1}" destId="{7DD402FB-CACD-4F64-80A6-6DD87ECCC32E}" srcOrd="0" destOrd="0" presId="urn:microsoft.com/office/officeart/2005/8/layout/lProcess1"/>
    <dgm:cxn modelId="{E1F95761-CC1D-4222-B2CA-768A228B96BF}" type="presParOf" srcId="{5E6F4056-3569-482D-939F-5EE4A49984C1}" destId="{533FCD74-EB48-4F3B-A517-2A893792E362}" srcOrd="1" destOrd="0" presId="urn:microsoft.com/office/officeart/2005/8/layout/lProcess1"/>
    <dgm:cxn modelId="{1D993975-E419-4136-865D-382E6A04AE8A}" type="presParOf" srcId="{5E6F4056-3569-482D-939F-5EE4A49984C1}" destId="{010C84A1-992E-4461-8C85-4DA8B1E0C810}" srcOrd="2" destOrd="0" presId="urn:microsoft.com/office/officeart/2005/8/layout/lProcess1"/>
    <dgm:cxn modelId="{0BD72928-63D7-4A6A-8182-AA724006E533}" type="presParOf" srcId="{5E6F4056-3569-482D-939F-5EE4A49984C1}" destId="{2BCC8C1B-6C08-4859-8E1A-C58339B4D8B2}" srcOrd="3" destOrd="0" presId="urn:microsoft.com/office/officeart/2005/8/layout/lProcess1"/>
    <dgm:cxn modelId="{D6CC773D-BA66-4D74-8540-2A47A0B9CD29}" type="presParOf" srcId="{5E6F4056-3569-482D-939F-5EE4A49984C1}" destId="{BBF1F6DD-3EEE-487E-ABF3-00AEB377296A}" srcOrd="4" destOrd="0" presId="urn:microsoft.com/office/officeart/2005/8/layout/lProcess1"/>
    <dgm:cxn modelId="{3EC56731-6A7E-4A19-838F-EABDC89EF297}" type="presParOf" srcId="{5E6F4056-3569-482D-939F-5EE4A49984C1}" destId="{82CA3189-2DFB-4C6C-AEAC-4A8EF00AEAC1}" srcOrd="5" destOrd="0" presId="urn:microsoft.com/office/officeart/2005/8/layout/lProcess1"/>
    <dgm:cxn modelId="{74B12D0B-F9FC-4A76-B040-043D8BB168B8}" type="presParOf" srcId="{5E6F4056-3569-482D-939F-5EE4A49984C1}" destId="{3F7562B0-48B6-4DED-8CDC-B9E6E8676CC7}" srcOrd="6" destOrd="0" presId="urn:microsoft.com/office/officeart/2005/8/layout/lProcess1"/>
    <dgm:cxn modelId="{2A91D818-70F5-4FF2-96D0-CE9831BCB0E8}" type="presParOf" srcId="{5E6F4056-3569-482D-939F-5EE4A49984C1}" destId="{E6A57CEB-BBEA-48BC-BDF1-E53636AC716E}" srcOrd="7" destOrd="0" presId="urn:microsoft.com/office/officeart/2005/8/layout/lProcess1"/>
    <dgm:cxn modelId="{2DD4D858-9B3D-444F-9BB0-33CE4CBAAF7C}" type="presParOf" srcId="{5E6F4056-3569-482D-939F-5EE4A49984C1}" destId="{99BD06A2-1E4A-46F5-949C-6769702FE89D}" srcOrd="8" destOrd="0" presId="urn:microsoft.com/office/officeart/2005/8/layout/lProcess1"/>
    <dgm:cxn modelId="{FC1DCD47-2152-48A6-98E3-D8C1A48942BD}" type="presParOf" srcId="{E3C03E95-D768-42B6-8922-A9A3518F668D}" destId="{698D8F44-C286-49D7-BF01-964F3DD31243}" srcOrd="1" destOrd="0" presId="urn:microsoft.com/office/officeart/2005/8/layout/lProcess1"/>
    <dgm:cxn modelId="{AD0E02C4-774A-488B-85A2-C75000174FFF}" type="presParOf" srcId="{E3C03E95-D768-42B6-8922-A9A3518F668D}" destId="{A2FB19F3-8B83-4C60-90FE-3E6B67E1E184}" srcOrd="2" destOrd="0" presId="urn:microsoft.com/office/officeart/2005/8/layout/lProcess1"/>
    <dgm:cxn modelId="{B6190A31-A411-4A4A-80F8-D756A5196C1A}" type="presParOf" srcId="{A2FB19F3-8B83-4C60-90FE-3E6B67E1E184}" destId="{AAC3F2B4-157D-4790-8015-6E537C180BAA}" srcOrd="0" destOrd="0" presId="urn:microsoft.com/office/officeart/2005/8/layout/lProcess1"/>
    <dgm:cxn modelId="{64091413-468C-44D9-9D56-757DFECD65F9}" type="presParOf" srcId="{A2FB19F3-8B83-4C60-90FE-3E6B67E1E184}" destId="{4798FEFB-AB58-4431-A7F9-42E9B17B6F4E}" srcOrd="1" destOrd="0" presId="urn:microsoft.com/office/officeart/2005/8/layout/lProcess1"/>
    <dgm:cxn modelId="{AE1B4BD9-BF9F-4B9A-BDA5-9301D3AFA8C7}" type="presParOf" srcId="{A2FB19F3-8B83-4C60-90FE-3E6B67E1E184}" destId="{2DB0A134-9F9B-4792-9888-216756AE653D}" srcOrd="2" destOrd="0" presId="urn:microsoft.com/office/officeart/2005/8/layout/lProcess1"/>
    <dgm:cxn modelId="{88109C4E-2A1C-4B5C-82FA-44EEB1A19355}" type="presParOf" srcId="{A2FB19F3-8B83-4C60-90FE-3E6B67E1E184}" destId="{A60810FA-9D48-4742-8D10-C9BE1730B07F}" srcOrd="3" destOrd="0" presId="urn:microsoft.com/office/officeart/2005/8/layout/lProcess1"/>
    <dgm:cxn modelId="{F88E09DF-1E26-4B17-959A-CCF492F0B1A1}" type="presParOf" srcId="{A2FB19F3-8B83-4C60-90FE-3E6B67E1E184}" destId="{49BD7084-2A1B-4FFF-9806-C156BC3ECA3C}" srcOrd="4" destOrd="0" presId="urn:microsoft.com/office/officeart/2005/8/layout/lProcess1"/>
    <dgm:cxn modelId="{82EACF67-623F-48EE-8BF9-50B2ACE6A80D}" type="presParOf" srcId="{E3C03E95-D768-42B6-8922-A9A3518F668D}" destId="{50D42608-5803-4331-92C4-B57E9767A071}" srcOrd="3" destOrd="0" presId="urn:microsoft.com/office/officeart/2005/8/layout/lProcess1"/>
    <dgm:cxn modelId="{AFEC569F-6D25-4030-9BBF-0A43AF0273EA}" type="presParOf" srcId="{E3C03E95-D768-42B6-8922-A9A3518F668D}" destId="{EA0974C9-963F-41E2-9B57-D72295469541}" srcOrd="4" destOrd="0" presId="urn:microsoft.com/office/officeart/2005/8/layout/lProcess1"/>
    <dgm:cxn modelId="{401FE03A-AC33-4C7C-A326-E10E5DB08BF2}" type="presParOf" srcId="{EA0974C9-963F-41E2-9B57-D72295469541}" destId="{9EDB9606-04C0-4A35-BF09-F6D8B309F0DE}" srcOrd="0" destOrd="0" presId="urn:microsoft.com/office/officeart/2005/8/layout/lProcess1"/>
    <dgm:cxn modelId="{FF769C2A-D864-4084-804F-A68865CD1FFD}" type="presParOf" srcId="{EA0974C9-963F-41E2-9B57-D72295469541}" destId="{B87D9AF3-9D96-437D-9631-B336EF8E02C8}" srcOrd="1" destOrd="0" presId="urn:microsoft.com/office/officeart/2005/8/layout/lProcess1"/>
    <dgm:cxn modelId="{366191CA-D20B-4141-AB65-AF906272D608}" type="presParOf" srcId="{EA0974C9-963F-41E2-9B57-D72295469541}" destId="{357C4D2D-3B72-4EF5-9E40-264D530B0189}" srcOrd="2" destOrd="0" presId="urn:microsoft.com/office/officeart/2005/8/layout/lProcess1"/>
    <dgm:cxn modelId="{5BBB715D-16F5-411D-A03A-1F3D6763218F}" type="presParOf" srcId="{EA0974C9-963F-41E2-9B57-D72295469541}" destId="{6F6AE7ED-23AD-429E-8E8E-EB41EB38A6B8}" srcOrd="3" destOrd="0" presId="urn:microsoft.com/office/officeart/2005/8/layout/lProcess1"/>
    <dgm:cxn modelId="{4BF4E407-DB19-4E33-90B8-60C1EBC4D789}" type="presParOf" srcId="{EA0974C9-963F-41E2-9B57-D72295469541}" destId="{EF8C00A0-8ABA-4013-B17F-666A34C0DA7D}" srcOrd="4" destOrd="0" presId="urn:microsoft.com/office/officeart/2005/8/layout/lProcess1"/>
    <dgm:cxn modelId="{2FD8AB35-5B38-4BA9-9111-B724AFCEEB78}" type="presParOf" srcId="{E3C03E95-D768-42B6-8922-A9A3518F668D}" destId="{77417F72-EEFA-4C25-83DD-D074FE26248B}" srcOrd="5" destOrd="0" presId="urn:microsoft.com/office/officeart/2005/8/layout/lProcess1"/>
    <dgm:cxn modelId="{D4863DDD-C921-4355-B7C7-928AD9A711BD}" type="presParOf" srcId="{E3C03E95-D768-42B6-8922-A9A3518F668D}" destId="{48E0F390-A146-49D4-B5C4-E2956BBDD7A0}" srcOrd="6" destOrd="0" presId="urn:microsoft.com/office/officeart/2005/8/layout/lProcess1"/>
    <dgm:cxn modelId="{197A3FD3-2C39-4257-AA54-152EC552A04B}" type="presParOf" srcId="{48E0F390-A146-49D4-B5C4-E2956BBDD7A0}" destId="{573EB78C-2CCA-43A4-AE46-92365A68857E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«Майских» указов Президента РФ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52399" custScaleY="97636" custLinFactNeighborX="76" custLinFactNeighborY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CA5E2D-1CBF-48CF-8944-19E8F1208D4C}" type="presOf" srcId="{F66C0B0F-594B-4FCD-8D52-737FCFB3BBE2}" destId="{1A8115D4-3C92-4236-AA49-E68EB7C814CE}" srcOrd="0" destOrd="0" presId="urn:microsoft.com/office/officeart/2005/8/layout/vList2"/>
    <dgm:cxn modelId="{00E372D3-939A-4323-AEB5-F7EAB36CEEAE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76725AF6-AA54-4864-AA4C-C5FAD56CA205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Основных направлений бюджетной и налоговой политики Туриловского сельского поселения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70939" custScaleY="97636" custLinFactY="-121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2C2020-9B61-4852-AA47-5EADBDE6C0CC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6F3E5177-879B-48E9-BCB2-F1C7FA47336D}" type="presOf" srcId="{F66C0B0F-594B-4FCD-8D52-737FCFB3BBE2}" destId="{1A8115D4-3C92-4236-AA49-E68EB7C814CE}" srcOrd="0" destOrd="0" presId="urn:microsoft.com/office/officeart/2005/8/layout/vList2"/>
    <dgm:cxn modelId="{C16829A1-6783-4DDE-B068-7CF9DCA465BB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Укрепление налогового потенциала, увеличение собираемости налогов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289897" custLinFactY="-8132479" custLinFactNeighborX="32" custLinFactNeighborY="-8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93FDB9-81D9-4D6B-80A7-374B06BD1504}" type="presOf" srcId="{0A69800F-E311-43F4-BC6A-FF2661B578F6}" destId="{FC1A9DF6-FD5C-43E3-B926-20429105DECF}" srcOrd="0" destOrd="0" presId="urn:microsoft.com/office/officeart/2005/8/layout/vList2"/>
    <dgm:cxn modelId="{074E0B05-B2EB-41EA-90BA-97BF5B298C40}" type="presOf" srcId="{F66C0B0F-594B-4FCD-8D52-737FCFB3BBE2}" destId="{1A8115D4-3C92-4236-AA49-E68EB7C814CE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6366E886-E645-4569-8614-AD9287E40D7A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Оценка эффективности налоговых льгот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289897" custLinFactY="-8132479" custLinFactNeighborX="32" custLinFactNeighborY="-8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F5739B-6C38-4A5D-9EE9-C9880B9BDB3B}" type="presOf" srcId="{F66C0B0F-594B-4FCD-8D52-737FCFB3BBE2}" destId="{1A8115D4-3C92-4236-AA49-E68EB7C814CE}" srcOrd="0" destOrd="0" presId="urn:microsoft.com/office/officeart/2005/8/layout/vList2"/>
    <dgm:cxn modelId="{9FA23340-ADF2-4586-A92D-D96DE635C000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D3EEC242-07AD-4D23-A8D8-BE92DD840D23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Реализация «майских» указов Президента РФ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292171" custLinFactY="-8132479" custLinFactNeighborX="32" custLinFactNeighborY="-8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C20761-0A94-48DD-8816-B63959217547}" type="presOf" srcId="{F66C0B0F-594B-4FCD-8D52-737FCFB3BBE2}" destId="{1A8115D4-3C92-4236-AA49-E68EB7C814CE}" srcOrd="0" destOrd="0" presId="urn:microsoft.com/office/officeart/2005/8/layout/vList2"/>
    <dgm:cxn modelId="{8189618F-8481-4CB5-BCED-19BCCB8C4C0B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987CAF3A-A222-4706-B2BC-605CD837E0B2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Повышение эффективности бюджетных расходов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291032" custLinFactY="-8132479" custLinFactNeighborX="32" custLinFactNeighborY="-8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23FFF1-0E1C-4655-AB3A-B76481878169}" type="presOf" srcId="{F66C0B0F-594B-4FCD-8D52-737FCFB3BBE2}" destId="{1A8115D4-3C92-4236-AA49-E68EB7C814CE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EBE4DB00-F9B5-41E9-A967-180C5E12F3C8}" type="presOf" srcId="{0A69800F-E311-43F4-BC6A-FF2661B578F6}" destId="{FC1A9DF6-FD5C-43E3-B926-20429105DECF}" srcOrd="0" destOrd="0" presId="urn:microsoft.com/office/officeart/2005/8/layout/vList2"/>
    <dgm:cxn modelId="{8E38B2C7-F1A3-447F-AEF9-F86E8ED29FCA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Обеспечение сбалансированности местных бюджетов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289331" custLinFactNeighborY="85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BCA790-39F4-4229-ADDA-DD4C8BB6724E}" type="presOf" srcId="{F66C0B0F-594B-4FCD-8D52-737FCFB3BBE2}" destId="{1A8115D4-3C92-4236-AA49-E68EB7C814CE}" srcOrd="0" destOrd="0" presId="urn:microsoft.com/office/officeart/2005/8/layout/vList2"/>
    <dgm:cxn modelId="{C8564043-6ADE-4DC1-8121-F7BDFE80EEC0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E1137D4E-E157-480C-974D-14E93ACDC7D7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Соблюдение взвешенной долговой политики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289897" custLinFactNeighborX="-106" custLinFactNeighborY="2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E558D4-FEE0-4B4F-AF34-2655A27152C0}" type="presOf" srcId="{F66C0B0F-594B-4FCD-8D52-737FCFB3BBE2}" destId="{1A8115D4-3C92-4236-AA49-E68EB7C814CE}" srcOrd="0" destOrd="0" presId="urn:microsoft.com/office/officeart/2005/8/layout/vList2"/>
    <dgm:cxn modelId="{91B048FC-90D9-423E-99C6-B1E374C0B214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076BE954-B8BB-4299-B051-4BF2EEC758BE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405442" y="0"/>
          <a:ext cx="6351152" cy="884600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Послания Президента РФ Федеральному Собранию РФ, определяющих бюджетную политику в РФ</a:t>
          </a:r>
          <a:endParaRPr lang="ru-RU" sz="2000" kern="1200" dirty="0"/>
        </a:p>
      </dsp:txBody>
      <dsp:txXfrm>
        <a:off x="405442" y="0"/>
        <a:ext cx="6351152" cy="8846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D402FB-CACD-4F64-80A6-6DD87ECCC32E}">
      <dsp:nvSpPr>
        <dsp:cNvPr id="0" name=""/>
        <dsp:cNvSpPr/>
      </dsp:nvSpPr>
      <dsp:spPr>
        <a:xfrm>
          <a:off x="0" y="275847"/>
          <a:ext cx="2039188" cy="119622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baseline="0" dirty="0" smtClean="0">
              <a:solidFill>
                <a:schemeClr val="tx1"/>
              </a:solidFill>
            </a:rPr>
            <a:t>Налоговые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baseline="0" dirty="0" smtClean="0">
              <a:solidFill>
                <a:schemeClr val="tx1"/>
              </a:solidFill>
            </a:rPr>
            <a:t>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baseline="0" dirty="0" smtClean="0">
              <a:solidFill>
                <a:schemeClr val="accent2">
                  <a:lumMod val="75000"/>
                </a:schemeClr>
              </a:solidFill>
            </a:rPr>
            <a:t>3 977,3</a:t>
          </a:r>
          <a:endParaRPr lang="ru-RU" sz="16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275847"/>
        <a:ext cx="2039188" cy="1196225"/>
      </dsp:txXfrm>
    </dsp:sp>
    <dsp:sp modelId="{533FCD74-EB48-4F3B-A517-2A893792E362}">
      <dsp:nvSpPr>
        <dsp:cNvPr id="0" name=""/>
        <dsp:cNvSpPr/>
      </dsp:nvSpPr>
      <dsp:spPr>
        <a:xfrm rot="5359484">
          <a:off x="693586" y="1841374"/>
          <a:ext cx="677329" cy="2129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C84A1-992E-4461-8C85-4DA8B1E0C810}">
      <dsp:nvSpPr>
        <dsp:cNvPr id="0" name=""/>
        <dsp:cNvSpPr/>
      </dsp:nvSpPr>
      <dsp:spPr>
        <a:xfrm>
          <a:off x="0" y="2423587"/>
          <a:ext cx="2082674" cy="59030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Налог на доходы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 физических лиц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>
              <a:solidFill>
                <a:schemeClr val="accent2">
                  <a:lumMod val="75000"/>
                </a:schemeClr>
              </a:solidFill>
            </a:rPr>
            <a:t>888,6</a:t>
          </a:r>
          <a:endParaRPr lang="ru-RU" sz="11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2423587"/>
        <a:ext cx="2082674" cy="590308"/>
      </dsp:txXfrm>
    </dsp:sp>
    <dsp:sp modelId="{2BCC8C1B-6C08-4859-8E1A-C58339B4D8B2}">
      <dsp:nvSpPr>
        <dsp:cNvPr id="0" name=""/>
        <dsp:cNvSpPr/>
      </dsp:nvSpPr>
      <dsp:spPr>
        <a:xfrm rot="5400000">
          <a:off x="901749" y="3119457"/>
          <a:ext cx="279610" cy="19551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1F6DD-3EEE-487E-ABF3-00AEB377296A}">
      <dsp:nvSpPr>
        <dsp:cNvPr id="0" name=""/>
        <dsp:cNvSpPr/>
      </dsp:nvSpPr>
      <dsp:spPr>
        <a:xfrm>
          <a:off x="0" y="3415901"/>
          <a:ext cx="2082674" cy="59894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Налог на совокупный доход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baseline="0" dirty="0" smtClean="0">
              <a:solidFill>
                <a:schemeClr val="accent2">
                  <a:lumMod val="75000"/>
                </a:schemeClr>
              </a:solidFill>
            </a:rPr>
            <a:t>599,6</a:t>
          </a:r>
          <a:endParaRPr lang="ru-RU" sz="11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3415901"/>
        <a:ext cx="2082674" cy="598940"/>
      </dsp:txXfrm>
    </dsp:sp>
    <dsp:sp modelId="{82CA3189-2DFB-4C6C-AEAC-4A8EF00AEAC1}">
      <dsp:nvSpPr>
        <dsp:cNvPr id="0" name=""/>
        <dsp:cNvSpPr/>
      </dsp:nvSpPr>
      <dsp:spPr>
        <a:xfrm rot="5400000">
          <a:off x="924162" y="4115088"/>
          <a:ext cx="261457" cy="16476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562B0-48B6-4DED-8CDC-B9E6E8676CC7}">
      <dsp:nvSpPr>
        <dsp:cNvPr id="0" name=""/>
        <dsp:cNvSpPr/>
      </dsp:nvSpPr>
      <dsp:spPr>
        <a:xfrm>
          <a:off x="0" y="4357520"/>
          <a:ext cx="2082674" cy="47946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>
              <a:solidFill>
                <a:schemeClr val="tx1"/>
              </a:solidFill>
            </a:rPr>
            <a:t>Налог на имущество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>
              <a:solidFill>
                <a:schemeClr val="accent2">
                  <a:lumMod val="75000"/>
                </a:schemeClr>
              </a:solidFill>
            </a:rPr>
            <a:t>2 485,5</a:t>
          </a:r>
          <a:endParaRPr lang="ru-RU" sz="11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4357520"/>
        <a:ext cx="2082674" cy="479468"/>
      </dsp:txXfrm>
    </dsp:sp>
    <dsp:sp modelId="{E6A57CEB-BBEA-48BC-BDF1-E53636AC716E}">
      <dsp:nvSpPr>
        <dsp:cNvPr id="0" name=""/>
        <dsp:cNvSpPr/>
      </dsp:nvSpPr>
      <dsp:spPr>
        <a:xfrm rot="5396923">
          <a:off x="949592" y="4929071"/>
          <a:ext cx="184165" cy="9111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D06A2-1E4A-46F5-949C-6769702FE89D}">
      <dsp:nvSpPr>
        <dsp:cNvPr id="0" name=""/>
        <dsp:cNvSpPr/>
      </dsp:nvSpPr>
      <dsp:spPr>
        <a:xfrm>
          <a:off x="694" y="5112271"/>
          <a:ext cx="2082674" cy="52066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Государственная пошлина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>
              <a:solidFill>
                <a:schemeClr val="accent2">
                  <a:lumMod val="75000"/>
                </a:schemeClr>
              </a:solidFill>
            </a:rPr>
            <a:t>3,6</a:t>
          </a:r>
          <a:endParaRPr lang="ru-RU" sz="1100" b="1" i="0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694" y="5112271"/>
        <a:ext cx="2082674" cy="520668"/>
      </dsp:txXfrm>
    </dsp:sp>
    <dsp:sp modelId="{AAC3F2B4-157D-4790-8015-6E537C180BAA}">
      <dsp:nvSpPr>
        <dsp:cNvPr id="0" name=""/>
        <dsp:cNvSpPr/>
      </dsp:nvSpPr>
      <dsp:spPr>
        <a:xfrm>
          <a:off x="2295843" y="352469"/>
          <a:ext cx="2096566" cy="85462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baseline="0" dirty="0" smtClean="0">
              <a:solidFill>
                <a:schemeClr val="tx1"/>
              </a:solidFill>
            </a:rPr>
            <a:t>Неналоговые</a:t>
          </a:r>
        </a:p>
        <a:p>
          <a:pPr lvl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baseline="0" dirty="0" smtClean="0">
              <a:solidFill>
                <a:schemeClr val="tx1"/>
              </a:solidFill>
            </a:rPr>
            <a:t>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baseline="0" dirty="0" smtClean="0">
              <a:solidFill>
                <a:schemeClr val="accent2">
                  <a:lumMod val="75000"/>
                </a:schemeClr>
              </a:solidFill>
            </a:rPr>
            <a:t>193,5</a:t>
          </a:r>
          <a:endParaRPr lang="ru-RU" sz="16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2295843" y="352469"/>
        <a:ext cx="2096566" cy="854620"/>
      </dsp:txXfrm>
    </dsp:sp>
    <dsp:sp modelId="{4798FEFB-AB58-4431-A7F9-42E9B17B6F4E}">
      <dsp:nvSpPr>
        <dsp:cNvPr id="0" name=""/>
        <dsp:cNvSpPr/>
      </dsp:nvSpPr>
      <dsp:spPr>
        <a:xfrm rot="5394617">
          <a:off x="3206272" y="1439447"/>
          <a:ext cx="277916" cy="9111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0A134-9F9B-4792-9888-216756AE653D}">
      <dsp:nvSpPr>
        <dsp:cNvPr id="0" name=""/>
        <dsp:cNvSpPr/>
      </dsp:nvSpPr>
      <dsp:spPr>
        <a:xfrm>
          <a:off x="2304767" y="1762921"/>
          <a:ext cx="2082674" cy="56090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Доходы от использования имущества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>
              <a:solidFill>
                <a:schemeClr val="accent2">
                  <a:lumMod val="75000"/>
                </a:schemeClr>
              </a:solidFill>
            </a:rPr>
            <a:t>187,4</a:t>
          </a:r>
          <a:endParaRPr lang="ru-RU" sz="11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2304767" y="1762921"/>
        <a:ext cx="2082674" cy="560900"/>
      </dsp:txXfrm>
    </dsp:sp>
    <dsp:sp modelId="{A60810FA-9D48-4742-8D10-C9BE1730B07F}">
      <dsp:nvSpPr>
        <dsp:cNvPr id="0" name=""/>
        <dsp:cNvSpPr/>
      </dsp:nvSpPr>
      <dsp:spPr>
        <a:xfrm rot="5432817">
          <a:off x="3279340" y="2386867"/>
          <a:ext cx="126099" cy="9111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D7084-2A1B-4FFF-9806-C156BC3ECA3C}">
      <dsp:nvSpPr>
        <dsp:cNvPr id="0" name=""/>
        <dsp:cNvSpPr/>
      </dsp:nvSpPr>
      <dsp:spPr>
        <a:xfrm>
          <a:off x="2297040" y="2541028"/>
          <a:ext cx="2082674" cy="62345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Штрафы, санкции, возмещение ущерба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>
              <a:solidFill>
                <a:schemeClr val="accent2">
                  <a:lumMod val="75000"/>
                </a:schemeClr>
              </a:solidFill>
            </a:rPr>
            <a:t>6,1</a:t>
          </a:r>
          <a:endParaRPr lang="ru-RU" sz="11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2297040" y="2541028"/>
        <a:ext cx="2082674" cy="623453"/>
      </dsp:txXfrm>
    </dsp:sp>
    <dsp:sp modelId="{9EDB9606-04C0-4A35-BF09-F6D8B309F0DE}">
      <dsp:nvSpPr>
        <dsp:cNvPr id="0" name=""/>
        <dsp:cNvSpPr/>
      </dsp:nvSpPr>
      <dsp:spPr>
        <a:xfrm>
          <a:off x="4624668" y="355317"/>
          <a:ext cx="2082674" cy="84892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baseline="0" dirty="0" smtClean="0">
              <a:solidFill>
                <a:schemeClr val="accent2">
                  <a:lumMod val="75000"/>
                </a:schemeClr>
              </a:solidFill>
            </a:rPr>
            <a:t>5 197,3</a:t>
          </a:r>
          <a:endParaRPr lang="ru-RU" sz="16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4624668" y="355317"/>
        <a:ext cx="2082674" cy="848924"/>
      </dsp:txXfrm>
    </dsp:sp>
    <dsp:sp modelId="{B87D9AF3-9D96-437D-9631-B336EF8E02C8}">
      <dsp:nvSpPr>
        <dsp:cNvPr id="0" name=""/>
        <dsp:cNvSpPr/>
      </dsp:nvSpPr>
      <dsp:spPr>
        <a:xfrm rot="5323371">
          <a:off x="5518493" y="1487200"/>
          <a:ext cx="328598" cy="9111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C4D2D-3B72-4EF5-9E40-264D530B0189}">
      <dsp:nvSpPr>
        <dsp:cNvPr id="0" name=""/>
        <dsp:cNvSpPr/>
      </dsp:nvSpPr>
      <dsp:spPr>
        <a:xfrm>
          <a:off x="4655055" y="1861275"/>
          <a:ext cx="2082674" cy="56295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>
              <a:solidFill>
                <a:schemeClr val="tx1"/>
              </a:solidFill>
            </a:rPr>
            <a:t>Дотации бюджетам бюджетной системы РФ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>
              <a:solidFill>
                <a:schemeClr val="accent2">
                  <a:lumMod val="75000"/>
                </a:schemeClr>
              </a:solidFill>
            </a:rPr>
            <a:t>5 104,6</a:t>
          </a:r>
          <a:endParaRPr lang="ru-RU" sz="11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4655055" y="1861275"/>
        <a:ext cx="2082674" cy="562957"/>
      </dsp:txXfrm>
    </dsp:sp>
    <dsp:sp modelId="{6F6AE7ED-23AD-429E-8E8E-EB41EB38A6B8}">
      <dsp:nvSpPr>
        <dsp:cNvPr id="0" name=""/>
        <dsp:cNvSpPr/>
      </dsp:nvSpPr>
      <dsp:spPr>
        <a:xfrm rot="5295519">
          <a:off x="5643487" y="2488999"/>
          <a:ext cx="129633" cy="9111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8C00A0-8ABA-4013-B17F-666A34C0DA7D}">
      <dsp:nvSpPr>
        <dsp:cNvPr id="0" name=""/>
        <dsp:cNvSpPr/>
      </dsp:nvSpPr>
      <dsp:spPr>
        <a:xfrm>
          <a:off x="4678235" y="2644882"/>
          <a:ext cx="2082674" cy="52066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>
              <a:solidFill>
                <a:schemeClr val="tx1"/>
              </a:solidFill>
            </a:rPr>
            <a:t>Субвенции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>
              <a:solidFill>
                <a:schemeClr val="accent2">
                  <a:lumMod val="75000"/>
                </a:schemeClr>
              </a:solidFill>
            </a:rPr>
            <a:t>92,7</a:t>
          </a:r>
          <a:endParaRPr lang="ru-RU" sz="11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4678235" y="2644882"/>
        <a:ext cx="2082674" cy="520668"/>
      </dsp:txXfrm>
    </dsp:sp>
    <dsp:sp modelId="{573EB78C-2CCA-43A4-AE46-92365A68857E}">
      <dsp:nvSpPr>
        <dsp:cNvPr id="0" name=""/>
        <dsp:cNvSpPr/>
      </dsp:nvSpPr>
      <dsp:spPr>
        <a:xfrm>
          <a:off x="7117817" y="478658"/>
          <a:ext cx="1662161" cy="144395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baseline="0" dirty="0" smtClean="0">
              <a:solidFill>
                <a:schemeClr val="tx1"/>
              </a:solidFill>
            </a:rPr>
            <a:t>Доходы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baseline="0" dirty="0" smtClean="0">
              <a:solidFill>
                <a:schemeClr val="tx1"/>
              </a:solidFill>
            </a:rPr>
            <a:t>Бюджета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b="1" i="0" kern="1200" baseline="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1" kern="1200" baseline="0" dirty="0" smtClean="0">
              <a:solidFill>
                <a:schemeClr val="accent2">
                  <a:lumMod val="75000"/>
                </a:schemeClr>
              </a:solidFill>
            </a:rPr>
            <a:t>9 368,1</a:t>
          </a:r>
          <a:endParaRPr lang="ru-RU" sz="20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7117817" y="478658"/>
        <a:ext cx="1662161" cy="144395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1819025" y="197"/>
          <a:ext cx="3992005" cy="698590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«Майских» указов Президента РФ</a:t>
          </a:r>
          <a:endParaRPr lang="ru-RU" sz="2000" kern="1200" dirty="0"/>
        </a:p>
      </dsp:txBody>
      <dsp:txXfrm>
        <a:off x="1819025" y="197"/>
        <a:ext cx="3992005" cy="69859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1107002" y="0"/>
          <a:ext cx="5404470" cy="868845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Основных направлений бюджетной и налоговой политики Туриловского сельского поселения</a:t>
          </a:r>
          <a:endParaRPr lang="ru-RU" sz="2000" kern="1200" dirty="0"/>
        </a:p>
      </dsp:txBody>
      <dsp:txXfrm>
        <a:off x="1107002" y="0"/>
        <a:ext cx="5404470" cy="86884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0"/>
          <a:ext cx="8271398" cy="61080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Укрепление налогового потенциала, увеличение собираемости налогов</a:t>
          </a:r>
          <a:endParaRPr lang="ru-RU" sz="2000" kern="1200" dirty="0"/>
        </a:p>
      </dsp:txBody>
      <dsp:txXfrm>
        <a:off x="0" y="0"/>
        <a:ext cx="8271398" cy="61080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0"/>
          <a:ext cx="8271398" cy="61080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Оценка эффективности налоговых льгот</a:t>
          </a:r>
          <a:endParaRPr lang="ru-RU" sz="2000" kern="1200" dirty="0"/>
        </a:p>
      </dsp:txBody>
      <dsp:txXfrm>
        <a:off x="0" y="0"/>
        <a:ext cx="8271398" cy="61080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0"/>
          <a:ext cx="8271398" cy="61080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Реализация «майских» указов Президента РФ</a:t>
          </a:r>
          <a:endParaRPr lang="ru-RU" sz="2000" kern="1200" dirty="0"/>
        </a:p>
      </dsp:txBody>
      <dsp:txXfrm>
        <a:off x="0" y="0"/>
        <a:ext cx="8271398" cy="61080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0"/>
          <a:ext cx="8271398" cy="61080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Повышение эффективности бюджетных расходов</a:t>
          </a:r>
          <a:endParaRPr lang="ru-RU" sz="2000" kern="1200" dirty="0"/>
        </a:p>
      </dsp:txBody>
      <dsp:txXfrm>
        <a:off x="0" y="0"/>
        <a:ext cx="8271398" cy="61080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1194"/>
          <a:ext cx="8271398" cy="61080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Обеспечение сбалансированности местных бюджетов</a:t>
          </a:r>
          <a:endParaRPr lang="ru-RU" sz="2000" kern="1200" dirty="0"/>
        </a:p>
      </dsp:txBody>
      <dsp:txXfrm>
        <a:off x="0" y="1194"/>
        <a:ext cx="8271398" cy="61080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1194"/>
          <a:ext cx="8271398" cy="61080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Соблюдение взвешенной долговой политики</a:t>
          </a:r>
          <a:endParaRPr lang="ru-RU" sz="2000" kern="1200" dirty="0"/>
        </a:p>
      </dsp:txBody>
      <dsp:txXfrm>
        <a:off x="0" y="1194"/>
        <a:ext cx="8271398" cy="610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3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271" y="0"/>
            <a:ext cx="4302231" cy="333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18034-7E36-429C-AFDD-CF208C427B9A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97238" y="500063"/>
            <a:ext cx="3333750" cy="2500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167817"/>
            <a:ext cx="7942580" cy="3001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34091"/>
            <a:ext cx="4302231" cy="333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271" y="6334091"/>
            <a:ext cx="4302231" cy="333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9378F-2FA7-4C05-8DE3-0DAB61813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3091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9378F-2FA7-4C05-8DE3-0DAB6181388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1560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12864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11977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21345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63994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23064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9623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2135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3851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4430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1851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9885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0315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1314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0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diagramColors" Target="../diagrams/colors1.xml"/><Relationship Id="rId1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21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12" Type="http://schemas.openxmlformats.org/officeDocument/2006/relationships/diagramQuickStyle" Target="../diagrams/quickStyle1.xml"/><Relationship Id="rId17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6" Type="http://schemas.openxmlformats.org/officeDocument/2006/relationships/diagramLayout" Target="../diagrams/layout2.xml"/><Relationship Id="rId20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diagramLayout" Target="../diagrams/layout1.xml"/><Relationship Id="rId24" Type="http://schemas.microsoft.com/office/2007/relationships/diagramDrawing" Target="../diagrams/drawing3.xml"/><Relationship Id="rId5" Type="http://schemas.openxmlformats.org/officeDocument/2006/relationships/image" Target="../media/image5.png"/><Relationship Id="rId15" Type="http://schemas.openxmlformats.org/officeDocument/2006/relationships/diagramData" Target="../diagrams/data2.xml"/><Relationship Id="rId23" Type="http://schemas.openxmlformats.org/officeDocument/2006/relationships/diagramColors" Target="../diagrams/colors3.xml"/><Relationship Id="rId10" Type="http://schemas.openxmlformats.org/officeDocument/2006/relationships/diagramData" Target="../diagrams/data1.xml"/><Relationship Id="rId19" Type="http://schemas.microsoft.com/office/2007/relationships/diagramDrawing" Target="../diagrams/drawing2.xml"/><Relationship Id="rId4" Type="http://schemas.openxmlformats.org/officeDocument/2006/relationships/image" Target="../media/image4.png"/><Relationship Id="rId9" Type="http://schemas.microsoft.com/office/2007/relationships/hdphoto" Target="../media/hdphoto1.wdp"/><Relationship Id="rId14" Type="http://schemas.microsoft.com/office/2007/relationships/diagramDrawing" Target="../diagrams/drawing1.xml"/><Relationship Id="rId22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18" Type="http://schemas.microsoft.com/office/2007/relationships/diagramDrawing" Target="../diagrams/drawing6.xml"/><Relationship Id="rId26" Type="http://schemas.openxmlformats.org/officeDocument/2006/relationships/diagramQuickStyle" Target="../diagrams/quickStyle8.xml"/><Relationship Id="rId3" Type="http://schemas.openxmlformats.org/officeDocument/2006/relationships/image" Target="../media/image3.png"/><Relationship Id="rId21" Type="http://schemas.openxmlformats.org/officeDocument/2006/relationships/diagramQuickStyle" Target="../diagrams/quickStyle7.xml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17" Type="http://schemas.openxmlformats.org/officeDocument/2006/relationships/diagramColors" Target="../diagrams/colors6.xml"/><Relationship Id="rId25" Type="http://schemas.openxmlformats.org/officeDocument/2006/relationships/diagramLayout" Target="../diagrams/layout8.xml"/><Relationship Id="rId33" Type="http://schemas.microsoft.com/office/2007/relationships/diagramDrawing" Target="../diagrams/drawing9.xml"/><Relationship Id="rId2" Type="http://schemas.openxmlformats.org/officeDocument/2006/relationships/image" Target="../media/image4.png"/><Relationship Id="rId16" Type="http://schemas.openxmlformats.org/officeDocument/2006/relationships/diagramQuickStyle" Target="../diagrams/quickStyle6.xml"/><Relationship Id="rId20" Type="http://schemas.openxmlformats.org/officeDocument/2006/relationships/diagramLayout" Target="../diagrams/layout7.xml"/><Relationship Id="rId29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24" Type="http://schemas.openxmlformats.org/officeDocument/2006/relationships/diagramData" Target="../diagrams/data8.xml"/><Relationship Id="rId32" Type="http://schemas.openxmlformats.org/officeDocument/2006/relationships/diagramColors" Target="../diagrams/colors9.xml"/><Relationship Id="rId5" Type="http://schemas.openxmlformats.org/officeDocument/2006/relationships/diagramLayout" Target="../diagrams/layout4.xml"/><Relationship Id="rId15" Type="http://schemas.openxmlformats.org/officeDocument/2006/relationships/diagramLayout" Target="../diagrams/layout6.xml"/><Relationship Id="rId23" Type="http://schemas.microsoft.com/office/2007/relationships/diagramDrawing" Target="../diagrams/drawing7.xml"/><Relationship Id="rId28" Type="http://schemas.microsoft.com/office/2007/relationships/diagramDrawing" Target="../diagrams/drawing8.xml"/><Relationship Id="rId10" Type="http://schemas.openxmlformats.org/officeDocument/2006/relationships/diagramLayout" Target="../diagrams/layout5.xml"/><Relationship Id="rId19" Type="http://schemas.openxmlformats.org/officeDocument/2006/relationships/diagramData" Target="../diagrams/data7.xml"/><Relationship Id="rId31" Type="http://schemas.openxmlformats.org/officeDocument/2006/relationships/diagramQuickStyle" Target="../diagrams/quickStyle9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diagramData" Target="../diagrams/data6.xml"/><Relationship Id="rId22" Type="http://schemas.openxmlformats.org/officeDocument/2006/relationships/diagramColors" Target="../diagrams/colors7.xml"/><Relationship Id="rId27" Type="http://schemas.openxmlformats.org/officeDocument/2006/relationships/diagramColors" Target="../diagrams/colors8.xml"/><Relationship Id="rId30" Type="http://schemas.openxmlformats.org/officeDocument/2006/relationships/diagramLayout" Target="../diagrams/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12.png"/><Relationship Id="rId7" Type="http://schemas.openxmlformats.org/officeDocument/2006/relationships/chart" Target="../charts/chart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12.png"/><Relationship Id="rId7" Type="http://schemas.openxmlformats.org/officeDocument/2006/relationships/chart" Target="../charts/chart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chart" Target="../charts/chart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>
            <a:off x="5410200" y="3810063"/>
            <a:ext cx="3733800" cy="90489"/>
          </a:xfrm>
          <a:custGeom>
            <a:avLst/>
            <a:gdLst/>
            <a:ahLst/>
            <a:cxnLst/>
            <a:rect l="0" t="0" r="0" b="0"/>
            <a:pathLst>
              <a:path w="3733800" h="90489">
                <a:moveTo>
                  <a:pt x="0" y="90489"/>
                </a:moveTo>
                <a:lnTo>
                  <a:pt x="3733800" y="90489"/>
                </a:lnTo>
                <a:lnTo>
                  <a:pt x="3733800" y="0"/>
                </a:lnTo>
                <a:lnTo>
                  <a:pt x="0" y="0"/>
                </a:lnTo>
                <a:lnTo>
                  <a:pt x="0" y="90489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Freeform 101"/>
          <p:cNvSpPr/>
          <p:nvPr/>
        </p:nvSpPr>
        <p:spPr>
          <a:xfrm>
            <a:off x="5410200" y="3897313"/>
            <a:ext cx="3733800" cy="192087"/>
          </a:xfrm>
          <a:custGeom>
            <a:avLst/>
            <a:gdLst/>
            <a:ahLst/>
            <a:cxnLst/>
            <a:rect l="0" t="0" r="0" b="0"/>
            <a:pathLst>
              <a:path w="3733800" h="192087">
                <a:moveTo>
                  <a:pt x="0" y="192087"/>
                </a:moveTo>
                <a:lnTo>
                  <a:pt x="3733800" y="192087"/>
                </a:lnTo>
                <a:lnTo>
                  <a:pt x="3733800" y="0"/>
                </a:lnTo>
                <a:lnTo>
                  <a:pt x="0" y="0"/>
                </a:lnTo>
                <a:lnTo>
                  <a:pt x="0" y="19208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Freeform 102"/>
          <p:cNvSpPr/>
          <p:nvPr/>
        </p:nvSpPr>
        <p:spPr>
          <a:xfrm>
            <a:off x="5410200" y="4114800"/>
            <a:ext cx="3733800" cy="9525"/>
          </a:xfrm>
          <a:custGeom>
            <a:avLst/>
            <a:gdLst/>
            <a:ahLst/>
            <a:cxnLst/>
            <a:rect l="0" t="0" r="0" b="0"/>
            <a:pathLst>
              <a:path w="3733800" h="9525">
                <a:moveTo>
                  <a:pt x="0" y="9525"/>
                </a:moveTo>
                <a:lnTo>
                  <a:pt x="3733800" y="9525"/>
                </a:lnTo>
                <a:lnTo>
                  <a:pt x="3733800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C0504D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Freeform 103"/>
          <p:cNvSpPr/>
          <p:nvPr/>
        </p:nvSpPr>
        <p:spPr>
          <a:xfrm>
            <a:off x="5410200" y="4163949"/>
            <a:ext cx="1965325" cy="19050"/>
          </a:xfrm>
          <a:custGeom>
            <a:avLst/>
            <a:gdLst/>
            <a:ahLst/>
            <a:cxnLst/>
            <a:rect l="0" t="0" r="0" b="0"/>
            <a:pathLst>
              <a:path w="1965325" h="19050">
                <a:moveTo>
                  <a:pt x="0" y="19050"/>
                </a:moveTo>
                <a:lnTo>
                  <a:pt x="1965325" y="19050"/>
                </a:lnTo>
                <a:lnTo>
                  <a:pt x="1965325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0504D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Freeform 104"/>
          <p:cNvSpPr/>
          <p:nvPr/>
        </p:nvSpPr>
        <p:spPr>
          <a:xfrm>
            <a:off x="5410200" y="4198874"/>
            <a:ext cx="1965325" cy="9525"/>
          </a:xfrm>
          <a:custGeom>
            <a:avLst/>
            <a:gdLst/>
            <a:ahLst/>
            <a:cxnLst/>
            <a:rect l="0" t="0" r="0" b="0"/>
            <a:pathLst>
              <a:path w="1965325" h="9525">
                <a:moveTo>
                  <a:pt x="0" y="9525"/>
                </a:moveTo>
                <a:lnTo>
                  <a:pt x="1965325" y="9525"/>
                </a:lnTo>
                <a:lnTo>
                  <a:pt x="1965325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C0504D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Freeform 105"/>
          <p:cNvSpPr/>
          <p:nvPr/>
        </p:nvSpPr>
        <p:spPr>
          <a:xfrm>
            <a:off x="5410200" y="3962400"/>
            <a:ext cx="3063875" cy="26924"/>
          </a:xfrm>
          <a:custGeom>
            <a:avLst/>
            <a:gdLst/>
            <a:ahLst/>
            <a:cxnLst/>
            <a:rect l="0" t="0" r="0" b="0"/>
            <a:pathLst>
              <a:path w="3063875" h="26924">
                <a:moveTo>
                  <a:pt x="0" y="4446"/>
                </a:moveTo>
                <a:cubicBezTo>
                  <a:pt x="0" y="2033"/>
                  <a:pt x="2032" y="0"/>
                  <a:pt x="4445" y="0"/>
                </a:cubicBezTo>
                <a:cubicBezTo>
                  <a:pt x="4445" y="0"/>
                  <a:pt x="4445" y="0"/>
                  <a:pt x="4445" y="0"/>
                </a:cubicBezTo>
                <a:lnTo>
                  <a:pt x="4445" y="0"/>
                </a:lnTo>
                <a:lnTo>
                  <a:pt x="3059430" y="0"/>
                </a:lnTo>
                <a:cubicBezTo>
                  <a:pt x="3061843" y="0"/>
                  <a:pt x="3063875" y="2033"/>
                  <a:pt x="3063875" y="4446"/>
                </a:cubicBezTo>
                <a:cubicBezTo>
                  <a:pt x="3063875" y="4446"/>
                  <a:pt x="3063875" y="4446"/>
                  <a:pt x="3063875" y="4446"/>
                </a:cubicBezTo>
                <a:lnTo>
                  <a:pt x="3063875" y="4446"/>
                </a:lnTo>
                <a:lnTo>
                  <a:pt x="3063875" y="22480"/>
                </a:lnTo>
                <a:cubicBezTo>
                  <a:pt x="3063875" y="25020"/>
                  <a:pt x="3061843" y="26924"/>
                  <a:pt x="3059430" y="26924"/>
                </a:cubicBezTo>
                <a:cubicBezTo>
                  <a:pt x="3059430" y="26924"/>
                  <a:pt x="3059430" y="26924"/>
                  <a:pt x="3059430" y="26924"/>
                </a:cubicBezTo>
                <a:lnTo>
                  <a:pt x="3059430" y="26924"/>
                </a:lnTo>
                <a:lnTo>
                  <a:pt x="4445" y="26924"/>
                </a:lnTo>
                <a:cubicBezTo>
                  <a:pt x="2032" y="26924"/>
                  <a:pt x="0" y="25020"/>
                  <a:pt x="0" y="22480"/>
                </a:cubicBezTo>
                <a:cubicBezTo>
                  <a:pt x="0" y="22480"/>
                  <a:pt x="0" y="22480"/>
                  <a:pt x="0" y="2248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Freeform 106"/>
          <p:cNvSpPr/>
          <p:nvPr/>
        </p:nvSpPr>
        <p:spPr>
          <a:xfrm>
            <a:off x="7377176" y="4060825"/>
            <a:ext cx="1600200" cy="36449"/>
          </a:xfrm>
          <a:custGeom>
            <a:avLst/>
            <a:gdLst/>
            <a:ahLst/>
            <a:cxnLst/>
            <a:rect l="0" t="0" r="0" b="0"/>
            <a:pathLst>
              <a:path w="1600200" h="36449">
                <a:moveTo>
                  <a:pt x="0" y="6096"/>
                </a:moveTo>
                <a:cubicBezTo>
                  <a:pt x="0" y="2668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8"/>
                  <a:pt x="1600200" y="6096"/>
                </a:cubicBezTo>
                <a:cubicBezTo>
                  <a:pt x="1600200" y="6096"/>
                  <a:pt x="1600200" y="6096"/>
                  <a:pt x="1600200" y="6096"/>
                </a:cubicBezTo>
                <a:lnTo>
                  <a:pt x="1600200" y="6096"/>
                </a:lnTo>
                <a:lnTo>
                  <a:pt x="1600200" y="30480"/>
                </a:lnTo>
                <a:cubicBezTo>
                  <a:pt x="1600200" y="33783"/>
                  <a:pt x="1597405" y="36449"/>
                  <a:pt x="1594104" y="36449"/>
                </a:cubicBezTo>
                <a:cubicBezTo>
                  <a:pt x="1594104" y="36449"/>
                  <a:pt x="1594104" y="36449"/>
                  <a:pt x="1594104" y="36449"/>
                </a:cubicBezTo>
                <a:lnTo>
                  <a:pt x="1594104" y="36449"/>
                </a:lnTo>
                <a:lnTo>
                  <a:pt x="5968" y="36449"/>
                </a:lnTo>
                <a:cubicBezTo>
                  <a:pt x="2667" y="36449"/>
                  <a:pt x="0" y="33783"/>
                  <a:pt x="0" y="30480"/>
                </a:cubicBezTo>
                <a:cubicBezTo>
                  <a:pt x="0" y="30480"/>
                  <a:pt x="0" y="30480"/>
                  <a:pt x="0" y="3048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Freeform 107"/>
          <p:cNvSpPr/>
          <p:nvPr/>
        </p:nvSpPr>
        <p:spPr>
          <a:xfrm>
            <a:off x="0" y="3649727"/>
            <a:ext cx="9144000" cy="244475"/>
          </a:xfrm>
          <a:custGeom>
            <a:avLst/>
            <a:gdLst/>
            <a:ahLst/>
            <a:cxnLst/>
            <a:rect l="0" t="0" r="0" b="0"/>
            <a:pathLst>
              <a:path w="9144000" h="244475">
                <a:moveTo>
                  <a:pt x="0" y="244475"/>
                </a:moveTo>
                <a:lnTo>
                  <a:pt x="9144000" y="244475"/>
                </a:lnTo>
                <a:lnTo>
                  <a:pt x="9144000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Freeform 108"/>
          <p:cNvSpPr/>
          <p:nvPr/>
        </p:nvSpPr>
        <p:spPr>
          <a:xfrm>
            <a:off x="0" y="3675063"/>
            <a:ext cx="9144000" cy="141287"/>
          </a:xfrm>
          <a:custGeom>
            <a:avLst/>
            <a:gdLst/>
            <a:ahLst/>
            <a:cxnLst/>
            <a:rect l="0" t="0" r="0" b="0"/>
            <a:pathLst>
              <a:path w="9144000" h="141287">
                <a:moveTo>
                  <a:pt x="0" y="141287"/>
                </a:moveTo>
                <a:lnTo>
                  <a:pt x="9144000" y="141287"/>
                </a:lnTo>
                <a:lnTo>
                  <a:pt x="91440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Freeform 109"/>
          <p:cNvSpPr/>
          <p:nvPr/>
        </p:nvSpPr>
        <p:spPr>
          <a:xfrm>
            <a:off x="6413500" y="3643377"/>
            <a:ext cx="2730500" cy="247650"/>
          </a:xfrm>
          <a:custGeom>
            <a:avLst/>
            <a:gdLst/>
            <a:ahLst/>
            <a:cxnLst/>
            <a:rect l="0" t="0" r="0" b="0"/>
            <a:pathLst>
              <a:path w="2730500" h="247650">
                <a:moveTo>
                  <a:pt x="0" y="247650"/>
                </a:moveTo>
                <a:lnTo>
                  <a:pt x="2730500" y="247650"/>
                </a:lnTo>
                <a:lnTo>
                  <a:pt x="2730500" y="0"/>
                </a:lnTo>
                <a:lnTo>
                  <a:pt x="0" y="0"/>
                </a:lnTo>
                <a:lnTo>
                  <a:pt x="0" y="247650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Freeform 110"/>
          <p:cNvSpPr/>
          <p:nvPr/>
        </p:nvSpPr>
        <p:spPr>
          <a:xfrm>
            <a:off x="0" y="0"/>
            <a:ext cx="9144000" cy="3702050"/>
          </a:xfrm>
          <a:custGeom>
            <a:avLst/>
            <a:gdLst/>
            <a:ahLst/>
            <a:cxnLst/>
            <a:rect l="0" t="0" r="0" b="0"/>
            <a:pathLst>
              <a:path w="9144000" h="3702050">
                <a:moveTo>
                  <a:pt x="0" y="3702050"/>
                </a:moveTo>
                <a:lnTo>
                  <a:pt x="9144000" y="3702050"/>
                </a:lnTo>
                <a:lnTo>
                  <a:pt x="9144000" y="0"/>
                </a:lnTo>
                <a:lnTo>
                  <a:pt x="0" y="0"/>
                </a:lnTo>
                <a:lnTo>
                  <a:pt x="0" y="37020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Box 4"/>
          <p:cNvSpPr txBox="1"/>
          <p:nvPr/>
        </p:nvSpPr>
        <p:spPr>
          <a:xfrm>
            <a:off x="138099" y="4399472"/>
            <a:ext cx="8643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,Bold" charset="0"/>
                <a:cs typeface="Times New Roman" panose="02020603050405020304" pitchFamily="18" charset="0"/>
              </a:rPr>
              <a:t>Исполнение бюджета</a:t>
            </a:r>
          </a:p>
          <a:p>
            <a:pPr algn="ctr"/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,Bold" charset="0"/>
                <a:cs typeface="Times New Roman" panose="02020603050405020304" pitchFamily="18" charset="0"/>
              </a:rPr>
              <a:t>Туриловского сельского поселения </a:t>
            </a:r>
          </a:p>
          <a:p>
            <a:pPr algn="ctr"/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,Bold" charset="0"/>
                <a:cs typeface="Times New Roman" panose="02020603050405020304" pitchFamily="18" charset="0"/>
              </a:rPr>
              <a:t>Миллеровского района за 2020 год</a:t>
            </a:r>
            <a:endParaRPr lang="ru-RU" sz="36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29" name="Rectangle 187"/>
          <p:cNvSpPr/>
          <p:nvPr/>
        </p:nvSpPr>
        <p:spPr>
          <a:xfrm>
            <a:off x="1456563" y="983630"/>
            <a:ext cx="6698950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0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Туриловского сельского</a:t>
            </a:r>
            <a:r>
              <a:rPr lang="ru-RU" sz="2000" b="1" i="0" spc="0" dirty="0" smtClean="0">
                <a:solidFill>
                  <a:srgbClr val="FFFFFF"/>
                </a:solidFill>
                <a:latin typeface="Arial"/>
              </a:rPr>
              <a:t> поселения</a:t>
            </a:r>
            <a:endParaRPr lang="en-US" sz="2000" b="1" i="0" spc="0" baseline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5" y="1309925"/>
            <a:ext cx="7378519" cy="213201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Freeform 197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88" name="Диаграмма 87"/>
          <p:cNvGraphicFramePr/>
          <p:nvPr>
            <p:extLst>
              <p:ext uri="{D42A27DB-BD31-4B8C-83A1-F6EECF244321}">
                <p14:modId xmlns="" xmlns:p14="http://schemas.microsoft.com/office/powerpoint/2010/main" val="1186470290"/>
              </p:ext>
            </p:extLst>
          </p:nvPr>
        </p:nvGraphicFramePr>
        <p:xfrm>
          <a:off x="91439" y="1359408"/>
          <a:ext cx="9051036" cy="5504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80" name="Freeform 1980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Freeform 1981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Freeform 1982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Freeform 1983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Freeform 1984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Freeform 1985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Freeform 1986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Freeform 1987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Freeform 1988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Freeform 1989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Freeform 1990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Freeform 1991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Freeform 1992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96" name="Picture 199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195" y="879349"/>
            <a:ext cx="480059" cy="480059"/>
          </a:xfrm>
          <a:prstGeom prst="rect">
            <a:avLst/>
          </a:prstGeom>
          <a:noFill/>
          <a:extLst/>
        </p:spPr>
      </p:pic>
      <p:pic>
        <p:nvPicPr>
          <p:cNvPr id="1998" name="Picture 199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2488" y="879349"/>
            <a:ext cx="481583" cy="480059"/>
          </a:xfrm>
          <a:prstGeom prst="rect">
            <a:avLst/>
          </a:prstGeom>
          <a:noFill/>
          <a:extLst/>
        </p:spPr>
      </p:pic>
      <p:pic>
        <p:nvPicPr>
          <p:cNvPr id="2001" name="Picture 200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91997"/>
            <a:ext cx="329184" cy="382524"/>
          </a:xfrm>
          <a:prstGeom prst="rect">
            <a:avLst/>
          </a:prstGeom>
          <a:noFill/>
          <a:extLst/>
        </p:spPr>
      </p:pic>
      <p:pic>
        <p:nvPicPr>
          <p:cNvPr id="2013" name="Picture 117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0444" y="3773425"/>
            <a:ext cx="106679" cy="106679"/>
          </a:xfrm>
          <a:prstGeom prst="rect">
            <a:avLst/>
          </a:prstGeom>
          <a:noFill/>
          <a:extLst/>
        </p:spPr>
      </p:pic>
      <p:pic>
        <p:nvPicPr>
          <p:cNvPr id="2032" name="Picture 202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5155" y="6277357"/>
            <a:ext cx="402336" cy="400811"/>
          </a:xfrm>
          <a:prstGeom prst="rect">
            <a:avLst/>
          </a:prstGeom>
          <a:noFill/>
          <a:extLst/>
        </p:spPr>
      </p:pic>
      <p:pic>
        <p:nvPicPr>
          <p:cNvPr id="2035" name="Picture 14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036" name="Rectangle 2036"/>
          <p:cNvSpPr/>
          <p:nvPr/>
        </p:nvSpPr>
        <p:spPr>
          <a:xfrm>
            <a:off x="286747" y="677447"/>
            <a:ext cx="857316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СТРУКТУРА РАСХОДОВ БЮДЖЕТА ТУРИЛОВСКОГО СЕЛЬСКОГО ПОСЕЛЕНИЯ МИЛЛЕРОВСКОГО РАЙОНА В 2020 ГОДУ</a:t>
            </a:r>
            <a:endParaRPr lang="en-US" b="1" i="0" spc="0" baseline="0" dirty="0">
              <a:solidFill>
                <a:srgbClr val="1F497D"/>
              </a:solidFill>
              <a:latin typeface="Trebuchet MS,Bold" charset="0"/>
              <a:cs typeface="Times New Roman" pitchFamily="18" charset="0"/>
            </a:endParaRPr>
          </a:p>
        </p:txBody>
      </p:sp>
      <p:sp>
        <p:nvSpPr>
          <p:cNvPr id="2039" name="Rectangle 2039"/>
          <p:cNvSpPr/>
          <p:nvPr/>
        </p:nvSpPr>
        <p:spPr>
          <a:xfrm>
            <a:off x="91439" y="1523995"/>
            <a:ext cx="68808" cy="3138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C0504D"/>
                </a:solidFill>
                <a:latin typeface="Trebuchet MS,Bold"/>
              </a:rPr>
              <a:t> </a:t>
            </a:r>
          </a:p>
        </p:txBody>
      </p:sp>
      <p:sp>
        <p:nvSpPr>
          <p:cNvPr id="2063" name="Rectangle 2063"/>
          <p:cNvSpPr/>
          <p:nvPr/>
        </p:nvSpPr>
        <p:spPr>
          <a:xfrm>
            <a:off x="8677682" y="12814"/>
            <a:ext cx="320601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10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4" name="Rectangle 2064"/>
          <p:cNvSpPr/>
          <p:nvPr/>
        </p:nvSpPr>
        <p:spPr>
          <a:xfrm>
            <a:off x="7898062" y="1087640"/>
            <a:ext cx="95853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dirty="0">
                <a:latin typeface="Trebuchet MS" panose="020B0603020202020204" pitchFamily="34" charset="0"/>
                <a:cs typeface="Times New Roman" pitchFamily="18" charset="0"/>
              </a:rPr>
              <a:t>т</a:t>
            </a:r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ыс.</a:t>
            </a:r>
            <a:r>
              <a:rPr lang="en-US" sz="1200" b="1" i="0" spc="-18" baseline="0" dirty="0" smtClean="0"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en-US" sz="1200" b="1" i="0" spc="-29" baseline="0" dirty="0">
                <a:latin typeface="Trebuchet MS" panose="020B0603020202020204" pitchFamily="34" charset="0"/>
                <a:cs typeface="Times New Roman" pitchFamily="18" charset="0"/>
              </a:rPr>
              <a:t>р</a:t>
            </a:r>
            <a:r>
              <a:rPr lang="en-US" sz="1200" b="1" i="0" spc="-49" baseline="0" dirty="0">
                <a:latin typeface="Trebuchet MS" panose="020B0603020202020204" pitchFamily="34" charset="0"/>
                <a:cs typeface="Times New Roman" pitchFamily="18" charset="0"/>
              </a:rPr>
              <a:t>у</a:t>
            </a:r>
            <a:r>
              <a:rPr lang="en-US" sz="1200" b="1" i="0" spc="-39" baseline="0" dirty="0">
                <a:latin typeface="Trebuchet MS" panose="020B0603020202020204" pitchFamily="34" charset="0"/>
                <a:cs typeface="Times New Roman" pitchFamily="18" charset="0"/>
              </a:rPr>
              <a:t>б</a:t>
            </a:r>
            <a:r>
              <a:rPr lang="en-US" sz="1200" b="1" i="0" spc="-28" baseline="0" dirty="0">
                <a:latin typeface="Trebuchet MS" panose="020B0603020202020204" pitchFamily="34" charset="0"/>
                <a:cs typeface="Times New Roman" pitchFamily="18" charset="0"/>
              </a:rPr>
              <a:t>л</a:t>
            </a:r>
            <a:r>
              <a:rPr lang="en-US" sz="1200" b="1" i="0" spc="0" baseline="0" dirty="0">
                <a:latin typeface="Trebuchet MS" panose="020B0603020202020204" pitchFamily="34" charset="0"/>
                <a:cs typeface="Times New Roman" pitchFamily="18" charset="0"/>
              </a:rPr>
              <a:t>ей </a:t>
            </a:r>
          </a:p>
        </p:txBody>
      </p:sp>
      <p:sp>
        <p:nvSpPr>
          <p:cNvPr id="55" name="Rectangle 187"/>
          <p:cNvSpPr/>
          <p:nvPr/>
        </p:nvSpPr>
        <p:spPr>
          <a:xfrm>
            <a:off x="5888735" y="297265"/>
            <a:ext cx="300883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Туриловского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ectangle 2036"/>
          <p:cNvSpPr/>
          <p:nvPr/>
        </p:nvSpPr>
        <p:spPr>
          <a:xfrm>
            <a:off x="160247" y="1214998"/>
            <a:ext cx="388686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C00000"/>
                </a:solidFill>
                <a:latin typeface="Trebuchet MS,Bold" charset="0"/>
                <a:cs typeface="Times New Roman" pitchFamily="18" charset="0"/>
              </a:rPr>
              <a:t>9 937,6 тыс. рублей</a:t>
            </a:r>
            <a:endParaRPr lang="en-US" b="1" i="0" spc="0" baseline="0" dirty="0">
              <a:solidFill>
                <a:srgbClr val="C00000"/>
              </a:solidFill>
              <a:latin typeface="Trebuchet MS,Bold" charset="0"/>
              <a:cs typeface="Times New Roman" pitchFamily="18" charset="0"/>
            </a:endParaRPr>
          </a:p>
        </p:txBody>
      </p:sp>
      <p:sp>
        <p:nvSpPr>
          <p:cNvPr id="30" name="Rectangle 2036"/>
          <p:cNvSpPr/>
          <p:nvPr/>
        </p:nvSpPr>
        <p:spPr>
          <a:xfrm>
            <a:off x="286747" y="6124170"/>
            <a:ext cx="388686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C00000"/>
                </a:solidFill>
                <a:latin typeface="Trebuchet MS,Bold" charset="0"/>
                <a:cs typeface="Times New Roman" pitchFamily="18" charset="0"/>
              </a:rPr>
              <a:t>Социальная сфера – 4232,3 тыс. рублей</a:t>
            </a:r>
            <a:endParaRPr lang="en-US" b="1" i="0" spc="0" baseline="0" dirty="0">
              <a:solidFill>
                <a:srgbClr val="C00000"/>
              </a:solidFill>
              <a:latin typeface="Trebuchet MS,Bold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Freeform 73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Freeform 733"/>
          <p:cNvSpPr/>
          <p:nvPr/>
        </p:nvSpPr>
        <p:spPr>
          <a:xfrm>
            <a:off x="0" y="366825"/>
            <a:ext cx="9144000" cy="84406"/>
          </a:xfrm>
          <a:custGeom>
            <a:avLst/>
            <a:gdLst/>
            <a:ahLst/>
            <a:cxnLst/>
            <a:rect l="0" t="0" r="0" b="0"/>
            <a:pathLst>
              <a:path w="9144000" h="84406">
                <a:moveTo>
                  <a:pt x="0" y="84406"/>
                </a:moveTo>
                <a:lnTo>
                  <a:pt x="9144000" y="84406"/>
                </a:lnTo>
                <a:lnTo>
                  <a:pt x="9144000" y="0"/>
                </a:lnTo>
                <a:lnTo>
                  <a:pt x="0" y="0"/>
                </a:lnTo>
                <a:lnTo>
                  <a:pt x="0" y="84406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Freeform 734"/>
          <p:cNvSpPr/>
          <p:nvPr/>
        </p:nvSpPr>
        <p:spPr>
          <a:xfrm>
            <a:off x="0" y="-25"/>
            <a:ext cx="9144000" cy="310668"/>
          </a:xfrm>
          <a:custGeom>
            <a:avLst/>
            <a:gdLst/>
            <a:ahLst/>
            <a:cxnLst/>
            <a:rect l="0" t="0" r="0" b="0"/>
            <a:pathLst>
              <a:path w="9144000" h="310668">
                <a:moveTo>
                  <a:pt x="0" y="310668"/>
                </a:moveTo>
                <a:lnTo>
                  <a:pt x="9144000" y="310668"/>
                </a:lnTo>
                <a:lnTo>
                  <a:pt x="9144000" y="0"/>
                </a:lnTo>
                <a:lnTo>
                  <a:pt x="0" y="0"/>
                </a:lnTo>
                <a:lnTo>
                  <a:pt x="0" y="310668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Freeform 735"/>
          <p:cNvSpPr/>
          <p:nvPr/>
        </p:nvSpPr>
        <p:spPr>
          <a:xfrm>
            <a:off x="0" y="308228"/>
            <a:ext cx="9144000" cy="91442"/>
          </a:xfrm>
          <a:custGeom>
            <a:avLst/>
            <a:gdLst/>
            <a:ahLst/>
            <a:cxnLst/>
            <a:rect l="0" t="0" r="0" b="0"/>
            <a:pathLst>
              <a:path w="9144000" h="91442">
                <a:moveTo>
                  <a:pt x="0" y="91442"/>
                </a:moveTo>
                <a:lnTo>
                  <a:pt x="9144000" y="91442"/>
                </a:lnTo>
                <a:lnTo>
                  <a:pt x="9144000" y="0"/>
                </a:lnTo>
                <a:lnTo>
                  <a:pt x="0" y="0"/>
                </a:lnTo>
                <a:lnTo>
                  <a:pt x="0" y="91442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Freeform 736"/>
          <p:cNvSpPr/>
          <p:nvPr/>
        </p:nvSpPr>
        <p:spPr>
          <a:xfrm>
            <a:off x="5410200" y="360272"/>
            <a:ext cx="3733800" cy="91087"/>
          </a:xfrm>
          <a:custGeom>
            <a:avLst/>
            <a:gdLst/>
            <a:ahLst/>
            <a:cxnLst/>
            <a:rect l="0" t="0" r="0" b="0"/>
            <a:pathLst>
              <a:path w="3733800" h="91087">
                <a:moveTo>
                  <a:pt x="0" y="91087"/>
                </a:moveTo>
                <a:lnTo>
                  <a:pt x="3733800" y="91087"/>
                </a:lnTo>
                <a:lnTo>
                  <a:pt x="3733800" y="0"/>
                </a:lnTo>
                <a:lnTo>
                  <a:pt x="0" y="0"/>
                </a:lnTo>
                <a:lnTo>
                  <a:pt x="0" y="910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Freeform 737"/>
          <p:cNvSpPr/>
          <p:nvPr/>
        </p:nvSpPr>
        <p:spPr>
          <a:xfrm>
            <a:off x="5410200" y="440106"/>
            <a:ext cx="3733800" cy="180035"/>
          </a:xfrm>
          <a:custGeom>
            <a:avLst/>
            <a:gdLst/>
            <a:ahLst/>
            <a:cxnLst/>
            <a:rect l="0" t="0" r="0" b="0"/>
            <a:pathLst>
              <a:path w="3733800" h="180035">
                <a:moveTo>
                  <a:pt x="0" y="180035"/>
                </a:moveTo>
                <a:lnTo>
                  <a:pt x="3733800" y="180035"/>
                </a:lnTo>
                <a:lnTo>
                  <a:pt x="373380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Freeform 738"/>
          <p:cNvSpPr/>
          <p:nvPr/>
        </p:nvSpPr>
        <p:spPr>
          <a:xfrm>
            <a:off x="5407278" y="497460"/>
            <a:ext cx="3063240" cy="27431"/>
          </a:xfrm>
          <a:custGeom>
            <a:avLst/>
            <a:gdLst/>
            <a:ahLst/>
            <a:cxnLst/>
            <a:rect l="0" t="0" r="0" b="0"/>
            <a:pathLst>
              <a:path w="3063240" h="27431">
                <a:moveTo>
                  <a:pt x="0" y="4571"/>
                </a:moveTo>
                <a:cubicBezTo>
                  <a:pt x="0" y="2031"/>
                  <a:pt x="2160" y="0"/>
                  <a:pt x="4573" y="0"/>
                </a:cubicBezTo>
                <a:cubicBezTo>
                  <a:pt x="4573" y="0"/>
                  <a:pt x="4573" y="0"/>
                  <a:pt x="4573" y="0"/>
                </a:cubicBezTo>
                <a:lnTo>
                  <a:pt x="4573" y="0"/>
                </a:lnTo>
                <a:lnTo>
                  <a:pt x="3058668" y="0"/>
                </a:lnTo>
                <a:cubicBezTo>
                  <a:pt x="3061208" y="0"/>
                  <a:pt x="3063240" y="2031"/>
                  <a:pt x="3063240" y="4571"/>
                </a:cubicBezTo>
                <a:cubicBezTo>
                  <a:pt x="3063240" y="4571"/>
                  <a:pt x="3063240" y="4571"/>
                  <a:pt x="3063240" y="4571"/>
                </a:cubicBezTo>
                <a:lnTo>
                  <a:pt x="3063240" y="4571"/>
                </a:lnTo>
                <a:lnTo>
                  <a:pt x="3063240" y="22860"/>
                </a:lnTo>
                <a:cubicBezTo>
                  <a:pt x="3063240" y="25400"/>
                  <a:pt x="3061208" y="27431"/>
                  <a:pt x="3058668" y="27431"/>
                </a:cubicBezTo>
                <a:cubicBezTo>
                  <a:pt x="3058668" y="27431"/>
                  <a:pt x="3058668" y="27431"/>
                  <a:pt x="3058668" y="27431"/>
                </a:cubicBezTo>
                <a:lnTo>
                  <a:pt x="3058668" y="27431"/>
                </a:lnTo>
                <a:lnTo>
                  <a:pt x="4573" y="27431"/>
                </a:lnTo>
                <a:cubicBezTo>
                  <a:pt x="2160" y="27431"/>
                  <a:pt x="0" y="25400"/>
                  <a:pt x="0" y="22860"/>
                </a:cubicBezTo>
                <a:cubicBezTo>
                  <a:pt x="0" y="22860"/>
                  <a:pt x="0" y="22860"/>
                  <a:pt x="0" y="2286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Freeform 739"/>
          <p:cNvSpPr/>
          <p:nvPr/>
        </p:nvSpPr>
        <p:spPr>
          <a:xfrm>
            <a:off x="7373619" y="588899"/>
            <a:ext cx="1600200" cy="36576"/>
          </a:xfrm>
          <a:custGeom>
            <a:avLst/>
            <a:gdLst/>
            <a:ahLst/>
            <a:cxnLst/>
            <a:rect l="0" t="0" r="0" b="0"/>
            <a:pathLst>
              <a:path w="1600200" h="36576">
                <a:moveTo>
                  <a:pt x="0" y="6097"/>
                </a:moveTo>
                <a:cubicBezTo>
                  <a:pt x="0" y="2794"/>
                  <a:pt x="2795" y="0"/>
                  <a:pt x="6097" y="0"/>
                </a:cubicBezTo>
                <a:cubicBezTo>
                  <a:pt x="6097" y="0"/>
                  <a:pt x="6097" y="0"/>
                  <a:pt x="6097" y="0"/>
                </a:cubicBezTo>
                <a:lnTo>
                  <a:pt x="6097" y="0"/>
                </a:lnTo>
                <a:lnTo>
                  <a:pt x="1594104" y="0"/>
                </a:lnTo>
                <a:cubicBezTo>
                  <a:pt x="1597534" y="0"/>
                  <a:pt x="1600200" y="2794"/>
                  <a:pt x="1600200" y="6097"/>
                </a:cubicBezTo>
                <a:cubicBezTo>
                  <a:pt x="1600200" y="6097"/>
                  <a:pt x="1600200" y="6097"/>
                  <a:pt x="1600200" y="6097"/>
                </a:cubicBezTo>
                <a:lnTo>
                  <a:pt x="1600200" y="6097"/>
                </a:lnTo>
                <a:lnTo>
                  <a:pt x="1600200" y="30480"/>
                </a:lnTo>
                <a:cubicBezTo>
                  <a:pt x="1600200" y="33910"/>
                  <a:pt x="1597534" y="36576"/>
                  <a:pt x="1594104" y="36576"/>
                </a:cubicBezTo>
                <a:cubicBezTo>
                  <a:pt x="1594104" y="36576"/>
                  <a:pt x="1594104" y="36576"/>
                  <a:pt x="1594104" y="36576"/>
                </a:cubicBezTo>
                <a:lnTo>
                  <a:pt x="1594104" y="36576"/>
                </a:lnTo>
                <a:lnTo>
                  <a:pt x="6097" y="36576"/>
                </a:lnTo>
                <a:cubicBezTo>
                  <a:pt x="2795" y="36576"/>
                  <a:pt x="0" y="33910"/>
                  <a:pt x="0" y="30480"/>
                </a:cubicBezTo>
                <a:cubicBezTo>
                  <a:pt x="0" y="30480"/>
                  <a:pt x="0" y="30480"/>
                  <a:pt x="0" y="3048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Freeform 740"/>
          <p:cNvSpPr/>
          <p:nvPr/>
        </p:nvSpPr>
        <p:spPr>
          <a:xfrm>
            <a:off x="9084944" y="-2032"/>
            <a:ext cx="57626" cy="621792"/>
          </a:xfrm>
          <a:custGeom>
            <a:avLst/>
            <a:gdLst/>
            <a:ahLst/>
            <a:cxnLst/>
            <a:rect l="0" t="0" r="0" b="0"/>
            <a:pathLst>
              <a:path w="57626" h="621792">
                <a:moveTo>
                  <a:pt x="0" y="621792"/>
                </a:moveTo>
                <a:lnTo>
                  <a:pt x="57626" y="621792"/>
                </a:lnTo>
                <a:lnTo>
                  <a:pt x="57626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Freeform 741"/>
          <p:cNvSpPr/>
          <p:nvPr/>
        </p:nvSpPr>
        <p:spPr>
          <a:xfrm>
            <a:off x="9044431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Freeform 742"/>
          <p:cNvSpPr/>
          <p:nvPr/>
        </p:nvSpPr>
        <p:spPr>
          <a:xfrm>
            <a:off x="9025381" y="-2032"/>
            <a:ext cx="9144" cy="621792"/>
          </a:xfrm>
          <a:custGeom>
            <a:avLst/>
            <a:gdLst/>
            <a:ahLst/>
            <a:cxnLst/>
            <a:rect l="0" t="0" r="0" b="0"/>
            <a:pathLst>
              <a:path w="9144" h="621792">
                <a:moveTo>
                  <a:pt x="0" y="621792"/>
                </a:moveTo>
                <a:lnTo>
                  <a:pt x="9144" y="621792"/>
                </a:lnTo>
                <a:lnTo>
                  <a:pt x="9144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Freeform 743"/>
          <p:cNvSpPr/>
          <p:nvPr/>
        </p:nvSpPr>
        <p:spPr>
          <a:xfrm>
            <a:off x="8975470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Freeform 744"/>
          <p:cNvSpPr/>
          <p:nvPr/>
        </p:nvSpPr>
        <p:spPr>
          <a:xfrm>
            <a:off x="8915654" y="381"/>
            <a:ext cx="54864" cy="585216"/>
          </a:xfrm>
          <a:custGeom>
            <a:avLst/>
            <a:gdLst/>
            <a:ahLst/>
            <a:cxnLst/>
            <a:rect l="0" t="0" r="0" b="0"/>
            <a:pathLst>
              <a:path w="54864" h="585216">
                <a:moveTo>
                  <a:pt x="0" y="585216"/>
                </a:moveTo>
                <a:lnTo>
                  <a:pt x="54864" y="585216"/>
                </a:lnTo>
                <a:lnTo>
                  <a:pt x="5486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Freeform 745"/>
          <p:cNvSpPr/>
          <p:nvPr/>
        </p:nvSpPr>
        <p:spPr>
          <a:xfrm>
            <a:off x="8873490" y="381"/>
            <a:ext cx="9143" cy="585216"/>
          </a:xfrm>
          <a:custGeom>
            <a:avLst/>
            <a:gdLst/>
            <a:ahLst/>
            <a:cxnLst/>
            <a:rect l="0" t="0" r="0" b="0"/>
            <a:pathLst>
              <a:path w="9143" h="585216">
                <a:moveTo>
                  <a:pt x="0" y="585216"/>
                </a:moveTo>
                <a:lnTo>
                  <a:pt x="9143" y="585216"/>
                </a:lnTo>
                <a:lnTo>
                  <a:pt x="9143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9" name="Picture 74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8628" y="928117"/>
            <a:ext cx="499872" cy="499872"/>
          </a:xfrm>
          <a:prstGeom prst="rect">
            <a:avLst/>
          </a:prstGeom>
          <a:noFill/>
          <a:extLst/>
        </p:spPr>
      </p:pic>
      <p:pic>
        <p:nvPicPr>
          <p:cNvPr id="753" name="Picture 1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772" name="Rectangle 772"/>
          <p:cNvSpPr/>
          <p:nvPr/>
        </p:nvSpPr>
        <p:spPr>
          <a:xfrm>
            <a:off x="176388" y="1228575"/>
            <a:ext cx="1044645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96" b="1" dirty="0">
                <a:latin typeface="Arial,Bold"/>
              </a:rPr>
              <a:t>т</a:t>
            </a:r>
            <a:r>
              <a:rPr lang="ru-RU" sz="1296" b="1" i="0" spc="0" baseline="0" dirty="0" smtClean="0">
                <a:latin typeface="Arial,Bold"/>
              </a:rPr>
              <a:t>ыс.</a:t>
            </a:r>
            <a:r>
              <a:rPr lang="en-US" sz="1296" b="1" i="0" spc="0" baseline="0" dirty="0" smtClean="0">
                <a:latin typeface="Arial"/>
              </a:rPr>
              <a:t> </a:t>
            </a:r>
            <a:r>
              <a:rPr lang="en-US" sz="1296" b="1" i="0" spc="-11" baseline="0" dirty="0">
                <a:latin typeface="Arial,Bold"/>
              </a:rPr>
              <a:t>р</a:t>
            </a:r>
            <a:r>
              <a:rPr lang="en-US" sz="1296" b="1" i="0" spc="-36" baseline="0" dirty="0">
                <a:latin typeface="Arial,Bold"/>
              </a:rPr>
              <a:t>у</a:t>
            </a:r>
            <a:r>
              <a:rPr lang="en-US" sz="1296" b="1" i="0" spc="-32" baseline="0" dirty="0">
                <a:latin typeface="Arial,Bold"/>
              </a:rPr>
              <a:t>б</a:t>
            </a:r>
            <a:r>
              <a:rPr lang="en-US" sz="1296" b="1" i="0" spc="0" baseline="0" dirty="0">
                <a:latin typeface="Arial,Bold"/>
              </a:rPr>
              <a:t>лей</a:t>
            </a:r>
            <a:r>
              <a:rPr lang="en-US" sz="1296" b="1" i="0" spc="0" baseline="0" dirty="0">
                <a:latin typeface="Arial"/>
              </a:rPr>
              <a:t>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723" y="658655"/>
            <a:ext cx="9021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ДИНАМИКА РАСХОДОВ БЮДЖЕТА ТУРИЛОВСКОГО СЕЛЬСКОГО ПОСЕЛЕНИЯ МИЛЛЕРОВСКОГО РАЙОНА В 2019 – 2020 гг.</a:t>
            </a:r>
            <a:endParaRPr lang="ru-RU" b="1" dirty="0">
              <a:solidFill>
                <a:srgbClr val="DF564F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49" name="Rectangle 187"/>
          <p:cNvSpPr/>
          <p:nvPr/>
        </p:nvSpPr>
        <p:spPr>
          <a:xfrm>
            <a:off x="5888735" y="297265"/>
            <a:ext cx="300883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Туриловского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Rectangle 729"/>
          <p:cNvSpPr/>
          <p:nvPr/>
        </p:nvSpPr>
        <p:spPr>
          <a:xfrm>
            <a:off x="8704449" y="12777"/>
            <a:ext cx="320601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dirty="0" smtClean="0">
                <a:solidFill>
                  <a:srgbClr val="FFFFFF"/>
                </a:solidFill>
                <a:latin typeface="Arial"/>
              </a:rPr>
              <a:t>11</a:t>
            </a:r>
            <a:r>
              <a:rPr lang="en-US" sz="1800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0" b="0" i="0" spc="0" baseline="0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="" xmlns:p14="http://schemas.microsoft.com/office/powerpoint/2010/main" val="1818144004"/>
              </p:ext>
            </p:extLst>
          </p:nvPr>
        </p:nvGraphicFramePr>
        <p:xfrm>
          <a:off x="0" y="1427989"/>
          <a:ext cx="9142570" cy="5430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8" name="Стрелка вправо 37"/>
          <p:cNvSpPr/>
          <p:nvPr/>
        </p:nvSpPr>
        <p:spPr>
          <a:xfrm rot="2393982">
            <a:off x="4521724" y="2274369"/>
            <a:ext cx="1515809" cy="880295"/>
          </a:xfrm>
          <a:prstGeom prst="rightArrow">
            <a:avLst>
              <a:gd name="adj1" fmla="val 50000"/>
              <a:gd name="adj2" fmla="val 569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93,5%</a:t>
            </a:r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Freeform 732"/>
          <p:cNvSpPr/>
          <p:nvPr/>
        </p:nvSpPr>
        <p:spPr>
          <a:xfrm>
            <a:off x="0" y="-2032"/>
            <a:ext cx="9144000" cy="6860032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Freeform 733"/>
          <p:cNvSpPr/>
          <p:nvPr/>
        </p:nvSpPr>
        <p:spPr>
          <a:xfrm>
            <a:off x="0" y="366825"/>
            <a:ext cx="9144000" cy="84406"/>
          </a:xfrm>
          <a:custGeom>
            <a:avLst/>
            <a:gdLst/>
            <a:ahLst/>
            <a:cxnLst/>
            <a:rect l="0" t="0" r="0" b="0"/>
            <a:pathLst>
              <a:path w="9144000" h="84406">
                <a:moveTo>
                  <a:pt x="0" y="84406"/>
                </a:moveTo>
                <a:lnTo>
                  <a:pt x="9144000" y="84406"/>
                </a:lnTo>
                <a:lnTo>
                  <a:pt x="9144000" y="0"/>
                </a:lnTo>
                <a:lnTo>
                  <a:pt x="0" y="0"/>
                </a:lnTo>
                <a:lnTo>
                  <a:pt x="0" y="84406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Freeform 734"/>
          <p:cNvSpPr/>
          <p:nvPr/>
        </p:nvSpPr>
        <p:spPr>
          <a:xfrm>
            <a:off x="0" y="-25"/>
            <a:ext cx="9144000" cy="310668"/>
          </a:xfrm>
          <a:custGeom>
            <a:avLst/>
            <a:gdLst/>
            <a:ahLst/>
            <a:cxnLst/>
            <a:rect l="0" t="0" r="0" b="0"/>
            <a:pathLst>
              <a:path w="9144000" h="310668">
                <a:moveTo>
                  <a:pt x="0" y="310668"/>
                </a:moveTo>
                <a:lnTo>
                  <a:pt x="9144000" y="310668"/>
                </a:lnTo>
                <a:lnTo>
                  <a:pt x="9144000" y="0"/>
                </a:lnTo>
                <a:lnTo>
                  <a:pt x="0" y="0"/>
                </a:lnTo>
                <a:lnTo>
                  <a:pt x="0" y="310668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Freeform 735"/>
          <p:cNvSpPr/>
          <p:nvPr/>
        </p:nvSpPr>
        <p:spPr>
          <a:xfrm>
            <a:off x="0" y="308228"/>
            <a:ext cx="9144000" cy="91442"/>
          </a:xfrm>
          <a:custGeom>
            <a:avLst/>
            <a:gdLst/>
            <a:ahLst/>
            <a:cxnLst/>
            <a:rect l="0" t="0" r="0" b="0"/>
            <a:pathLst>
              <a:path w="9144000" h="91442">
                <a:moveTo>
                  <a:pt x="0" y="91442"/>
                </a:moveTo>
                <a:lnTo>
                  <a:pt x="9144000" y="91442"/>
                </a:lnTo>
                <a:lnTo>
                  <a:pt x="9144000" y="0"/>
                </a:lnTo>
                <a:lnTo>
                  <a:pt x="0" y="0"/>
                </a:lnTo>
                <a:lnTo>
                  <a:pt x="0" y="91442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Freeform 736"/>
          <p:cNvSpPr/>
          <p:nvPr/>
        </p:nvSpPr>
        <p:spPr>
          <a:xfrm>
            <a:off x="5410200" y="360272"/>
            <a:ext cx="3733800" cy="91087"/>
          </a:xfrm>
          <a:custGeom>
            <a:avLst/>
            <a:gdLst/>
            <a:ahLst/>
            <a:cxnLst/>
            <a:rect l="0" t="0" r="0" b="0"/>
            <a:pathLst>
              <a:path w="3733800" h="91087">
                <a:moveTo>
                  <a:pt x="0" y="91087"/>
                </a:moveTo>
                <a:lnTo>
                  <a:pt x="3733800" y="91087"/>
                </a:lnTo>
                <a:lnTo>
                  <a:pt x="3733800" y="0"/>
                </a:lnTo>
                <a:lnTo>
                  <a:pt x="0" y="0"/>
                </a:lnTo>
                <a:lnTo>
                  <a:pt x="0" y="910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Freeform 737"/>
          <p:cNvSpPr/>
          <p:nvPr/>
        </p:nvSpPr>
        <p:spPr>
          <a:xfrm>
            <a:off x="5410200" y="440106"/>
            <a:ext cx="3733800" cy="180035"/>
          </a:xfrm>
          <a:custGeom>
            <a:avLst/>
            <a:gdLst/>
            <a:ahLst/>
            <a:cxnLst/>
            <a:rect l="0" t="0" r="0" b="0"/>
            <a:pathLst>
              <a:path w="3733800" h="180035">
                <a:moveTo>
                  <a:pt x="0" y="180035"/>
                </a:moveTo>
                <a:lnTo>
                  <a:pt x="3733800" y="180035"/>
                </a:lnTo>
                <a:lnTo>
                  <a:pt x="373380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Freeform 738"/>
          <p:cNvSpPr/>
          <p:nvPr/>
        </p:nvSpPr>
        <p:spPr>
          <a:xfrm>
            <a:off x="5407278" y="497460"/>
            <a:ext cx="3063240" cy="27431"/>
          </a:xfrm>
          <a:custGeom>
            <a:avLst/>
            <a:gdLst/>
            <a:ahLst/>
            <a:cxnLst/>
            <a:rect l="0" t="0" r="0" b="0"/>
            <a:pathLst>
              <a:path w="3063240" h="27431">
                <a:moveTo>
                  <a:pt x="0" y="4571"/>
                </a:moveTo>
                <a:cubicBezTo>
                  <a:pt x="0" y="2031"/>
                  <a:pt x="2160" y="0"/>
                  <a:pt x="4573" y="0"/>
                </a:cubicBezTo>
                <a:cubicBezTo>
                  <a:pt x="4573" y="0"/>
                  <a:pt x="4573" y="0"/>
                  <a:pt x="4573" y="0"/>
                </a:cubicBezTo>
                <a:lnTo>
                  <a:pt x="4573" y="0"/>
                </a:lnTo>
                <a:lnTo>
                  <a:pt x="3058668" y="0"/>
                </a:lnTo>
                <a:cubicBezTo>
                  <a:pt x="3061208" y="0"/>
                  <a:pt x="3063240" y="2031"/>
                  <a:pt x="3063240" y="4571"/>
                </a:cubicBezTo>
                <a:cubicBezTo>
                  <a:pt x="3063240" y="4571"/>
                  <a:pt x="3063240" y="4571"/>
                  <a:pt x="3063240" y="4571"/>
                </a:cubicBezTo>
                <a:lnTo>
                  <a:pt x="3063240" y="4571"/>
                </a:lnTo>
                <a:lnTo>
                  <a:pt x="3063240" y="22860"/>
                </a:lnTo>
                <a:cubicBezTo>
                  <a:pt x="3063240" y="25400"/>
                  <a:pt x="3061208" y="27431"/>
                  <a:pt x="3058668" y="27431"/>
                </a:cubicBezTo>
                <a:cubicBezTo>
                  <a:pt x="3058668" y="27431"/>
                  <a:pt x="3058668" y="27431"/>
                  <a:pt x="3058668" y="27431"/>
                </a:cubicBezTo>
                <a:lnTo>
                  <a:pt x="3058668" y="27431"/>
                </a:lnTo>
                <a:lnTo>
                  <a:pt x="4573" y="27431"/>
                </a:lnTo>
                <a:cubicBezTo>
                  <a:pt x="2160" y="27431"/>
                  <a:pt x="0" y="25400"/>
                  <a:pt x="0" y="22860"/>
                </a:cubicBezTo>
                <a:cubicBezTo>
                  <a:pt x="0" y="22860"/>
                  <a:pt x="0" y="22860"/>
                  <a:pt x="0" y="2286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Freeform 739"/>
          <p:cNvSpPr/>
          <p:nvPr/>
        </p:nvSpPr>
        <p:spPr>
          <a:xfrm>
            <a:off x="7373619" y="588899"/>
            <a:ext cx="1600200" cy="36576"/>
          </a:xfrm>
          <a:custGeom>
            <a:avLst/>
            <a:gdLst/>
            <a:ahLst/>
            <a:cxnLst/>
            <a:rect l="0" t="0" r="0" b="0"/>
            <a:pathLst>
              <a:path w="1600200" h="36576">
                <a:moveTo>
                  <a:pt x="0" y="6097"/>
                </a:moveTo>
                <a:cubicBezTo>
                  <a:pt x="0" y="2794"/>
                  <a:pt x="2795" y="0"/>
                  <a:pt x="6097" y="0"/>
                </a:cubicBezTo>
                <a:cubicBezTo>
                  <a:pt x="6097" y="0"/>
                  <a:pt x="6097" y="0"/>
                  <a:pt x="6097" y="0"/>
                </a:cubicBezTo>
                <a:lnTo>
                  <a:pt x="6097" y="0"/>
                </a:lnTo>
                <a:lnTo>
                  <a:pt x="1594104" y="0"/>
                </a:lnTo>
                <a:cubicBezTo>
                  <a:pt x="1597534" y="0"/>
                  <a:pt x="1600200" y="2794"/>
                  <a:pt x="1600200" y="6097"/>
                </a:cubicBezTo>
                <a:cubicBezTo>
                  <a:pt x="1600200" y="6097"/>
                  <a:pt x="1600200" y="6097"/>
                  <a:pt x="1600200" y="6097"/>
                </a:cubicBezTo>
                <a:lnTo>
                  <a:pt x="1600200" y="6097"/>
                </a:lnTo>
                <a:lnTo>
                  <a:pt x="1600200" y="30480"/>
                </a:lnTo>
                <a:cubicBezTo>
                  <a:pt x="1600200" y="33910"/>
                  <a:pt x="1597534" y="36576"/>
                  <a:pt x="1594104" y="36576"/>
                </a:cubicBezTo>
                <a:cubicBezTo>
                  <a:pt x="1594104" y="36576"/>
                  <a:pt x="1594104" y="36576"/>
                  <a:pt x="1594104" y="36576"/>
                </a:cubicBezTo>
                <a:lnTo>
                  <a:pt x="1594104" y="36576"/>
                </a:lnTo>
                <a:lnTo>
                  <a:pt x="6097" y="36576"/>
                </a:lnTo>
                <a:cubicBezTo>
                  <a:pt x="2795" y="36576"/>
                  <a:pt x="0" y="33910"/>
                  <a:pt x="0" y="30480"/>
                </a:cubicBezTo>
                <a:cubicBezTo>
                  <a:pt x="0" y="30480"/>
                  <a:pt x="0" y="30480"/>
                  <a:pt x="0" y="3048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Freeform 740"/>
          <p:cNvSpPr/>
          <p:nvPr/>
        </p:nvSpPr>
        <p:spPr>
          <a:xfrm>
            <a:off x="9084944" y="-2032"/>
            <a:ext cx="57626" cy="621792"/>
          </a:xfrm>
          <a:custGeom>
            <a:avLst/>
            <a:gdLst/>
            <a:ahLst/>
            <a:cxnLst/>
            <a:rect l="0" t="0" r="0" b="0"/>
            <a:pathLst>
              <a:path w="57626" h="621792">
                <a:moveTo>
                  <a:pt x="0" y="621792"/>
                </a:moveTo>
                <a:lnTo>
                  <a:pt x="57626" y="621792"/>
                </a:lnTo>
                <a:lnTo>
                  <a:pt x="57626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Freeform 741"/>
          <p:cNvSpPr/>
          <p:nvPr/>
        </p:nvSpPr>
        <p:spPr>
          <a:xfrm>
            <a:off x="9044431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Freeform 742"/>
          <p:cNvSpPr/>
          <p:nvPr/>
        </p:nvSpPr>
        <p:spPr>
          <a:xfrm>
            <a:off x="9025381" y="-2032"/>
            <a:ext cx="9144" cy="621792"/>
          </a:xfrm>
          <a:custGeom>
            <a:avLst/>
            <a:gdLst/>
            <a:ahLst/>
            <a:cxnLst/>
            <a:rect l="0" t="0" r="0" b="0"/>
            <a:pathLst>
              <a:path w="9144" h="621792">
                <a:moveTo>
                  <a:pt x="0" y="621792"/>
                </a:moveTo>
                <a:lnTo>
                  <a:pt x="9144" y="621792"/>
                </a:lnTo>
                <a:lnTo>
                  <a:pt x="9144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Freeform 743"/>
          <p:cNvSpPr/>
          <p:nvPr/>
        </p:nvSpPr>
        <p:spPr>
          <a:xfrm>
            <a:off x="8975470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Freeform 744"/>
          <p:cNvSpPr/>
          <p:nvPr/>
        </p:nvSpPr>
        <p:spPr>
          <a:xfrm>
            <a:off x="8915654" y="381"/>
            <a:ext cx="54864" cy="585216"/>
          </a:xfrm>
          <a:custGeom>
            <a:avLst/>
            <a:gdLst/>
            <a:ahLst/>
            <a:cxnLst/>
            <a:rect l="0" t="0" r="0" b="0"/>
            <a:pathLst>
              <a:path w="54864" h="585216">
                <a:moveTo>
                  <a:pt x="0" y="585216"/>
                </a:moveTo>
                <a:lnTo>
                  <a:pt x="54864" y="585216"/>
                </a:lnTo>
                <a:lnTo>
                  <a:pt x="5486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Freeform 745"/>
          <p:cNvSpPr/>
          <p:nvPr/>
        </p:nvSpPr>
        <p:spPr>
          <a:xfrm>
            <a:off x="8873490" y="381"/>
            <a:ext cx="9143" cy="585216"/>
          </a:xfrm>
          <a:custGeom>
            <a:avLst/>
            <a:gdLst/>
            <a:ahLst/>
            <a:cxnLst/>
            <a:rect l="0" t="0" r="0" b="0"/>
            <a:pathLst>
              <a:path w="9143" h="585216">
                <a:moveTo>
                  <a:pt x="0" y="585216"/>
                </a:moveTo>
                <a:lnTo>
                  <a:pt x="9143" y="585216"/>
                </a:lnTo>
                <a:lnTo>
                  <a:pt x="9143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9" name="Picture 74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8628" y="928117"/>
            <a:ext cx="499872" cy="499872"/>
          </a:xfrm>
          <a:prstGeom prst="rect">
            <a:avLst/>
          </a:prstGeom>
          <a:noFill/>
          <a:extLst/>
        </p:spPr>
      </p:pic>
      <p:pic>
        <p:nvPicPr>
          <p:cNvPr id="753" name="Picture 1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46" name="TextBox 45"/>
          <p:cNvSpPr txBox="1"/>
          <p:nvPr/>
        </p:nvSpPr>
        <p:spPr>
          <a:xfrm>
            <a:off x="64723" y="658655"/>
            <a:ext cx="9021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СТРУКТУРА РАСХОДОВ ПО МУНИЦИПАЛЬНЫМ ПРОГРАММАМ ТУРИЛОВСКОГО СЕЛЬСКОГО ПОСЕЛЕНИЯ В 2020 ГОДУ</a:t>
            </a:r>
            <a:endParaRPr lang="ru-RU" b="1" dirty="0">
              <a:solidFill>
                <a:srgbClr val="DF564F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49" name="Rectangle 187"/>
          <p:cNvSpPr/>
          <p:nvPr/>
        </p:nvSpPr>
        <p:spPr>
          <a:xfrm>
            <a:off x="5888735" y="297265"/>
            <a:ext cx="300883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Туриловского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Rectangle 729"/>
          <p:cNvSpPr/>
          <p:nvPr/>
        </p:nvSpPr>
        <p:spPr>
          <a:xfrm>
            <a:off x="8704449" y="12777"/>
            <a:ext cx="320601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dirty="0" smtClean="0">
                <a:solidFill>
                  <a:srgbClr val="FFFFFF"/>
                </a:solidFill>
                <a:latin typeface="Arial"/>
              </a:rPr>
              <a:t>12</a:t>
            </a:r>
            <a:r>
              <a:rPr lang="en-US" sz="1800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0" b="0" i="0" spc="0" baseline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5" name="Рисунок 44" descr="ZhmDU2OgY_4.jpg"/>
          <p:cNvPicPr/>
          <p:nvPr/>
        </p:nvPicPr>
        <p:blipFill>
          <a:blip r:embed="rId4" cstate="print"/>
          <a:srcRect l="5664" t="8861" r="7636" b="12152"/>
          <a:stretch>
            <a:fillRect/>
          </a:stretch>
        </p:blipFill>
        <p:spPr>
          <a:xfrm>
            <a:off x="0" y="3625850"/>
            <a:ext cx="4343400" cy="3257550"/>
          </a:xfrm>
          <a:prstGeom prst="rect">
            <a:avLst/>
          </a:prstGeom>
        </p:spPr>
      </p:pic>
      <p:graphicFrame>
        <p:nvGraphicFramePr>
          <p:cNvPr id="47" name="Диаграмма 46"/>
          <p:cNvGraphicFramePr/>
          <p:nvPr/>
        </p:nvGraphicFramePr>
        <p:xfrm>
          <a:off x="485775" y="1397000"/>
          <a:ext cx="793737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reeform 305"/>
          <p:cNvSpPr/>
          <p:nvPr/>
        </p:nvSpPr>
        <p:spPr>
          <a:xfrm>
            <a:off x="0" y="4498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Freeform 516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Freeform 51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Freeform 518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Freeform 519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Freeform 520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Freeform 521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Freeform 522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Freeform 523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Freeform 524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Freeform 525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Freeform 526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Freeform 527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Freeform 528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7" name="Picture 14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pic>
        <p:nvPicPr>
          <p:cNvPr id="543" name="Picture 5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5380" y="5868924"/>
            <a:ext cx="298704" cy="300227"/>
          </a:xfrm>
          <a:prstGeom prst="rect">
            <a:avLst/>
          </a:prstGeom>
          <a:noFill/>
          <a:extLst/>
        </p:spPr>
      </p:pic>
      <p:pic>
        <p:nvPicPr>
          <p:cNvPr id="545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7083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47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0188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49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38828" y="5868924"/>
            <a:ext cx="303275" cy="300227"/>
          </a:xfrm>
          <a:prstGeom prst="rect">
            <a:avLst/>
          </a:prstGeom>
          <a:noFill/>
          <a:extLst/>
        </p:spPr>
      </p:pic>
      <p:pic>
        <p:nvPicPr>
          <p:cNvPr id="553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8671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55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1904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57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3235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61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3083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5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8316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7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8767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9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6008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71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4559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73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9523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81" name="Picture 5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8511" y="6295645"/>
            <a:ext cx="297179" cy="300227"/>
          </a:xfrm>
          <a:prstGeom prst="rect">
            <a:avLst/>
          </a:prstGeom>
          <a:noFill/>
          <a:extLst/>
        </p:spPr>
      </p:pic>
      <p:sp>
        <p:nvSpPr>
          <p:cNvPr id="595" name="Rectangle 595"/>
          <p:cNvSpPr/>
          <p:nvPr/>
        </p:nvSpPr>
        <p:spPr>
          <a:xfrm>
            <a:off x="653385" y="883712"/>
            <a:ext cx="779913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600" b="1" i="0" spc="0" baseline="0" dirty="0" smtClean="0">
                <a:solidFill>
                  <a:schemeClr val="accent1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ОБЪЁМЫ МЕЖБЮДЖЕТНЫХ ТРАНСФЕРТОВ</a:t>
            </a:r>
            <a:r>
              <a:rPr lang="en-US" sz="1600" b="1" i="0" spc="0" baseline="0" dirty="0" smtClean="0">
                <a:solidFill>
                  <a:schemeClr val="accent1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1600" b="1" i="0" spc="0" baseline="0" dirty="0" smtClean="0">
                <a:solidFill>
                  <a:schemeClr val="accent1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БЮДЖЕТА ТУРИЛОВСКОГО СЕЛЬСКОГО ПОСЕЛЕНИЯ МИЛЛЕРОВСКОГО РАЙОНА В 2019 – 2020 ГОДАХ</a:t>
            </a:r>
            <a:endParaRPr lang="en-US" sz="1600" b="1" i="0" spc="0" baseline="0" dirty="0">
              <a:solidFill>
                <a:schemeClr val="accent1">
                  <a:lumMod val="75000"/>
                </a:schemeClr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598" name="Rectangle 598"/>
          <p:cNvSpPr/>
          <p:nvPr/>
        </p:nvSpPr>
        <p:spPr>
          <a:xfrm>
            <a:off x="8718168" y="12814"/>
            <a:ext cx="320601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13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Rectangle 187"/>
          <p:cNvSpPr/>
          <p:nvPr/>
        </p:nvSpPr>
        <p:spPr>
          <a:xfrm>
            <a:off x="5888735" y="297265"/>
            <a:ext cx="3008837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Туриловского сельского поселения</a:t>
            </a:r>
          </a:p>
          <a:p>
            <a:pPr marL="0"/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330882" y="1888836"/>
          <a:ext cx="8482235" cy="44732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80453"/>
                <a:gridCol w="1401288"/>
                <a:gridCol w="1448790"/>
                <a:gridCol w="1436914"/>
                <a:gridCol w="1414790"/>
              </a:tblGrid>
              <a:tr h="11333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показателей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2019год (факт)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2020 год (факт)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Прирост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Темп роста, 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6593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5891,3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5197,3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-694,0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88,2</a:t>
                      </a:r>
                      <a:endParaRPr lang="ru-RU" dirty="0"/>
                    </a:p>
                  </a:txBody>
                  <a:tcPr anchor="ctr"/>
                </a:tc>
              </a:tr>
              <a:tr h="6737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том числе: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</a:tr>
              <a:tr h="6591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Дотации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4989,7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5104,6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114,9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102,3</a:t>
                      </a:r>
                      <a:endParaRPr lang="ru-RU" dirty="0"/>
                    </a:p>
                  </a:txBody>
                  <a:tcPr anchor="ctr"/>
                </a:tc>
              </a:tr>
              <a:tr h="6737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Субвенции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83,5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92,7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9,2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111,0</a:t>
                      </a:r>
                      <a:endParaRPr lang="ru-RU" dirty="0"/>
                    </a:p>
                  </a:txBody>
                  <a:tcPr anchor="ctr"/>
                </a:tc>
              </a:tr>
              <a:tr h="6737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Иные межбюджетные трансферты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818,1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1" name="Rectangle 772"/>
          <p:cNvSpPr/>
          <p:nvPr/>
        </p:nvSpPr>
        <p:spPr>
          <a:xfrm>
            <a:off x="7768472" y="1499265"/>
            <a:ext cx="1044645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96" b="1" dirty="0">
                <a:latin typeface="Arial,Bold"/>
              </a:rPr>
              <a:t>т</a:t>
            </a:r>
            <a:r>
              <a:rPr lang="ru-RU" sz="1296" b="1" i="0" spc="0" baseline="0" dirty="0" smtClean="0">
                <a:latin typeface="Arial,Bold"/>
              </a:rPr>
              <a:t>ыс.</a:t>
            </a:r>
            <a:r>
              <a:rPr lang="en-US" sz="1296" b="1" i="0" spc="0" baseline="0" dirty="0" smtClean="0">
                <a:latin typeface="Arial"/>
              </a:rPr>
              <a:t> </a:t>
            </a:r>
            <a:r>
              <a:rPr lang="en-US" sz="1296" b="1" i="0" spc="-11" baseline="0" dirty="0">
                <a:latin typeface="Arial,Bold"/>
              </a:rPr>
              <a:t>р</a:t>
            </a:r>
            <a:r>
              <a:rPr lang="en-US" sz="1296" b="1" i="0" spc="-36" baseline="0" dirty="0">
                <a:latin typeface="Arial,Bold"/>
              </a:rPr>
              <a:t>у</a:t>
            </a:r>
            <a:r>
              <a:rPr lang="en-US" sz="1296" b="1" i="0" spc="-32" baseline="0" dirty="0">
                <a:latin typeface="Arial,Bold"/>
              </a:rPr>
              <a:t>б</a:t>
            </a:r>
            <a:r>
              <a:rPr lang="en-US" sz="1296" b="1" i="0" spc="0" baseline="0" dirty="0">
                <a:latin typeface="Arial,Bold"/>
              </a:rPr>
              <a:t>лей</a:t>
            </a:r>
            <a:r>
              <a:rPr lang="en-US" sz="1296" b="1" i="0" spc="0" baseline="0" dirty="0">
                <a:latin typeface="Arial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 20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Равнобедренный треугольник 6"/>
          <p:cNvSpPr/>
          <p:nvPr/>
        </p:nvSpPr>
        <p:spPr>
          <a:xfrm>
            <a:off x="1938929" y="1650004"/>
            <a:ext cx="5182723" cy="50551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Freeform 127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Freeform 128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Freeform 129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Freeform 130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Freeform 131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Freeform 132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Freeform 133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Freeform 134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Freeform 135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Freeform 136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Freeform 137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Freeform 138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Freeform 139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3" name="Picture 1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pic>
        <p:nvPicPr>
          <p:cNvPr id="145" name="Picture 14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98535" y="574549"/>
            <a:ext cx="461772" cy="461772"/>
          </a:xfrm>
          <a:prstGeom prst="rect">
            <a:avLst/>
          </a:prstGeom>
          <a:noFill/>
          <a:extLst/>
        </p:spPr>
      </p:pic>
      <p:pic>
        <p:nvPicPr>
          <p:cNvPr id="147" name="Picture 14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95488" y="909828"/>
            <a:ext cx="461772" cy="461772"/>
          </a:xfrm>
          <a:prstGeom prst="rect">
            <a:avLst/>
          </a:prstGeom>
          <a:noFill/>
          <a:extLst/>
        </p:spPr>
      </p:pic>
      <p:pic>
        <p:nvPicPr>
          <p:cNvPr id="154" name="Picture 15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8464" y="2176273"/>
            <a:ext cx="262127" cy="262127"/>
          </a:xfrm>
          <a:prstGeom prst="rect">
            <a:avLst/>
          </a:prstGeom>
          <a:noFill/>
          <a:extLst/>
        </p:spPr>
      </p:pic>
      <p:pic>
        <p:nvPicPr>
          <p:cNvPr id="172" name="Picture 17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0359" y="4762501"/>
            <a:ext cx="281940" cy="280415"/>
          </a:xfrm>
          <a:prstGeom prst="rect">
            <a:avLst/>
          </a:prstGeom>
          <a:noFill/>
          <a:extLst/>
        </p:spPr>
      </p:pic>
      <p:pic>
        <p:nvPicPr>
          <p:cNvPr id="180" name="Picture 17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91856" y="5839968"/>
            <a:ext cx="281940" cy="280415"/>
          </a:xfrm>
          <a:prstGeom prst="rect">
            <a:avLst/>
          </a:prstGeom>
          <a:noFill/>
          <a:extLst/>
        </p:spPr>
      </p:pic>
      <p:pic>
        <p:nvPicPr>
          <p:cNvPr id="184" name="Picture 17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2276" y="6038089"/>
            <a:ext cx="281940" cy="280415"/>
          </a:xfrm>
          <a:prstGeom prst="rect">
            <a:avLst/>
          </a:prstGeom>
          <a:noFill/>
          <a:extLst/>
        </p:spPr>
      </p:pic>
      <p:pic>
        <p:nvPicPr>
          <p:cNvPr id="186" name="Picture 17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52104" y="6236209"/>
            <a:ext cx="281940" cy="280415"/>
          </a:xfrm>
          <a:prstGeom prst="rect">
            <a:avLst/>
          </a:prstGeom>
          <a:noFill/>
          <a:extLst/>
        </p:spPr>
      </p:pic>
      <p:sp>
        <p:nvSpPr>
          <p:cNvPr id="188" name="Rectangle 188"/>
          <p:cNvSpPr/>
          <p:nvPr/>
        </p:nvSpPr>
        <p:spPr>
          <a:xfrm>
            <a:off x="8716644" y="7673"/>
            <a:ext cx="185948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b="0" i="0" spc="0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Georgia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94" name="Rectangle 194"/>
          <p:cNvSpPr/>
          <p:nvPr/>
        </p:nvSpPr>
        <p:spPr>
          <a:xfrm>
            <a:off x="2286635" y="2198833"/>
            <a:ext cx="45872" cy="2092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solidFill>
                  <a:srgbClr val="FFFFFF"/>
                </a:solidFill>
                <a:latin typeface="Trebuchet MS,Bold"/>
              </a:rPr>
              <a:t> </a:t>
            </a:r>
          </a:p>
        </p:txBody>
      </p:sp>
      <p:sp>
        <p:nvSpPr>
          <p:cNvPr id="201" name="Rectangle 201"/>
          <p:cNvSpPr/>
          <p:nvPr/>
        </p:nvSpPr>
        <p:spPr>
          <a:xfrm>
            <a:off x="6796405" y="4786698"/>
            <a:ext cx="49542" cy="2259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1" i="0" spc="0" baseline="0" dirty="0">
                <a:solidFill>
                  <a:srgbClr val="FFFFFF"/>
                </a:solidFill>
                <a:latin typeface="Trebuchet MS,Bold"/>
              </a:rPr>
              <a:t> </a:t>
            </a:r>
          </a:p>
        </p:txBody>
      </p:sp>
      <p:sp>
        <p:nvSpPr>
          <p:cNvPr id="45" name="Rectangle 187"/>
          <p:cNvSpPr/>
          <p:nvPr/>
        </p:nvSpPr>
        <p:spPr>
          <a:xfrm>
            <a:off x="5888735" y="297265"/>
            <a:ext cx="300883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Туриловского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7" name="Picture 274"/>
          <p:cNvPicPr>
            <a:picLocks noChangeArrowheads="1"/>
          </p:cNvPicPr>
          <p:nvPr/>
        </p:nvPicPr>
        <p:blipFill>
          <a:blip r:embed="rId7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129" y="760030"/>
            <a:ext cx="8393915" cy="1206793"/>
          </a:xfrm>
          <a:prstGeom prst="rect">
            <a:avLst/>
          </a:prstGeom>
          <a:noFill/>
          <a:extLst/>
        </p:spPr>
      </p:pic>
      <p:sp>
        <p:nvSpPr>
          <p:cNvPr id="3" name="TextBox 2"/>
          <p:cNvSpPr txBox="1"/>
          <p:nvPr/>
        </p:nvSpPr>
        <p:spPr>
          <a:xfrm>
            <a:off x="597272" y="804185"/>
            <a:ext cx="7934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772" algn="ctr"/>
            <a:r>
              <a:rPr lang="ru-RU" sz="2000" b="1" i="0" spc="0" baseline="0" dirty="0" smtClean="0">
                <a:solidFill>
                  <a:schemeClr val="bg1"/>
                </a:solidFill>
                <a:latin typeface="Trebuchet MS,Bold" charset="0"/>
                <a:cs typeface="Times New Roman" panose="02020603050405020304" pitchFamily="18" charset="0"/>
              </a:rPr>
              <a:t>Исполнение бюджета Туриловского сельского поселения Миллеровского района в 2020 году осуществлялось на основе</a:t>
            </a:r>
            <a:endParaRPr lang="en-US" sz="2000" b="1" i="0" spc="0" baseline="0" dirty="0" smtClean="0">
              <a:solidFill>
                <a:schemeClr val="bg1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2849410774"/>
              </p:ext>
            </p:extLst>
          </p:nvPr>
        </p:nvGraphicFramePr>
        <p:xfrm>
          <a:off x="955548" y="2297948"/>
          <a:ext cx="7162038" cy="885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48" name="Схема 47"/>
          <p:cNvGraphicFramePr/>
          <p:nvPr>
            <p:extLst>
              <p:ext uri="{D42A27DB-BD31-4B8C-83A1-F6EECF244321}">
                <p14:modId xmlns="" xmlns:p14="http://schemas.microsoft.com/office/powerpoint/2010/main" val="3320259138"/>
              </p:ext>
            </p:extLst>
          </p:nvPr>
        </p:nvGraphicFramePr>
        <p:xfrm>
          <a:off x="781377" y="3847092"/>
          <a:ext cx="7618476" cy="698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49" name="Схема 48"/>
          <p:cNvGraphicFramePr/>
          <p:nvPr>
            <p:extLst>
              <p:ext uri="{D42A27DB-BD31-4B8C-83A1-F6EECF244321}">
                <p14:modId xmlns="" xmlns:p14="http://schemas.microsoft.com/office/powerpoint/2010/main" val="2327173697"/>
              </p:ext>
            </p:extLst>
          </p:nvPr>
        </p:nvGraphicFramePr>
        <p:xfrm>
          <a:off x="739213" y="5201386"/>
          <a:ext cx="7618476" cy="86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Freeform 20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Freeform 206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Freeform 20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Freeform 208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Freeform 209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Freeform 210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Freeform 211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Freeform 212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Freeform 213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Freeform 214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Freeform 215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Freeform 216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Freeform 217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Freeform 218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0" name="Picture 14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35695" y="512064"/>
            <a:ext cx="461772" cy="461772"/>
          </a:xfrm>
          <a:prstGeom prst="rect">
            <a:avLst/>
          </a:prstGeom>
          <a:noFill/>
          <a:extLst/>
        </p:spPr>
      </p:pic>
      <p:pic>
        <p:nvPicPr>
          <p:cNvPr id="235" name="Picture 1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41" name="Rectangle 241"/>
          <p:cNvSpPr/>
          <p:nvPr/>
        </p:nvSpPr>
        <p:spPr>
          <a:xfrm>
            <a:off x="868375" y="1286700"/>
            <a:ext cx="96092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-12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44" name="Rectangle 244"/>
          <p:cNvSpPr/>
          <p:nvPr/>
        </p:nvSpPr>
        <p:spPr>
          <a:xfrm>
            <a:off x="868375" y="2153856"/>
            <a:ext cx="96092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-12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47" name="Rectangle 247"/>
          <p:cNvSpPr/>
          <p:nvPr/>
        </p:nvSpPr>
        <p:spPr>
          <a:xfrm>
            <a:off x="868375" y="3249231"/>
            <a:ext cx="97616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-14" baseline="0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49" name="Rectangle 249"/>
          <p:cNvSpPr/>
          <p:nvPr/>
        </p:nvSpPr>
        <p:spPr>
          <a:xfrm>
            <a:off x="868375" y="4341685"/>
            <a:ext cx="96092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-12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52" name="Rectangle 252"/>
          <p:cNvSpPr/>
          <p:nvPr/>
        </p:nvSpPr>
        <p:spPr>
          <a:xfrm>
            <a:off x="868375" y="5638609"/>
            <a:ext cx="199724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-14" baseline="0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en-US" sz="1596" b="1" i="0" spc="0" baseline="0" dirty="0">
                <a:solidFill>
                  <a:srgbClr val="FFFFFF"/>
                </a:solidFill>
                <a:latin typeface="Times New Roman"/>
              </a:rPr>
              <a:t> 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53" name="Rectangle 253"/>
          <p:cNvSpPr/>
          <p:nvPr/>
        </p:nvSpPr>
        <p:spPr>
          <a:xfrm>
            <a:off x="8718168" y="7673"/>
            <a:ext cx="184346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="0" i="0" spc="0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802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48" name="Rectangle 187"/>
          <p:cNvSpPr/>
          <p:nvPr/>
        </p:nvSpPr>
        <p:spPr>
          <a:xfrm>
            <a:off x="5888735" y="297265"/>
            <a:ext cx="300883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Туриловского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6519" y="647643"/>
            <a:ext cx="7934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772" algn="ctr"/>
            <a:r>
              <a:rPr lang="ru-RU" sz="2000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Основные направления бюджетной и налоговой политики Туриловского сельского поселения в 2020 году</a:t>
            </a:r>
            <a:endParaRPr lang="en-US" sz="2000" b="1" i="0" spc="0" baseline="0" dirty="0" smtClean="0">
              <a:solidFill>
                <a:schemeClr val="tx1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Схема 3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65572912"/>
              </p:ext>
            </p:extLst>
          </p:nvPr>
        </p:nvGraphicFramePr>
        <p:xfrm>
          <a:off x="476420" y="1537178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6" name="Схема 4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96380987"/>
              </p:ext>
            </p:extLst>
          </p:nvPr>
        </p:nvGraphicFramePr>
        <p:xfrm>
          <a:off x="476420" y="2319299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47" name="Схема 4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48251424"/>
              </p:ext>
            </p:extLst>
          </p:nvPr>
        </p:nvGraphicFramePr>
        <p:xfrm>
          <a:off x="476420" y="3097754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50" name="Схема 4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40960753"/>
              </p:ext>
            </p:extLst>
          </p:nvPr>
        </p:nvGraphicFramePr>
        <p:xfrm>
          <a:off x="476420" y="3875635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51" name="Схема 5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08711784"/>
              </p:ext>
            </p:extLst>
          </p:nvPr>
        </p:nvGraphicFramePr>
        <p:xfrm>
          <a:off x="476420" y="4661083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56" name="Схема 5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23675479"/>
              </p:ext>
            </p:extLst>
          </p:nvPr>
        </p:nvGraphicFramePr>
        <p:xfrm>
          <a:off x="476420" y="5445060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reeform 305"/>
          <p:cNvSpPr/>
          <p:nvPr/>
        </p:nvSpPr>
        <p:spPr>
          <a:xfrm>
            <a:off x="0" y="4498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Freeform 516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Freeform 51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Freeform 518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Freeform 519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Freeform 520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Freeform 521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Freeform 522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Freeform 523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Freeform 524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Freeform 525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Freeform 526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Freeform 527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Freeform 528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7" name="Picture 14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pic>
        <p:nvPicPr>
          <p:cNvPr id="543" name="Picture 5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5380" y="5868924"/>
            <a:ext cx="298704" cy="300227"/>
          </a:xfrm>
          <a:prstGeom prst="rect">
            <a:avLst/>
          </a:prstGeom>
          <a:noFill/>
          <a:extLst/>
        </p:spPr>
      </p:pic>
      <p:pic>
        <p:nvPicPr>
          <p:cNvPr id="545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7083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47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0188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49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38828" y="5868924"/>
            <a:ext cx="303275" cy="300227"/>
          </a:xfrm>
          <a:prstGeom prst="rect">
            <a:avLst/>
          </a:prstGeom>
          <a:noFill/>
          <a:extLst/>
        </p:spPr>
      </p:pic>
      <p:pic>
        <p:nvPicPr>
          <p:cNvPr id="553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8671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55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1904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57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3235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61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3083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5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8316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7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8767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9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6008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71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4559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73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9523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81" name="Picture 5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8511" y="6295645"/>
            <a:ext cx="297179" cy="300227"/>
          </a:xfrm>
          <a:prstGeom prst="rect">
            <a:avLst/>
          </a:prstGeom>
          <a:noFill/>
          <a:extLst/>
        </p:spPr>
      </p:pic>
      <p:sp>
        <p:nvSpPr>
          <p:cNvPr id="582" name="Freeform 582"/>
          <p:cNvSpPr/>
          <p:nvPr/>
        </p:nvSpPr>
        <p:spPr>
          <a:xfrm>
            <a:off x="2339719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Freeform 583"/>
          <p:cNvSpPr/>
          <p:nvPr/>
        </p:nvSpPr>
        <p:spPr>
          <a:xfrm flipH="1">
            <a:off x="4205986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Freeform 584"/>
          <p:cNvSpPr/>
          <p:nvPr/>
        </p:nvSpPr>
        <p:spPr>
          <a:xfrm>
            <a:off x="5894450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Freeform 585"/>
          <p:cNvSpPr/>
          <p:nvPr/>
        </p:nvSpPr>
        <p:spPr>
          <a:xfrm>
            <a:off x="7465820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Freeform 586"/>
          <p:cNvSpPr/>
          <p:nvPr/>
        </p:nvSpPr>
        <p:spPr>
          <a:xfrm>
            <a:off x="317182" y="2517775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Freeform 587"/>
          <p:cNvSpPr/>
          <p:nvPr/>
        </p:nvSpPr>
        <p:spPr>
          <a:xfrm>
            <a:off x="317182" y="2909824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Freeform 588"/>
          <p:cNvSpPr/>
          <p:nvPr/>
        </p:nvSpPr>
        <p:spPr>
          <a:xfrm>
            <a:off x="317182" y="3641345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Freeform 589"/>
          <p:cNvSpPr/>
          <p:nvPr/>
        </p:nvSpPr>
        <p:spPr>
          <a:xfrm>
            <a:off x="309150" y="4250945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Freeform 591"/>
          <p:cNvSpPr/>
          <p:nvPr/>
        </p:nvSpPr>
        <p:spPr>
          <a:xfrm>
            <a:off x="323531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Freeform 592"/>
          <p:cNvSpPr/>
          <p:nvPr/>
        </p:nvSpPr>
        <p:spPr>
          <a:xfrm>
            <a:off x="8964547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Freeform 593"/>
          <p:cNvSpPr/>
          <p:nvPr/>
        </p:nvSpPr>
        <p:spPr>
          <a:xfrm>
            <a:off x="317182" y="1628775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Freeform 594"/>
          <p:cNvSpPr/>
          <p:nvPr/>
        </p:nvSpPr>
        <p:spPr>
          <a:xfrm>
            <a:off x="317182" y="4948594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Rectangle 595"/>
          <p:cNvSpPr/>
          <p:nvPr/>
        </p:nvSpPr>
        <p:spPr>
          <a:xfrm>
            <a:off x="653385" y="646212"/>
            <a:ext cx="779913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2000" b="1" i="0" spc="0" baseline="0" dirty="0" err="1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Основные</a:t>
            </a:r>
            <a:r>
              <a:rPr lang="en-US" sz="2000" b="1" i="0" spc="-26" baseline="0" dirty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000" b="1" i="0" spc="0" baseline="0" dirty="0" err="1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характеристики</a:t>
            </a:r>
            <a:r>
              <a:rPr lang="en-US" sz="20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000" b="1" i="0" spc="0" baseline="0" dirty="0" err="1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бюджета</a:t>
            </a:r>
            <a:r>
              <a:rPr lang="en-US" sz="2000" b="1" i="0" spc="-53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2000" b="1" i="0" spc="-53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Туриловского сельского поселения Миллеровского района</a:t>
            </a:r>
            <a:r>
              <a:rPr lang="en-US" sz="20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20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за</a:t>
            </a:r>
            <a:r>
              <a:rPr lang="en-US" sz="2000" b="1" i="0" spc="-14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20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2020</a:t>
            </a:r>
            <a:r>
              <a:rPr lang="en-US" sz="20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000" b="1" i="0" spc="0" baseline="0" dirty="0" err="1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год</a:t>
            </a:r>
            <a:r>
              <a:rPr lang="en-US" sz="20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endParaRPr lang="en-US" sz="2000" b="1" i="0" spc="0" baseline="0" dirty="0">
              <a:solidFill>
                <a:srgbClr val="0066CC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597" name="Rectangle 597"/>
          <p:cNvSpPr/>
          <p:nvPr/>
        </p:nvSpPr>
        <p:spPr>
          <a:xfrm>
            <a:off x="8096377" y="1399265"/>
            <a:ext cx="848117" cy="162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56" b="1" dirty="0">
                <a:latin typeface="Arial"/>
              </a:rPr>
              <a:t>т</a:t>
            </a:r>
            <a:r>
              <a:rPr lang="ru-RU" sz="1056" b="1" dirty="0" smtClean="0">
                <a:latin typeface="Arial"/>
              </a:rPr>
              <a:t>ыс.</a:t>
            </a:r>
            <a:r>
              <a:rPr lang="en-US" sz="1056" b="1" i="0" spc="-29" baseline="0" dirty="0" smtClean="0">
                <a:latin typeface="Arial"/>
              </a:rPr>
              <a:t> </a:t>
            </a:r>
            <a:r>
              <a:rPr lang="en-US" sz="1056" b="1" i="0" spc="0" baseline="0" dirty="0">
                <a:latin typeface="Arial"/>
              </a:rPr>
              <a:t>р</a:t>
            </a:r>
            <a:r>
              <a:rPr lang="en-US" sz="1056" b="1" i="0" spc="-20" baseline="0" dirty="0">
                <a:latin typeface="Arial"/>
              </a:rPr>
              <a:t>у</a:t>
            </a:r>
            <a:r>
              <a:rPr lang="en-US" sz="1056" b="1" i="0" spc="0" baseline="0" dirty="0">
                <a:latin typeface="Arial"/>
              </a:rPr>
              <a:t>блей </a:t>
            </a:r>
          </a:p>
        </p:txBody>
      </p:sp>
      <p:sp>
        <p:nvSpPr>
          <p:cNvPr id="598" name="Rectangle 598"/>
          <p:cNvSpPr/>
          <p:nvPr/>
        </p:nvSpPr>
        <p:spPr>
          <a:xfrm>
            <a:off x="8718168" y="12814"/>
            <a:ext cx="192360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4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0" name="Rectangle 600"/>
          <p:cNvSpPr/>
          <p:nvPr/>
        </p:nvSpPr>
        <p:spPr>
          <a:xfrm>
            <a:off x="750722" y="1936333"/>
            <a:ext cx="1189493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0" baseline="0" dirty="0">
                <a:latin typeface="Trebuchet MS" pitchFamily="34" charset="0"/>
              </a:rPr>
              <a:t>Пока</a:t>
            </a:r>
            <a:r>
              <a:rPr lang="en-US" sz="1596" b="1" i="0" spc="-25" baseline="0" dirty="0">
                <a:latin typeface="Trebuchet MS" pitchFamily="34" charset="0"/>
              </a:rPr>
              <a:t>з</a:t>
            </a:r>
            <a:r>
              <a:rPr lang="en-US" sz="1596" b="1" i="0" spc="0" baseline="0" dirty="0">
                <a:latin typeface="Trebuchet MS" pitchFamily="34" charset="0"/>
              </a:rPr>
              <a:t>а</a:t>
            </a:r>
            <a:r>
              <a:rPr lang="en-US" sz="1596" b="1" i="0" spc="-12" baseline="0" dirty="0">
                <a:latin typeface="Trebuchet MS" pitchFamily="34" charset="0"/>
              </a:rPr>
              <a:t>т</a:t>
            </a:r>
            <a:r>
              <a:rPr lang="en-US" sz="1596" b="1" i="0" spc="0" baseline="0" dirty="0">
                <a:latin typeface="Trebuchet MS" pitchFamily="34" charset="0"/>
              </a:rPr>
              <a:t>ель </a:t>
            </a:r>
          </a:p>
        </p:txBody>
      </p:sp>
      <p:sp>
        <p:nvSpPr>
          <p:cNvPr id="601" name="Rectangle 601"/>
          <p:cNvSpPr/>
          <p:nvPr/>
        </p:nvSpPr>
        <p:spPr>
          <a:xfrm>
            <a:off x="2577593" y="1710400"/>
            <a:ext cx="1443099" cy="736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596" b="1" dirty="0" smtClean="0">
                <a:latin typeface="Trebuchet MS" pitchFamily="34" charset="0"/>
              </a:rPr>
              <a:t>Плановые бюджетные назначения</a:t>
            </a:r>
            <a:endParaRPr lang="en-US" sz="1598" b="1" i="0" spc="0" baseline="0" dirty="0">
              <a:latin typeface="Trebuchet MS" pitchFamily="34" charset="0"/>
            </a:endParaRPr>
          </a:p>
        </p:txBody>
      </p:sp>
      <p:sp>
        <p:nvSpPr>
          <p:cNvPr id="610" name="Rectangle 610"/>
          <p:cNvSpPr/>
          <p:nvPr/>
        </p:nvSpPr>
        <p:spPr>
          <a:xfrm>
            <a:off x="392277" y="2599319"/>
            <a:ext cx="8201028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453919" algn="l"/>
                <a:tab pos="4230903" algn="l"/>
                <a:tab pos="5838723" algn="l"/>
                <a:tab pos="7374026" algn="l"/>
              </a:tabLst>
            </a:pP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I. Д</a:t>
            </a:r>
            <a:r>
              <a:rPr lang="en-US" sz="1596" i="0" spc="-39" baseline="0" dirty="0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-35" baseline="0" dirty="0">
                <a:solidFill>
                  <a:srgbClr val="254061"/>
                </a:solidFill>
                <a:latin typeface="Trebuchet MS" pitchFamily="34" charset="0"/>
              </a:rPr>
              <a:t>х</a:t>
            </a:r>
            <a:r>
              <a:rPr lang="en-US" sz="1596" i="0" spc="-27" baseline="0" dirty="0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ды, </a:t>
            </a:r>
            <a:r>
              <a:rPr lang="en-US" sz="1596" i="0" spc="-33" baseline="0" dirty="0" err="1">
                <a:solidFill>
                  <a:srgbClr val="254061"/>
                </a:solidFill>
                <a:latin typeface="Trebuchet MS" pitchFamily="34" charset="0"/>
              </a:rPr>
              <a:t>в</a:t>
            </a:r>
            <a:r>
              <a:rPr lang="en-US" sz="1596" i="0" spc="0" baseline="0" dirty="0" err="1">
                <a:solidFill>
                  <a:srgbClr val="254061"/>
                </a:solidFill>
                <a:latin typeface="Trebuchet MS" pitchFamily="34" charset="0"/>
              </a:rPr>
              <a:t>се</a:t>
            </a:r>
            <a:r>
              <a:rPr lang="en-US" sz="1596" i="0" spc="-28" baseline="0" dirty="0" err="1">
                <a:solidFill>
                  <a:srgbClr val="254061"/>
                </a:solidFill>
                <a:latin typeface="Trebuchet MS" pitchFamily="34" charset="0"/>
              </a:rPr>
              <a:t>г</a:t>
            </a:r>
            <a:r>
              <a:rPr lang="en-US" sz="1596" i="0" spc="0" baseline="0" dirty="0" err="1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ru-RU" sz="1596" i="0" spc="0" dirty="0" smtClean="0">
                <a:solidFill>
                  <a:srgbClr val="254061"/>
                </a:solidFill>
                <a:latin typeface="Trebuchet MS" pitchFamily="34" charset="0"/>
              </a:rPr>
              <a:t>                 9 767,3                  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9 368,1                 95,9</a:t>
            </a:r>
            <a:r>
              <a:rPr lang="en-US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                85,4</a:t>
            </a:r>
            <a:endParaRPr lang="en-US" sz="1596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  <p:sp>
        <p:nvSpPr>
          <p:cNvPr id="612" name="Rectangle 612"/>
          <p:cNvSpPr/>
          <p:nvPr/>
        </p:nvSpPr>
        <p:spPr>
          <a:xfrm>
            <a:off x="453771" y="3054124"/>
            <a:ext cx="183496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1400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Безвозмездные поступления, всего</a:t>
            </a:r>
            <a:endParaRPr lang="en-US" sz="1400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  <p:sp>
        <p:nvSpPr>
          <p:cNvPr id="613" name="Rectangle 613"/>
          <p:cNvSpPr/>
          <p:nvPr/>
        </p:nvSpPr>
        <p:spPr>
          <a:xfrm>
            <a:off x="2767132" y="3132423"/>
            <a:ext cx="5852610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>
              <a:tabLst>
                <a:tab pos="1776983" algn="l"/>
                <a:tab pos="3384804" algn="l"/>
                <a:tab pos="4920107" algn="l"/>
              </a:tabLst>
            </a:pP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5 197,3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	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   5 197,3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	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   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100,0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	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    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88,2</a:t>
            </a:r>
            <a:endParaRPr lang="en-US" sz="1596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  <p:sp>
        <p:nvSpPr>
          <p:cNvPr id="617" name="Rectangle 617"/>
          <p:cNvSpPr/>
          <p:nvPr/>
        </p:nvSpPr>
        <p:spPr>
          <a:xfrm>
            <a:off x="429015" y="3831534"/>
            <a:ext cx="8573698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tabLst>
                <a:tab pos="2464587" algn="l"/>
                <a:tab pos="4241571" algn="l"/>
                <a:tab pos="5849391" algn="l"/>
                <a:tab pos="7384694" algn="l"/>
              </a:tabLst>
            </a:pP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II. </a:t>
            </a:r>
            <a:r>
              <a:rPr lang="en-US" sz="1596" i="0" spc="-20" baseline="0" dirty="0">
                <a:solidFill>
                  <a:srgbClr val="254061"/>
                </a:solidFill>
                <a:latin typeface="Trebuchet MS" pitchFamily="34" charset="0"/>
              </a:rPr>
              <a:t>Р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а</a:t>
            </a:r>
            <a:r>
              <a:rPr lang="en-US" sz="1596" i="0" spc="-22" baseline="0" dirty="0">
                <a:solidFill>
                  <a:srgbClr val="254061"/>
                </a:solidFill>
                <a:latin typeface="Trebuchet MS" pitchFamily="34" charset="0"/>
              </a:rPr>
              <a:t>с</a:t>
            </a:r>
            <a:r>
              <a:rPr lang="en-US" sz="1596" i="0" spc="-35" baseline="0" dirty="0">
                <a:solidFill>
                  <a:srgbClr val="254061"/>
                </a:solidFill>
                <a:latin typeface="Trebuchet MS" pitchFamily="34" charset="0"/>
              </a:rPr>
              <a:t>х</a:t>
            </a:r>
            <a:r>
              <a:rPr lang="en-US" sz="1596" i="0" spc="-27" baseline="0" dirty="0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ды, </a:t>
            </a:r>
            <a:r>
              <a:rPr lang="en-US" sz="1596" i="0" spc="-33" baseline="0" dirty="0" err="1">
                <a:solidFill>
                  <a:srgbClr val="254061"/>
                </a:solidFill>
                <a:latin typeface="Trebuchet MS" pitchFamily="34" charset="0"/>
              </a:rPr>
              <a:t>в</a:t>
            </a:r>
            <a:r>
              <a:rPr lang="en-US" sz="1596" i="0" spc="0" baseline="0" dirty="0" err="1">
                <a:solidFill>
                  <a:srgbClr val="254061"/>
                </a:solidFill>
                <a:latin typeface="Trebuchet MS" pitchFamily="34" charset="0"/>
              </a:rPr>
              <a:t>се</a:t>
            </a:r>
            <a:r>
              <a:rPr lang="en-US" sz="1596" i="0" spc="-28" baseline="0" dirty="0" err="1">
                <a:solidFill>
                  <a:srgbClr val="254061"/>
                </a:solidFill>
                <a:latin typeface="Trebuchet MS" pitchFamily="34" charset="0"/>
              </a:rPr>
              <a:t>г</a:t>
            </a:r>
            <a:r>
              <a:rPr lang="en-US" sz="1596" i="0" spc="0" baseline="0" dirty="0" err="1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ru-RU" sz="1596" i="0" spc="0" dirty="0" smtClean="0">
                <a:solidFill>
                  <a:srgbClr val="254061"/>
                </a:solidFill>
                <a:latin typeface="Trebuchet MS" pitchFamily="34" charset="0"/>
              </a:rPr>
              <a:t>             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10 416,7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               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9 937,6</a:t>
            </a:r>
            <a:r>
              <a:rPr lang="en-US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              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95,4</a:t>
            </a:r>
            <a:r>
              <a:rPr lang="en-US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                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93,5</a:t>
            </a:r>
            <a:r>
              <a:rPr lang="en-US" sz="1596" b="1" i="0" spc="0" baseline="0" dirty="0" smtClean="0">
                <a:solidFill>
                  <a:srgbClr val="254061"/>
                </a:solidFill>
                <a:latin typeface="Arial"/>
              </a:rPr>
              <a:t> </a:t>
            </a:r>
            <a:endParaRPr lang="en-US" sz="1596" b="1" i="0" spc="0" baseline="0" dirty="0">
              <a:solidFill>
                <a:srgbClr val="254061"/>
              </a:solidFill>
              <a:latin typeface="Arial"/>
            </a:endParaRPr>
          </a:p>
        </p:txBody>
      </p:sp>
      <p:sp>
        <p:nvSpPr>
          <p:cNvPr id="72" name="Rectangle 187"/>
          <p:cNvSpPr/>
          <p:nvPr/>
        </p:nvSpPr>
        <p:spPr>
          <a:xfrm>
            <a:off x="5888735" y="297265"/>
            <a:ext cx="300883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Туриловского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Rectangle 601"/>
          <p:cNvSpPr/>
          <p:nvPr/>
        </p:nvSpPr>
        <p:spPr>
          <a:xfrm>
            <a:off x="4348353" y="1957288"/>
            <a:ext cx="1443099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596" b="1" dirty="0" smtClean="0">
                <a:latin typeface="Trebuchet MS" pitchFamily="34" charset="0"/>
              </a:rPr>
              <a:t>Исполнено</a:t>
            </a:r>
            <a:endParaRPr lang="en-US" sz="1598" b="1" i="0" spc="0" baseline="0" dirty="0">
              <a:latin typeface="Trebuchet MS" pitchFamily="34" charset="0"/>
            </a:endParaRPr>
          </a:p>
        </p:txBody>
      </p:sp>
      <p:sp>
        <p:nvSpPr>
          <p:cNvPr id="71" name="Rectangle 601"/>
          <p:cNvSpPr/>
          <p:nvPr/>
        </p:nvSpPr>
        <p:spPr>
          <a:xfrm>
            <a:off x="5961435" y="1961206"/>
            <a:ext cx="1443099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596" b="1" dirty="0" smtClean="0">
                <a:latin typeface="Trebuchet MS" pitchFamily="34" charset="0"/>
              </a:rPr>
              <a:t>% исполнения</a:t>
            </a:r>
            <a:endParaRPr lang="en-US" sz="1598" b="1" i="0" spc="0" baseline="0" dirty="0">
              <a:latin typeface="Trebuchet MS" pitchFamily="34" charset="0"/>
            </a:endParaRPr>
          </a:p>
        </p:txBody>
      </p:sp>
      <p:sp>
        <p:nvSpPr>
          <p:cNvPr id="74" name="Rectangle 601"/>
          <p:cNvSpPr/>
          <p:nvPr/>
        </p:nvSpPr>
        <p:spPr>
          <a:xfrm>
            <a:off x="7500876" y="1820128"/>
            <a:ext cx="1443099" cy="4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596" b="1" dirty="0" smtClean="0">
                <a:latin typeface="Trebuchet MS" pitchFamily="34" charset="0"/>
              </a:rPr>
              <a:t>Динамика к 2019 году, %</a:t>
            </a:r>
            <a:endParaRPr lang="en-US" sz="1598" b="1" i="0" spc="0" baseline="0" dirty="0">
              <a:latin typeface="Trebuchet MS" pitchFamily="34" charset="0"/>
            </a:endParaRPr>
          </a:p>
        </p:txBody>
      </p:sp>
      <p:sp>
        <p:nvSpPr>
          <p:cNvPr id="65" name="Rectangle 617"/>
          <p:cNvSpPr/>
          <p:nvPr/>
        </p:nvSpPr>
        <p:spPr>
          <a:xfrm>
            <a:off x="2528316" y="4482688"/>
            <a:ext cx="6415660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tabLst>
                <a:tab pos="2464587" algn="l"/>
                <a:tab pos="4241571" algn="l"/>
                <a:tab pos="5849391" algn="l"/>
                <a:tab pos="7384694" algn="l"/>
              </a:tabLst>
            </a:pP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        -649,4                   -569,5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                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-                         -</a:t>
            </a:r>
            <a:endParaRPr lang="en-US" sz="1596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  <p:sp>
        <p:nvSpPr>
          <p:cNvPr id="66" name="Rectangle 612"/>
          <p:cNvSpPr/>
          <p:nvPr/>
        </p:nvSpPr>
        <p:spPr>
          <a:xfrm>
            <a:off x="419709" y="4398134"/>
            <a:ext cx="188767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400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III. </a:t>
            </a:r>
            <a:r>
              <a:rPr lang="ru-RU" sz="1400" i="0" spc="-20" baseline="0" dirty="0" smtClean="0">
                <a:solidFill>
                  <a:srgbClr val="254061"/>
                </a:solidFill>
                <a:latin typeface="Trebuchet MS" pitchFamily="34" charset="0"/>
              </a:rPr>
              <a:t>Профицит</a:t>
            </a:r>
            <a:r>
              <a:rPr lang="ru-RU" sz="1400" spc="-20" dirty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en-US" sz="1400" i="0" spc="-20" baseline="0" dirty="0" smtClean="0">
                <a:solidFill>
                  <a:srgbClr val="254061"/>
                </a:solidFill>
                <a:latin typeface="Trebuchet MS" pitchFamily="34" charset="0"/>
              </a:rPr>
              <a:t>(</a:t>
            </a:r>
            <a:r>
              <a:rPr lang="ru-RU" sz="1400" i="0" spc="-20" baseline="0" dirty="0" smtClean="0">
                <a:solidFill>
                  <a:srgbClr val="254061"/>
                </a:solidFill>
                <a:latin typeface="Trebuchet MS" pitchFamily="34" charset="0"/>
              </a:rPr>
              <a:t>дефицит</a:t>
            </a:r>
            <a:r>
              <a:rPr lang="en-US" sz="1400" i="0" spc="-20" baseline="0" dirty="0" smtClean="0">
                <a:solidFill>
                  <a:srgbClr val="254061"/>
                </a:solidFill>
                <a:latin typeface="Trebuchet MS" pitchFamily="34" charset="0"/>
              </a:rPr>
              <a:t>)</a:t>
            </a:r>
            <a:endParaRPr lang="en-US" sz="1400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Freeform 25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Freeform 256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Freeform 25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Freeform 258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Freeform 259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Freeform 260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" name="Freeform 261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Freeform 262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Freeform 263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Freeform 264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Freeform 265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Freeform 266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Freeform 267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Freeform 268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3" name="Picture 14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85" name="Rectangle 285"/>
          <p:cNvSpPr/>
          <p:nvPr/>
        </p:nvSpPr>
        <p:spPr>
          <a:xfrm>
            <a:off x="122548" y="657969"/>
            <a:ext cx="884841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74675" algn="ctr"/>
            <a:r>
              <a:rPr lang="ru-RU" b="1" i="0" spc="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Исполнение доходов бюджета Туриловского сельского поселения Миллеровского района</a:t>
            </a:r>
            <a:r>
              <a:rPr lang="ru-RU" b="1" i="0" spc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 за 2020 год </a:t>
            </a:r>
            <a:r>
              <a:rPr lang="ru-RU" b="1" i="0" spc="0" dirty="0" smtClean="0">
                <a:solidFill>
                  <a:srgbClr val="558ED5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b="1" dirty="0">
                <a:solidFill>
                  <a:srgbClr val="558ED5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6" name="Rectangle 286"/>
          <p:cNvSpPr/>
          <p:nvPr/>
        </p:nvSpPr>
        <p:spPr>
          <a:xfrm>
            <a:off x="8715120" y="7673"/>
            <a:ext cx="184346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Georgia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297" name="Rectangle 297"/>
          <p:cNvSpPr/>
          <p:nvPr/>
        </p:nvSpPr>
        <p:spPr>
          <a:xfrm>
            <a:off x="7021068" y="3171737"/>
            <a:ext cx="45910" cy="2592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98" name="Rectangle 298"/>
          <p:cNvSpPr/>
          <p:nvPr/>
        </p:nvSpPr>
        <p:spPr>
          <a:xfrm>
            <a:off x="7021068" y="3353710"/>
            <a:ext cx="55092" cy="3110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45" name="Rectangle 187"/>
          <p:cNvSpPr/>
          <p:nvPr/>
        </p:nvSpPr>
        <p:spPr>
          <a:xfrm>
            <a:off x="5888735" y="297265"/>
            <a:ext cx="300883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Туриловского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44" name="Схема 43"/>
          <p:cNvGraphicFramePr/>
          <p:nvPr>
            <p:extLst>
              <p:ext uri="{D42A27DB-BD31-4B8C-83A1-F6EECF244321}">
                <p14:modId xmlns="" xmlns:p14="http://schemas.microsoft.com/office/powerpoint/2010/main" val="2162956965"/>
              </p:ext>
            </p:extLst>
          </p:nvPr>
        </p:nvGraphicFramePr>
        <p:xfrm>
          <a:off x="222730" y="950357"/>
          <a:ext cx="8802271" cy="5907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7" name="Плюс 46"/>
          <p:cNvSpPr/>
          <p:nvPr/>
        </p:nvSpPr>
        <p:spPr>
          <a:xfrm>
            <a:off x="2252271" y="1730138"/>
            <a:ext cx="304800" cy="304800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люс 47"/>
          <p:cNvSpPr/>
          <p:nvPr/>
        </p:nvSpPr>
        <p:spPr>
          <a:xfrm>
            <a:off x="4615130" y="1730138"/>
            <a:ext cx="304800" cy="304800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авно 48"/>
          <p:cNvSpPr/>
          <p:nvPr/>
        </p:nvSpPr>
        <p:spPr>
          <a:xfrm>
            <a:off x="7003173" y="1575626"/>
            <a:ext cx="370828" cy="309023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50" name="Диаграмма 49"/>
          <p:cNvGraphicFramePr/>
          <p:nvPr>
            <p:extLst>
              <p:ext uri="{D42A27DB-BD31-4B8C-83A1-F6EECF244321}">
                <p14:modId xmlns="" xmlns:p14="http://schemas.microsoft.com/office/powerpoint/2010/main" val="927173679"/>
              </p:ext>
            </p:extLst>
          </p:nvPr>
        </p:nvGraphicFramePr>
        <p:xfrm>
          <a:off x="6374921" y="4140679"/>
          <a:ext cx="3114136" cy="2863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Freeform 197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88" name="Диаграмма 87"/>
          <p:cNvGraphicFramePr/>
          <p:nvPr>
            <p:extLst>
              <p:ext uri="{D42A27DB-BD31-4B8C-83A1-F6EECF244321}">
                <p14:modId xmlns="" xmlns:p14="http://schemas.microsoft.com/office/powerpoint/2010/main" val="1186470290"/>
              </p:ext>
            </p:extLst>
          </p:nvPr>
        </p:nvGraphicFramePr>
        <p:xfrm>
          <a:off x="160247" y="1359408"/>
          <a:ext cx="8842466" cy="5504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80" name="Freeform 1980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Freeform 1981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Freeform 1982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Freeform 1983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Freeform 1984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Freeform 1985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Freeform 1986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Freeform 1987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Freeform 1988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Freeform 1989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Freeform 1990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Freeform 1991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Freeform 1992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96" name="Picture 199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195" y="879349"/>
            <a:ext cx="480059" cy="480059"/>
          </a:xfrm>
          <a:prstGeom prst="rect">
            <a:avLst/>
          </a:prstGeom>
          <a:noFill/>
          <a:extLst/>
        </p:spPr>
      </p:pic>
      <p:pic>
        <p:nvPicPr>
          <p:cNvPr id="1998" name="Picture 199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2488" y="879349"/>
            <a:ext cx="481583" cy="480059"/>
          </a:xfrm>
          <a:prstGeom prst="rect">
            <a:avLst/>
          </a:prstGeom>
          <a:noFill/>
          <a:extLst/>
        </p:spPr>
      </p:pic>
      <p:pic>
        <p:nvPicPr>
          <p:cNvPr id="2001" name="Picture 200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91997"/>
            <a:ext cx="329184" cy="382524"/>
          </a:xfrm>
          <a:prstGeom prst="rect">
            <a:avLst/>
          </a:prstGeom>
          <a:noFill/>
          <a:extLst/>
        </p:spPr>
      </p:pic>
      <p:pic>
        <p:nvPicPr>
          <p:cNvPr id="2013" name="Picture 117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0444" y="3773425"/>
            <a:ext cx="106679" cy="106679"/>
          </a:xfrm>
          <a:prstGeom prst="rect">
            <a:avLst/>
          </a:prstGeom>
          <a:noFill/>
          <a:extLst/>
        </p:spPr>
      </p:pic>
      <p:pic>
        <p:nvPicPr>
          <p:cNvPr id="2032" name="Picture 202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5155" y="6277357"/>
            <a:ext cx="402336" cy="400811"/>
          </a:xfrm>
          <a:prstGeom prst="rect">
            <a:avLst/>
          </a:prstGeom>
          <a:noFill/>
          <a:extLst/>
        </p:spPr>
      </p:pic>
      <p:pic>
        <p:nvPicPr>
          <p:cNvPr id="2035" name="Picture 14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036" name="Rectangle 2036"/>
          <p:cNvSpPr/>
          <p:nvPr/>
        </p:nvSpPr>
        <p:spPr>
          <a:xfrm>
            <a:off x="286747" y="648872"/>
            <a:ext cx="8573167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СТРУКТУРА НАЛОГОВЫХ И НЕНАЛОГОВЫХ ДОХОДОВ БЮДЖЕТА ТУРИЛОВСКОГО СЕЛЬСКОГО ПОСЕЛЕНИЯ МИЛЛЕРОВСКОГО РАЙОНА  ЗА 2020 ГОД</a:t>
            </a:r>
            <a:endParaRPr lang="en-US" b="1" i="0" spc="0" baseline="0" dirty="0">
              <a:solidFill>
                <a:srgbClr val="1F497D"/>
              </a:solidFill>
              <a:latin typeface="Trebuchet MS,Bold" charset="0"/>
              <a:cs typeface="Times New Roman" pitchFamily="18" charset="0"/>
            </a:endParaRPr>
          </a:p>
        </p:txBody>
      </p:sp>
      <p:sp>
        <p:nvSpPr>
          <p:cNvPr id="2039" name="Rectangle 2039"/>
          <p:cNvSpPr/>
          <p:nvPr/>
        </p:nvSpPr>
        <p:spPr>
          <a:xfrm>
            <a:off x="91439" y="1523995"/>
            <a:ext cx="68808" cy="3138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C0504D"/>
                </a:solidFill>
                <a:latin typeface="Trebuchet MS,Bold"/>
              </a:rPr>
              <a:t> </a:t>
            </a:r>
          </a:p>
        </p:txBody>
      </p:sp>
      <p:sp>
        <p:nvSpPr>
          <p:cNvPr id="2063" name="Rectangle 2063"/>
          <p:cNvSpPr/>
          <p:nvPr/>
        </p:nvSpPr>
        <p:spPr>
          <a:xfrm>
            <a:off x="8677682" y="12814"/>
            <a:ext cx="192360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6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Rectangle 187"/>
          <p:cNvSpPr/>
          <p:nvPr/>
        </p:nvSpPr>
        <p:spPr>
          <a:xfrm>
            <a:off x="5888735" y="297265"/>
            <a:ext cx="300883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Туриловского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02088" y="1874521"/>
            <a:ext cx="3657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ВСЕГО – 4 170,8 тыс. рублей</a:t>
            </a:r>
            <a:endParaRPr lang="ru-RU" sz="1400" b="1" i="1" dirty="0">
              <a:solidFill>
                <a:schemeClr val="accent2">
                  <a:lumMod val="75000"/>
                </a:schemeClr>
              </a:solidFill>
              <a:latin typeface="Trebuchet MS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Freeform 197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Freeform 1980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Freeform 1981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Freeform 1982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Freeform 1983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Freeform 1984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Freeform 1985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Freeform 1986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Freeform 1987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Freeform 1988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Freeform 1989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Freeform 1990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Freeform 1991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Freeform 1992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96" name="Picture 199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195" y="879349"/>
            <a:ext cx="480059" cy="480059"/>
          </a:xfrm>
          <a:prstGeom prst="rect">
            <a:avLst/>
          </a:prstGeom>
          <a:noFill/>
          <a:extLst/>
        </p:spPr>
      </p:pic>
      <p:pic>
        <p:nvPicPr>
          <p:cNvPr id="1998" name="Picture 199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2488" y="879349"/>
            <a:ext cx="481583" cy="480059"/>
          </a:xfrm>
          <a:prstGeom prst="rect">
            <a:avLst/>
          </a:prstGeom>
          <a:noFill/>
          <a:extLst/>
        </p:spPr>
      </p:pic>
      <p:pic>
        <p:nvPicPr>
          <p:cNvPr id="2001" name="Picture 200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91997"/>
            <a:ext cx="329184" cy="382524"/>
          </a:xfrm>
          <a:prstGeom prst="rect">
            <a:avLst/>
          </a:prstGeom>
          <a:noFill/>
          <a:extLst/>
        </p:spPr>
      </p:pic>
      <p:pic>
        <p:nvPicPr>
          <p:cNvPr id="2013" name="Picture 117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0444" y="3773425"/>
            <a:ext cx="106679" cy="106679"/>
          </a:xfrm>
          <a:prstGeom prst="rect">
            <a:avLst/>
          </a:prstGeom>
          <a:noFill/>
          <a:extLst/>
        </p:spPr>
      </p:pic>
      <p:pic>
        <p:nvPicPr>
          <p:cNvPr id="2032" name="Picture 202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5155" y="6277357"/>
            <a:ext cx="402336" cy="400811"/>
          </a:xfrm>
          <a:prstGeom prst="rect">
            <a:avLst/>
          </a:prstGeom>
          <a:noFill/>
          <a:extLst/>
        </p:spPr>
      </p:pic>
      <p:pic>
        <p:nvPicPr>
          <p:cNvPr id="2035" name="Picture 14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036" name="Rectangle 2036"/>
          <p:cNvSpPr/>
          <p:nvPr/>
        </p:nvSpPr>
        <p:spPr>
          <a:xfrm>
            <a:off x="395792" y="801277"/>
            <a:ext cx="3785683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ДИНАМИКА ПОСТУПЛЕНИЙ НАЛОГА НА ДОХОДЫ ФИЗИЧЕСКИХ ЛИЦ В БЮДЖЕТ ТУРИЛОВСКОГО СЕЛЬСКОГО ПОСЕЛЕНИЯ МИЛЛЕРОВСКОГО РАЙОНА</a:t>
            </a:r>
            <a:endParaRPr lang="en-US" b="1" i="0" spc="0" baseline="0" dirty="0">
              <a:solidFill>
                <a:srgbClr val="1F497D"/>
              </a:solidFill>
              <a:latin typeface="Trebuchet MS,Bold" charset="0"/>
              <a:cs typeface="Times New Roman" pitchFamily="18" charset="0"/>
            </a:endParaRPr>
          </a:p>
        </p:txBody>
      </p:sp>
      <p:sp>
        <p:nvSpPr>
          <p:cNvPr id="2039" name="Rectangle 2039"/>
          <p:cNvSpPr/>
          <p:nvPr/>
        </p:nvSpPr>
        <p:spPr>
          <a:xfrm>
            <a:off x="91439" y="1523995"/>
            <a:ext cx="68808" cy="3138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C0504D"/>
                </a:solidFill>
                <a:latin typeface="Trebuchet MS,Bold"/>
              </a:rPr>
              <a:t> </a:t>
            </a:r>
          </a:p>
        </p:txBody>
      </p:sp>
      <p:sp>
        <p:nvSpPr>
          <p:cNvPr id="2063" name="Rectangle 2063"/>
          <p:cNvSpPr/>
          <p:nvPr/>
        </p:nvSpPr>
        <p:spPr>
          <a:xfrm>
            <a:off x="8677682" y="12814"/>
            <a:ext cx="128240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>
                <a:solidFill>
                  <a:srgbClr val="FFFFFF"/>
                </a:solidFill>
                <a:latin typeface="Arial"/>
              </a:rPr>
              <a:t>7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4" name="Rectangle 2064"/>
          <p:cNvSpPr/>
          <p:nvPr/>
        </p:nvSpPr>
        <p:spPr>
          <a:xfrm>
            <a:off x="8183944" y="2370937"/>
            <a:ext cx="95853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dirty="0">
                <a:latin typeface="Trebuchet MS" panose="020B0603020202020204" pitchFamily="34" charset="0"/>
                <a:cs typeface="Times New Roman" pitchFamily="18" charset="0"/>
              </a:rPr>
              <a:t>т</a:t>
            </a:r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ыс.</a:t>
            </a:r>
            <a:r>
              <a:rPr lang="en-US" sz="1200" b="1" i="0" spc="-18" baseline="0" dirty="0" smtClean="0"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en-US" sz="1200" b="1" i="0" spc="-29" baseline="0" dirty="0">
                <a:latin typeface="Trebuchet MS" panose="020B0603020202020204" pitchFamily="34" charset="0"/>
                <a:cs typeface="Times New Roman" pitchFamily="18" charset="0"/>
              </a:rPr>
              <a:t>р</a:t>
            </a:r>
            <a:r>
              <a:rPr lang="en-US" sz="1200" b="1" i="0" spc="-49" baseline="0" dirty="0">
                <a:latin typeface="Trebuchet MS" panose="020B0603020202020204" pitchFamily="34" charset="0"/>
                <a:cs typeface="Times New Roman" pitchFamily="18" charset="0"/>
              </a:rPr>
              <a:t>у</a:t>
            </a:r>
            <a:r>
              <a:rPr lang="en-US" sz="1200" b="1" i="0" spc="-39" baseline="0" dirty="0">
                <a:latin typeface="Trebuchet MS" panose="020B0603020202020204" pitchFamily="34" charset="0"/>
                <a:cs typeface="Times New Roman" pitchFamily="18" charset="0"/>
              </a:rPr>
              <a:t>б</a:t>
            </a:r>
            <a:r>
              <a:rPr lang="en-US" sz="1200" b="1" i="0" spc="-28" baseline="0" dirty="0">
                <a:latin typeface="Trebuchet MS" panose="020B0603020202020204" pitchFamily="34" charset="0"/>
                <a:cs typeface="Times New Roman" pitchFamily="18" charset="0"/>
              </a:rPr>
              <a:t>л</a:t>
            </a:r>
            <a:r>
              <a:rPr lang="en-US" sz="1200" b="1" i="0" spc="0" baseline="0" dirty="0">
                <a:latin typeface="Trebuchet MS" panose="020B0603020202020204" pitchFamily="34" charset="0"/>
                <a:cs typeface="Times New Roman" pitchFamily="18" charset="0"/>
              </a:rPr>
              <a:t>ей </a:t>
            </a:r>
          </a:p>
        </p:txBody>
      </p:sp>
      <p:sp>
        <p:nvSpPr>
          <p:cNvPr id="55" name="Rectangle 187"/>
          <p:cNvSpPr/>
          <p:nvPr/>
        </p:nvSpPr>
        <p:spPr>
          <a:xfrm>
            <a:off x="5888735" y="297265"/>
            <a:ext cx="300883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Туриловского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ectangle 2036"/>
          <p:cNvSpPr/>
          <p:nvPr/>
        </p:nvSpPr>
        <p:spPr>
          <a:xfrm>
            <a:off x="4953001" y="935457"/>
            <a:ext cx="3921124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ДИНАМИКА ПОСТУПЛЕНИЙ ГОСПОШЛИНЫ В БЮДЖЕТ ТУРИЛОВСКОГО СЕЛЬСКОГО ПОСЕЛЕНИЯ МИЛЛЕРОВСКОГО РАЙОНА</a:t>
            </a:r>
            <a:endParaRPr lang="en-US" b="1" i="0" spc="0" baseline="0" dirty="0">
              <a:solidFill>
                <a:srgbClr val="1F497D"/>
              </a:solidFill>
              <a:latin typeface="Trebuchet MS,Bold" charset="0"/>
              <a:cs typeface="Times New Roman" pitchFamily="18" charset="0"/>
            </a:endParaRP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="" xmlns:p14="http://schemas.microsoft.com/office/powerpoint/2010/main" val="1733237672"/>
              </p:ext>
            </p:extLst>
          </p:nvPr>
        </p:nvGraphicFramePr>
        <p:xfrm>
          <a:off x="395792" y="1976900"/>
          <a:ext cx="3519363" cy="4701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="" xmlns:p14="http://schemas.microsoft.com/office/powerpoint/2010/main" val="980839138"/>
              </p:ext>
            </p:extLst>
          </p:nvPr>
        </p:nvGraphicFramePr>
        <p:xfrm>
          <a:off x="5100379" y="1976899"/>
          <a:ext cx="3519363" cy="4701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2" name="Rectangle 2064"/>
          <p:cNvSpPr/>
          <p:nvPr/>
        </p:nvSpPr>
        <p:spPr>
          <a:xfrm>
            <a:off x="3624071" y="2463270"/>
            <a:ext cx="95853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dirty="0">
                <a:latin typeface="Trebuchet MS" panose="020B0603020202020204" pitchFamily="34" charset="0"/>
                <a:cs typeface="Times New Roman" pitchFamily="18" charset="0"/>
              </a:rPr>
              <a:t>т</a:t>
            </a:r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ыс.</a:t>
            </a:r>
            <a:r>
              <a:rPr lang="en-US" sz="1200" b="1" i="0" spc="-18" baseline="0" dirty="0" smtClean="0"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en-US" sz="1200" b="1" i="0" spc="-29" baseline="0" dirty="0">
                <a:latin typeface="Trebuchet MS" panose="020B0603020202020204" pitchFamily="34" charset="0"/>
                <a:cs typeface="Times New Roman" pitchFamily="18" charset="0"/>
              </a:rPr>
              <a:t>р</a:t>
            </a:r>
            <a:r>
              <a:rPr lang="en-US" sz="1200" b="1" i="0" spc="-49" baseline="0" dirty="0">
                <a:latin typeface="Trebuchet MS" panose="020B0603020202020204" pitchFamily="34" charset="0"/>
                <a:cs typeface="Times New Roman" pitchFamily="18" charset="0"/>
              </a:rPr>
              <a:t>у</a:t>
            </a:r>
            <a:r>
              <a:rPr lang="en-US" sz="1200" b="1" i="0" spc="-39" baseline="0" dirty="0">
                <a:latin typeface="Trebuchet MS" panose="020B0603020202020204" pitchFamily="34" charset="0"/>
                <a:cs typeface="Times New Roman" pitchFamily="18" charset="0"/>
              </a:rPr>
              <a:t>б</a:t>
            </a:r>
            <a:r>
              <a:rPr lang="en-US" sz="1200" b="1" i="0" spc="-28" baseline="0" dirty="0">
                <a:latin typeface="Trebuchet MS" panose="020B0603020202020204" pitchFamily="34" charset="0"/>
                <a:cs typeface="Times New Roman" pitchFamily="18" charset="0"/>
              </a:rPr>
              <a:t>л</a:t>
            </a:r>
            <a:r>
              <a:rPr lang="en-US" sz="1200" b="1" i="0" spc="0" baseline="0" dirty="0">
                <a:latin typeface="Trebuchet MS" panose="020B0603020202020204" pitchFamily="34" charset="0"/>
                <a:cs typeface="Times New Roman" pitchFamily="18" charset="0"/>
              </a:rPr>
              <a:t>ей </a:t>
            </a:r>
          </a:p>
        </p:txBody>
      </p:sp>
      <p:sp>
        <p:nvSpPr>
          <p:cNvPr id="33" name="Прямая со стрелкой 32"/>
          <p:cNvSpPr/>
          <p:nvPr/>
        </p:nvSpPr>
        <p:spPr>
          <a:xfrm rot="1863364" flipV="1">
            <a:off x="1945100" y="3484977"/>
            <a:ext cx="373947" cy="53116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4" name="TextBox 1"/>
          <p:cNvSpPr txBox="1"/>
          <p:nvPr/>
        </p:nvSpPr>
        <p:spPr>
          <a:xfrm rot="20538361">
            <a:off x="1861578" y="3291184"/>
            <a:ext cx="611652" cy="27080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137,5%</a:t>
            </a:r>
            <a:endParaRPr lang="ru-RU" sz="1200" b="1" dirty="0">
              <a:latin typeface="Trebuchet MS" panose="020B0603020202020204" pitchFamily="34" charset="0"/>
              <a:cs typeface="Times New Roman" pitchFamily="18" charset="0"/>
            </a:endParaRPr>
          </a:p>
        </p:txBody>
      </p:sp>
      <p:sp>
        <p:nvSpPr>
          <p:cNvPr id="35" name="Прямая со стрелкой 34"/>
          <p:cNvSpPr/>
          <p:nvPr/>
        </p:nvSpPr>
        <p:spPr>
          <a:xfrm rot="1863364">
            <a:off x="6320865" y="3315942"/>
            <a:ext cx="1298917" cy="59196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6" name="TextBox 1"/>
          <p:cNvSpPr txBox="1"/>
          <p:nvPr/>
        </p:nvSpPr>
        <p:spPr>
          <a:xfrm rot="3058044">
            <a:off x="6770397" y="3210756"/>
            <a:ext cx="611652" cy="27080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41,4%</a:t>
            </a:r>
            <a:endParaRPr lang="ru-RU" sz="1200" b="1" dirty="0">
              <a:latin typeface="Trebuchet MS" panose="020B0603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65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Freeform 1979"/>
          <p:cNvSpPr/>
          <p:nvPr/>
        </p:nvSpPr>
        <p:spPr>
          <a:xfrm>
            <a:off x="-71374" y="268225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Freeform 1980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Freeform 1981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Freeform 1982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Freeform 1983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Freeform 1984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Freeform 1985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Freeform 1986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Freeform 1987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Freeform 1988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Freeform 1989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Freeform 1990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Freeform 1991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Freeform 1992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96" name="Picture 199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195" y="879349"/>
            <a:ext cx="480059" cy="480059"/>
          </a:xfrm>
          <a:prstGeom prst="rect">
            <a:avLst/>
          </a:prstGeom>
          <a:noFill/>
          <a:extLst/>
        </p:spPr>
      </p:pic>
      <p:pic>
        <p:nvPicPr>
          <p:cNvPr id="1998" name="Picture 199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2488" y="879349"/>
            <a:ext cx="481583" cy="480059"/>
          </a:xfrm>
          <a:prstGeom prst="rect">
            <a:avLst/>
          </a:prstGeom>
          <a:noFill/>
          <a:extLst/>
        </p:spPr>
      </p:pic>
      <p:pic>
        <p:nvPicPr>
          <p:cNvPr id="2001" name="Picture 200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91997"/>
            <a:ext cx="329184" cy="382524"/>
          </a:xfrm>
          <a:prstGeom prst="rect">
            <a:avLst/>
          </a:prstGeom>
          <a:noFill/>
          <a:extLst/>
        </p:spPr>
      </p:pic>
      <p:pic>
        <p:nvPicPr>
          <p:cNvPr id="2013" name="Picture 117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0444" y="3773425"/>
            <a:ext cx="106679" cy="106679"/>
          </a:xfrm>
          <a:prstGeom prst="rect">
            <a:avLst/>
          </a:prstGeom>
          <a:noFill/>
          <a:extLst/>
        </p:spPr>
      </p:pic>
      <p:pic>
        <p:nvPicPr>
          <p:cNvPr id="2032" name="Picture 202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5155" y="6277357"/>
            <a:ext cx="402336" cy="400811"/>
          </a:xfrm>
          <a:prstGeom prst="rect">
            <a:avLst/>
          </a:prstGeom>
          <a:noFill/>
          <a:extLst/>
        </p:spPr>
      </p:pic>
      <p:pic>
        <p:nvPicPr>
          <p:cNvPr id="2035" name="Picture 14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036" name="Rectangle 2036"/>
          <p:cNvSpPr/>
          <p:nvPr/>
        </p:nvSpPr>
        <p:spPr>
          <a:xfrm>
            <a:off x="602409" y="801277"/>
            <a:ext cx="3512391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ДИНАМИКА ПОСТУПЛЕНИЙ НАЛОГОВ НА ИМУЩЕСТВО В БЮДЖЕТ ТУРИЛОВСКОГО СЕЛЬСКОГО ПОСЕЛЕНИЯ МИЛЛЕРОВСКОГО РАЙОНА</a:t>
            </a:r>
            <a:endParaRPr lang="en-US" b="1" i="0" spc="0" baseline="0" dirty="0">
              <a:solidFill>
                <a:srgbClr val="1F497D"/>
              </a:solidFill>
              <a:latin typeface="Trebuchet MS,Bold" charset="0"/>
              <a:cs typeface="Times New Roman" pitchFamily="18" charset="0"/>
            </a:endParaRPr>
          </a:p>
        </p:txBody>
      </p:sp>
      <p:sp>
        <p:nvSpPr>
          <p:cNvPr id="2039" name="Rectangle 2039"/>
          <p:cNvSpPr/>
          <p:nvPr/>
        </p:nvSpPr>
        <p:spPr>
          <a:xfrm>
            <a:off x="91439" y="1523995"/>
            <a:ext cx="68808" cy="3138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C0504D"/>
                </a:solidFill>
                <a:latin typeface="Trebuchet MS,Bold"/>
              </a:rPr>
              <a:t> </a:t>
            </a:r>
          </a:p>
        </p:txBody>
      </p:sp>
      <p:sp>
        <p:nvSpPr>
          <p:cNvPr id="2063" name="Rectangle 2063"/>
          <p:cNvSpPr/>
          <p:nvPr/>
        </p:nvSpPr>
        <p:spPr>
          <a:xfrm>
            <a:off x="8677682" y="12814"/>
            <a:ext cx="192360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8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4" name="Rectangle 2064"/>
          <p:cNvSpPr/>
          <p:nvPr/>
        </p:nvSpPr>
        <p:spPr>
          <a:xfrm>
            <a:off x="8185468" y="2379984"/>
            <a:ext cx="95853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dirty="0">
                <a:latin typeface="Trebuchet MS" panose="020B0603020202020204" pitchFamily="34" charset="0"/>
                <a:cs typeface="Times New Roman" pitchFamily="18" charset="0"/>
              </a:rPr>
              <a:t>т</a:t>
            </a:r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ыс.</a:t>
            </a:r>
            <a:r>
              <a:rPr lang="en-US" sz="1200" b="1" i="0" spc="-18" baseline="0" dirty="0" smtClean="0"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en-US" sz="1200" b="1" i="0" spc="-29" baseline="0" dirty="0">
                <a:latin typeface="Trebuchet MS" panose="020B0603020202020204" pitchFamily="34" charset="0"/>
                <a:cs typeface="Times New Roman" pitchFamily="18" charset="0"/>
              </a:rPr>
              <a:t>р</a:t>
            </a:r>
            <a:r>
              <a:rPr lang="en-US" sz="1200" b="1" i="0" spc="-49" baseline="0" dirty="0">
                <a:latin typeface="Trebuchet MS" panose="020B0603020202020204" pitchFamily="34" charset="0"/>
                <a:cs typeface="Times New Roman" pitchFamily="18" charset="0"/>
              </a:rPr>
              <a:t>у</a:t>
            </a:r>
            <a:r>
              <a:rPr lang="en-US" sz="1200" b="1" i="0" spc="-39" baseline="0" dirty="0">
                <a:latin typeface="Trebuchet MS" panose="020B0603020202020204" pitchFamily="34" charset="0"/>
                <a:cs typeface="Times New Roman" pitchFamily="18" charset="0"/>
              </a:rPr>
              <a:t>б</a:t>
            </a:r>
            <a:r>
              <a:rPr lang="en-US" sz="1200" b="1" i="0" spc="-28" baseline="0" dirty="0">
                <a:latin typeface="Trebuchet MS" panose="020B0603020202020204" pitchFamily="34" charset="0"/>
                <a:cs typeface="Times New Roman" pitchFamily="18" charset="0"/>
              </a:rPr>
              <a:t>л</a:t>
            </a:r>
            <a:r>
              <a:rPr lang="en-US" sz="1200" b="1" i="0" spc="0" baseline="0" dirty="0">
                <a:latin typeface="Trebuchet MS" panose="020B0603020202020204" pitchFamily="34" charset="0"/>
                <a:cs typeface="Times New Roman" pitchFamily="18" charset="0"/>
              </a:rPr>
              <a:t>ей </a:t>
            </a:r>
          </a:p>
        </p:txBody>
      </p:sp>
      <p:sp>
        <p:nvSpPr>
          <p:cNvPr id="55" name="Rectangle 187"/>
          <p:cNvSpPr/>
          <p:nvPr/>
        </p:nvSpPr>
        <p:spPr>
          <a:xfrm>
            <a:off x="5888735" y="297265"/>
            <a:ext cx="300883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Туриловского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ectangle 2036"/>
          <p:cNvSpPr/>
          <p:nvPr/>
        </p:nvSpPr>
        <p:spPr>
          <a:xfrm>
            <a:off x="4594066" y="799499"/>
            <a:ext cx="416560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ДИНАМИКА ПОСТУПЛЕНИЙ НАЛОГА, НА СОВОКУПНЫЙ ДОХОД В БЮДЖЕТ ТУРИЛОВСКОГО СЕЛЬСКОГО ПОСЕЛЕНИЯ МИЛЛЕРОВСКОГО РАЙОНА</a:t>
            </a:r>
            <a:endParaRPr lang="en-US" b="1" i="0" spc="0" baseline="0" dirty="0">
              <a:solidFill>
                <a:srgbClr val="1F497D"/>
              </a:solidFill>
              <a:latin typeface="Trebuchet MS,Bold" charset="0"/>
              <a:cs typeface="Times New Roman" pitchFamily="18" charset="0"/>
            </a:endParaRP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="" xmlns:p14="http://schemas.microsoft.com/office/powerpoint/2010/main" val="855874278"/>
              </p:ext>
            </p:extLst>
          </p:nvPr>
        </p:nvGraphicFramePr>
        <p:xfrm>
          <a:off x="395792" y="1976900"/>
          <a:ext cx="3519363" cy="4701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="" xmlns:p14="http://schemas.microsoft.com/office/powerpoint/2010/main" val="1679966573"/>
              </p:ext>
            </p:extLst>
          </p:nvPr>
        </p:nvGraphicFramePr>
        <p:xfrm>
          <a:off x="5100379" y="1976900"/>
          <a:ext cx="3519363" cy="4701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2" name="Прямая со стрелкой 31"/>
          <p:cNvSpPr/>
          <p:nvPr/>
        </p:nvSpPr>
        <p:spPr>
          <a:xfrm>
            <a:off x="1879559" y="2734574"/>
            <a:ext cx="549695" cy="28438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3" name="TextBox 1"/>
          <p:cNvSpPr txBox="1"/>
          <p:nvPr/>
        </p:nvSpPr>
        <p:spPr>
          <a:xfrm rot="1665481">
            <a:off x="1908099" y="2599170"/>
            <a:ext cx="611652" cy="27080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71,1%</a:t>
            </a:r>
            <a:endParaRPr lang="ru-RU" sz="1200" b="1" dirty="0">
              <a:latin typeface="Trebuchet MS" panose="020B0603020202020204" pitchFamily="34" charset="0"/>
              <a:cs typeface="Times New Roman" pitchFamily="18" charset="0"/>
            </a:endParaRPr>
          </a:p>
        </p:txBody>
      </p:sp>
      <p:sp>
        <p:nvSpPr>
          <p:cNvPr id="34" name="Прямая со стрелкой 33"/>
          <p:cNvSpPr/>
          <p:nvPr/>
        </p:nvSpPr>
        <p:spPr>
          <a:xfrm>
            <a:off x="6577063" y="2919193"/>
            <a:ext cx="796938" cy="30978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5" name="TextBox 1"/>
          <p:cNvSpPr txBox="1"/>
          <p:nvPr/>
        </p:nvSpPr>
        <p:spPr>
          <a:xfrm rot="1442462">
            <a:off x="6739004" y="2679676"/>
            <a:ext cx="611652" cy="27080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82,3%</a:t>
            </a:r>
            <a:endParaRPr lang="ru-RU" sz="1200" b="1" dirty="0">
              <a:latin typeface="Trebuchet MS" panose="020B0603020202020204" pitchFamily="34" charset="0"/>
              <a:cs typeface="Times New Roman" pitchFamily="18" charset="0"/>
            </a:endParaRPr>
          </a:p>
        </p:txBody>
      </p:sp>
      <p:sp>
        <p:nvSpPr>
          <p:cNvPr id="37" name="Rectangle 2064"/>
          <p:cNvSpPr/>
          <p:nvPr/>
        </p:nvSpPr>
        <p:spPr>
          <a:xfrm>
            <a:off x="3635534" y="2482087"/>
            <a:ext cx="95853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dirty="0">
                <a:latin typeface="Trebuchet MS" panose="020B0603020202020204" pitchFamily="34" charset="0"/>
                <a:cs typeface="Times New Roman" pitchFamily="18" charset="0"/>
              </a:rPr>
              <a:t>т</a:t>
            </a:r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ыс.</a:t>
            </a:r>
            <a:r>
              <a:rPr lang="en-US" sz="1200" b="1" i="0" spc="-18" baseline="0" dirty="0" smtClean="0"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en-US" sz="1200" b="1" i="0" spc="-29" baseline="0" dirty="0">
                <a:latin typeface="Trebuchet MS" panose="020B0603020202020204" pitchFamily="34" charset="0"/>
                <a:cs typeface="Times New Roman" pitchFamily="18" charset="0"/>
              </a:rPr>
              <a:t>р</a:t>
            </a:r>
            <a:r>
              <a:rPr lang="en-US" sz="1200" b="1" i="0" spc="-49" baseline="0" dirty="0">
                <a:latin typeface="Trebuchet MS" panose="020B0603020202020204" pitchFamily="34" charset="0"/>
                <a:cs typeface="Times New Roman" pitchFamily="18" charset="0"/>
              </a:rPr>
              <a:t>у</a:t>
            </a:r>
            <a:r>
              <a:rPr lang="en-US" sz="1200" b="1" i="0" spc="-39" baseline="0" dirty="0">
                <a:latin typeface="Trebuchet MS" panose="020B0603020202020204" pitchFamily="34" charset="0"/>
                <a:cs typeface="Times New Roman" pitchFamily="18" charset="0"/>
              </a:rPr>
              <a:t>б</a:t>
            </a:r>
            <a:r>
              <a:rPr lang="en-US" sz="1200" b="1" i="0" spc="-28" baseline="0" dirty="0">
                <a:latin typeface="Trebuchet MS" panose="020B0603020202020204" pitchFamily="34" charset="0"/>
                <a:cs typeface="Times New Roman" pitchFamily="18" charset="0"/>
              </a:rPr>
              <a:t>л</a:t>
            </a:r>
            <a:r>
              <a:rPr lang="en-US" sz="1200" b="1" i="0" spc="0" baseline="0" dirty="0">
                <a:latin typeface="Trebuchet MS" panose="020B0603020202020204" pitchFamily="34" charset="0"/>
                <a:cs typeface="Times New Roman" pitchFamily="18" charset="0"/>
              </a:rPr>
              <a:t>ей </a:t>
            </a:r>
          </a:p>
        </p:txBody>
      </p:sp>
    </p:spTree>
    <p:extLst>
      <p:ext uri="{BB962C8B-B14F-4D97-AF65-F5344CB8AC3E}">
        <p14:creationId xmlns="" xmlns:p14="http://schemas.microsoft.com/office/powerpoint/2010/main" val="16058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Freeform 197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Freeform 1980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Freeform 1981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Freeform 1982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Freeform 1983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Freeform 1984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Freeform 1985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Freeform 1986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Freeform 1987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Freeform 1988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Freeform 1989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Freeform 1990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Freeform 1991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Freeform 1992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96" name="Picture 199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195" y="879349"/>
            <a:ext cx="480059" cy="480059"/>
          </a:xfrm>
          <a:prstGeom prst="rect">
            <a:avLst/>
          </a:prstGeom>
          <a:noFill/>
          <a:extLst/>
        </p:spPr>
      </p:pic>
      <p:pic>
        <p:nvPicPr>
          <p:cNvPr id="1998" name="Picture 199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2488" y="879349"/>
            <a:ext cx="481583" cy="480059"/>
          </a:xfrm>
          <a:prstGeom prst="rect">
            <a:avLst/>
          </a:prstGeom>
          <a:noFill/>
          <a:extLst/>
        </p:spPr>
      </p:pic>
      <p:pic>
        <p:nvPicPr>
          <p:cNvPr id="2001" name="Picture 200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91997"/>
            <a:ext cx="329184" cy="382524"/>
          </a:xfrm>
          <a:prstGeom prst="rect">
            <a:avLst/>
          </a:prstGeom>
          <a:noFill/>
          <a:extLst/>
        </p:spPr>
      </p:pic>
      <p:pic>
        <p:nvPicPr>
          <p:cNvPr id="2013" name="Picture 117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0444" y="3773425"/>
            <a:ext cx="106679" cy="106679"/>
          </a:xfrm>
          <a:prstGeom prst="rect">
            <a:avLst/>
          </a:prstGeom>
          <a:noFill/>
          <a:extLst/>
        </p:spPr>
      </p:pic>
      <p:pic>
        <p:nvPicPr>
          <p:cNvPr id="2032" name="Picture 202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5155" y="6277357"/>
            <a:ext cx="402336" cy="400811"/>
          </a:xfrm>
          <a:prstGeom prst="rect">
            <a:avLst/>
          </a:prstGeom>
          <a:noFill/>
          <a:extLst/>
        </p:spPr>
      </p:pic>
      <p:pic>
        <p:nvPicPr>
          <p:cNvPr id="2035" name="Picture 14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039" name="Rectangle 2039"/>
          <p:cNvSpPr/>
          <p:nvPr/>
        </p:nvSpPr>
        <p:spPr>
          <a:xfrm>
            <a:off x="91439" y="1523995"/>
            <a:ext cx="68808" cy="3138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C0504D"/>
                </a:solidFill>
                <a:latin typeface="Trebuchet MS,Bold"/>
              </a:rPr>
              <a:t> </a:t>
            </a:r>
          </a:p>
        </p:txBody>
      </p:sp>
      <p:sp>
        <p:nvSpPr>
          <p:cNvPr id="2063" name="Rectangle 2063"/>
          <p:cNvSpPr/>
          <p:nvPr/>
        </p:nvSpPr>
        <p:spPr>
          <a:xfrm>
            <a:off x="8677682" y="12814"/>
            <a:ext cx="192360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9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Rectangle 187"/>
          <p:cNvSpPr/>
          <p:nvPr/>
        </p:nvSpPr>
        <p:spPr>
          <a:xfrm>
            <a:off x="5888735" y="297265"/>
            <a:ext cx="3008837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dirty="0" smtClean="0">
                <a:solidFill>
                  <a:srgbClr val="FFFFFF"/>
                </a:solidFill>
                <a:latin typeface="Arial"/>
              </a:rPr>
              <a:t>Администрация Туриловского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0247" y="739515"/>
            <a:ext cx="8782934" cy="92263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Rectangle 2036"/>
          <p:cNvSpPr/>
          <p:nvPr/>
        </p:nvSpPr>
        <p:spPr>
          <a:xfrm>
            <a:off x="251686" y="834834"/>
            <a:ext cx="8622439" cy="615553"/>
          </a:xfrm>
          <a:prstGeom prst="rect">
            <a:avLst/>
          </a:prstGeom>
          <a:effectLst>
            <a:glow rad="2159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2000" b="1" i="0" spc="0" baseline="0" dirty="0" smtClean="0">
                <a:solidFill>
                  <a:schemeClr val="bg1"/>
                </a:solidFill>
                <a:latin typeface="Trebuchet MS,Bold" charset="0"/>
                <a:cs typeface="Times New Roman" pitchFamily="18" charset="0"/>
              </a:rPr>
              <a:t>БЕЗВОЗМЕЗДНЫЕ ПОСТУПЛЕНИЯ ОТ ДРУГИХ БЮДЖЕТОВ БЮДЖЕТНОЙ СИСТЕМЫ  В 2020 ГОДУ</a:t>
            </a:r>
            <a:endParaRPr lang="en-US" sz="2000" b="1" i="0" spc="0" baseline="0" dirty="0">
              <a:solidFill>
                <a:schemeClr val="bg1"/>
              </a:solidFill>
              <a:latin typeface="Trebuchet MS,Bold" charset="0"/>
              <a:cs typeface="Times New Roman" pitchFamily="18" charset="0"/>
            </a:endParaRPr>
          </a:p>
        </p:txBody>
      </p:sp>
      <p:sp>
        <p:nvSpPr>
          <p:cNvPr id="31" name="Rectangle 2036"/>
          <p:cNvSpPr/>
          <p:nvPr/>
        </p:nvSpPr>
        <p:spPr>
          <a:xfrm>
            <a:off x="160247" y="1825760"/>
            <a:ext cx="8842727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marL="0" algn="ctr"/>
            <a:r>
              <a:rPr lang="ru-RU" sz="1400" b="1" i="0" spc="0" baseline="0" dirty="0" smtClean="0">
                <a:solidFill>
                  <a:schemeClr val="bg1"/>
                </a:solidFill>
                <a:latin typeface="Trebuchet MS" panose="020B0603020202020204" pitchFamily="34" charset="0"/>
                <a:cs typeface="Times New Roman" pitchFamily="18" charset="0"/>
              </a:rPr>
              <a:t>Исполнение</a:t>
            </a:r>
            <a:r>
              <a:rPr lang="ru-RU" sz="1400" b="1" i="0" spc="0" dirty="0" smtClean="0">
                <a:solidFill>
                  <a:schemeClr val="bg1"/>
                </a:solidFill>
                <a:latin typeface="Trebuchet MS" panose="020B0603020202020204" pitchFamily="34" charset="0"/>
                <a:cs typeface="Times New Roman" pitchFamily="18" charset="0"/>
              </a:rPr>
              <a:t> бюджет Туриловского сельского поселения Миллеровского района</a:t>
            </a:r>
          </a:p>
          <a:p>
            <a:pPr marL="0" algn="ctr"/>
            <a:r>
              <a:rPr lang="ru-RU" sz="1400" b="1" baseline="0" dirty="0" smtClean="0">
                <a:solidFill>
                  <a:schemeClr val="bg1"/>
                </a:solidFill>
                <a:latin typeface="Trebuchet MS" panose="020B0603020202020204" pitchFamily="34" charset="0"/>
                <a:cs typeface="Times New Roman" pitchFamily="18" charset="0"/>
              </a:rPr>
              <a:t>(5 197,3 тыс. рублей)</a:t>
            </a:r>
            <a:endParaRPr lang="en-US" sz="1400" b="1" i="0" spc="0" baseline="0" dirty="0">
              <a:solidFill>
                <a:schemeClr val="bg1"/>
              </a:solidFill>
              <a:latin typeface="Trebuchet MS" panose="020B0603020202020204" pitchFamily="34" charset="0"/>
              <a:cs typeface="Times New Roman" pitchFamily="18" charset="0"/>
            </a:endParaRP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="" xmlns:p14="http://schemas.microsoft.com/office/powerpoint/2010/main" val="3808212088"/>
              </p:ext>
            </p:extLst>
          </p:nvPr>
        </p:nvGraphicFramePr>
        <p:xfrm>
          <a:off x="251687" y="2474682"/>
          <a:ext cx="8820940" cy="4203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0" name="Rectangle 2064"/>
          <p:cNvSpPr/>
          <p:nvPr/>
        </p:nvSpPr>
        <p:spPr>
          <a:xfrm>
            <a:off x="8012431" y="2382349"/>
            <a:ext cx="95853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dirty="0">
                <a:latin typeface="Trebuchet MS" panose="020B0603020202020204" pitchFamily="34" charset="0"/>
                <a:cs typeface="Times New Roman" pitchFamily="18" charset="0"/>
              </a:rPr>
              <a:t>т</a:t>
            </a:r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ыс.</a:t>
            </a:r>
            <a:r>
              <a:rPr lang="en-US" sz="1200" b="1" i="0" spc="-18" baseline="0" dirty="0" smtClean="0"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en-US" sz="1200" b="1" i="0" spc="-29" baseline="0" dirty="0">
                <a:latin typeface="Trebuchet MS" panose="020B0603020202020204" pitchFamily="34" charset="0"/>
                <a:cs typeface="Times New Roman" pitchFamily="18" charset="0"/>
              </a:rPr>
              <a:t>р</a:t>
            </a:r>
            <a:r>
              <a:rPr lang="en-US" sz="1200" b="1" i="0" spc="-49" baseline="0" dirty="0">
                <a:latin typeface="Trebuchet MS" panose="020B0603020202020204" pitchFamily="34" charset="0"/>
                <a:cs typeface="Times New Roman" pitchFamily="18" charset="0"/>
              </a:rPr>
              <a:t>у</a:t>
            </a:r>
            <a:r>
              <a:rPr lang="en-US" sz="1200" b="1" i="0" spc="-39" baseline="0" dirty="0">
                <a:latin typeface="Trebuchet MS" panose="020B0603020202020204" pitchFamily="34" charset="0"/>
                <a:cs typeface="Times New Roman" pitchFamily="18" charset="0"/>
              </a:rPr>
              <a:t>б</a:t>
            </a:r>
            <a:r>
              <a:rPr lang="en-US" sz="1200" b="1" i="0" spc="-28" baseline="0" dirty="0">
                <a:latin typeface="Trebuchet MS" panose="020B0603020202020204" pitchFamily="34" charset="0"/>
                <a:cs typeface="Times New Roman" pitchFamily="18" charset="0"/>
              </a:rPr>
              <a:t>л</a:t>
            </a:r>
            <a:r>
              <a:rPr lang="en-US" sz="1200" b="1" i="0" spc="0" baseline="0" dirty="0">
                <a:latin typeface="Trebuchet MS" panose="020B0603020202020204" pitchFamily="34" charset="0"/>
                <a:cs typeface="Times New Roman" pitchFamily="18" charset="0"/>
              </a:rPr>
              <a:t>ей </a:t>
            </a:r>
          </a:p>
        </p:txBody>
      </p:sp>
    </p:spTree>
    <p:extLst>
      <p:ext uri="{BB962C8B-B14F-4D97-AF65-F5344CB8AC3E}">
        <p14:creationId xmlns="" xmlns:p14="http://schemas.microsoft.com/office/powerpoint/2010/main" val="36032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5225</TotalTime>
  <Words>608</Words>
  <Application>Microsoft Office PowerPoint</Application>
  <PresentationFormat>Экран (4:3)</PresentationFormat>
  <Paragraphs>181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Trebuchet MS,Bold</vt:lpstr>
      <vt:lpstr>Times New Roman</vt:lpstr>
      <vt:lpstr>Calibri</vt:lpstr>
      <vt:lpstr>Georgia</vt:lpstr>
      <vt:lpstr>Trebuchet MS</vt:lpstr>
      <vt:lpstr>Arial,Bold</vt:lpstr>
      <vt:lpstr>Tw Cen MT</vt:lpstr>
      <vt:lpstr>Wingdings 3</vt:lpstr>
      <vt:lpstr>Tw Cen MT Condensed</vt:lpstr>
      <vt:lpstr>Интеграл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Finansist</cp:lastModifiedBy>
  <cp:revision>712</cp:revision>
  <dcterms:modified xsi:type="dcterms:W3CDTF">2021-05-11T10:53:13Z</dcterms:modified>
</cp:coreProperties>
</file>