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5"/>
  </p:notesMasterIdLst>
  <p:handoutMasterIdLst>
    <p:handoutMasterId r:id="rId26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423" r:id="rId14"/>
    <p:sldId id="1572" r:id="rId15"/>
    <p:sldId id="1368" r:id="rId16"/>
    <p:sldId id="1592" r:id="rId17"/>
    <p:sldId id="1594" r:id="rId18"/>
    <p:sldId id="1595" r:id="rId19"/>
    <p:sldId id="1597" r:id="rId20"/>
    <p:sldId id="1601" r:id="rId21"/>
    <p:sldId id="1605" r:id="rId22"/>
    <p:sldId id="1500" r:id="rId23"/>
    <p:sldId id="1575" r:id="rId2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14"/>
          <c:h val="0.750003258432830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171E-3"/>
                  <c:y val="-4.8831295465791402E-2"/>
                </c:manualLayout>
              </c:layout>
              <c:showVal val="1"/>
            </c:dLbl>
            <c:dLbl>
              <c:idx val="1"/>
              <c:layout>
                <c:manualLayout>
                  <c:x val="-1.5642253698597199E-2"/>
                  <c:y val="-3.577229992812801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818E-2"/>
                </c:manualLayout>
              </c:layout>
              <c:showVal val="1"/>
            </c:dLbl>
            <c:dLbl>
              <c:idx val="4"/>
              <c:layout>
                <c:manualLayout>
                  <c:x val="-9.7087905585634196E-3"/>
                  <c:y val="-6.6292815807309502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1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2021 год</c:v>
                </c:pt>
                <c:pt idx="1">
                  <c:v> 2022 год</c:v>
                </c:pt>
                <c:pt idx="2">
                  <c:v> 2023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5106.2</c:v>
                </c:pt>
                <c:pt idx="1">
                  <c:v>5266.7</c:v>
                </c:pt>
                <c:pt idx="2">
                  <c:v>5330.4</c:v>
                </c:pt>
              </c:numCache>
            </c:numRef>
          </c:val>
        </c:ser>
        <c:shape val="box"/>
        <c:axId val="132858624"/>
        <c:axId val="132860160"/>
        <c:axId val="0"/>
      </c:bar3DChart>
      <c:catAx>
        <c:axId val="132858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32860160"/>
        <c:crosses val="autoZero"/>
        <c:auto val="1"/>
        <c:lblAlgn val="ctr"/>
        <c:lblOffset val="100"/>
      </c:catAx>
      <c:valAx>
        <c:axId val="132860160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32858624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36E-3"/>
          <c:y val="0"/>
          <c:w val="0.99057616839669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38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51E-2"/>
                  <c:y val="-3.7775717228000404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64E-2"/>
                  <c:y val="0.2183142044046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16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162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13.313227057302889</c:v>
                </c:pt>
                <c:pt idx="1">
                  <c:v>3.3704124397790922</c:v>
                </c:pt>
                <c:pt idx="2">
                  <c:v>64.862324233285023</c:v>
                </c:pt>
                <c:pt idx="3">
                  <c:v>14.29830402256081</c:v>
                </c:pt>
                <c:pt idx="4">
                  <c:v>0.10575378951079084</c:v>
                </c:pt>
                <c:pt idx="5">
                  <c:v>3.7973444048411742</c:v>
                </c:pt>
                <c:pt idx="6">
                  <c:v>0.25263405272022249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69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  <c:pt idx="3">
                  <c:v> 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669.6</c:v>
                </c:pt>
                <c:pt idx="1">
                  <c:v>679.8</c:v>
                </c:pt>
                <c:pt idx="2">
                  <c:v>704.2</c:v>
                </c:pt>
                <c:pt idx="3">
                  <c:v>728.9</c:v>
                </c:pt>
              </c:numCache>
            </c:numRef>
          </c:val>
        </c:ser>
        <c:axId val="139725056"/>
        <c:axId val="139723520"/>
      </c:barChart>
      <c:valAx>
        <c:axId val="139723520"/>
        <c:scaling>
          <c:orientation val="minMax"/>
        </c:scaling>
        <c:delete val="1"/>
        <c:axPos val="b"/>
        <c:numFmt formatCode="#,##0.0" sourceLinked="1"/>
        <c:tickLblPos val="none"/>
        <c:crossAx val="139725056"/>
        <c:crosses val="autoZero"/>
        <c:crossBetween val="between"/>
        <c:majorUnit val="5000"/>
      </c:valAx>
      <c:catAx>
        <c:axId val="1397250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9723520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8.0485696377887734E-3"/>
                  <c:y val="-0.25888194921274277"/>
                </c:manualLayout>
              </c:layout>
              <c:showCatName val="1"/>
            </c:dLbl>
            <c:dLbl>
              <c:idx val="1"/>
              <c:layout>
                <c:manualLayout>
                  <c:x val="8.0698145140899541E-2"/>
                  <c:y val="-1.7224452508738653E-2"/>
                </c:manualLayout>
              </c:layout>
              <c:showCatName val="1"/>
            </c:dLbl>
            <c:dLbl>
              <c:idx val="2"/>
              <c:layout>
                <c:manualLayout>
                  <c:x val="-0.12707596606873856"/>
                  <c:y val="-1.7934444900882841E-2"/>
                </c:manualLayout>
              </c:layout>
              <c:showCatName val="1"/>
            </c:dLbl>
            <c:dLbl>
              <c:idx val="3"/>
              <c:layout>
                <c:manualLayout>
                  <c:x val="-0.12222714857035007"/>
                  <c:y val="-5.17942230718238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816,4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3531,7</a:t>
                    </a:r>
                    <a:endParaRPr lang="ru-RU" sz="1200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4 455,0</c:v>
                  </c:pt>
                  <c:pt idx="1">
                    <c:v>96,1</c:v>
                  </c:pt>
                  <c:pt idx="2">
                    <c:v>80,0</c:v>
                  </c:pt>
                  <c:pt idx="3">
                    <c:v>816,4</c:v>
                  </c:pt>
                  <c:pt idx="4">
                    <c:v>3 531,7</c:v>
                  </c:pt>
                  <c:pt idx="5">
                    <c:v>145,1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4455</c:v>
                </c:pt>
                <c:pt idx="1">
                  <c:v>96.1</c:v>
                </c:pt>
                <c:pt idx="2">
                  <c:v>80</c:v>
                </c:pt>
                <c:pt idx="3">
                  <c:v>816.4</c:v>
                </c:pt>
                <c:pt idx="4">
                  <c:v>3531.7</c:v>
                </c:pt>
                <c:pt idx="5">
                  <c:v>145.1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4 455,0</c:v>
                  </c:pt>
                  <c:pt idx="1">
                    <c:v>96,1</c:v>
                  </c:pt>
                  <c:pt idx="2">
                    <c:v>80,0</c:v>
                  </c:pt>
                  <c:pt idx="3">
                    <c:v>816,4</c:v>
                  </c:pt>
                  <c:pt idx="4">
                    <c:v>3 531,7</c:v>
                  </c:pt>
                  <c:pt idx="5">
                    <c:v>145,1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3676800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293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3222200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200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2926900</c:v>
                </c:pt>
              </c:numCache>
            </c:numRef>
          </c:val>
        </c:ser>
        <c:axId val="119748864"/>
        <c:axId val="120263040"/>
      </c:barChart>
      <c:catAx>
        <c:axId val="119748864"/>
        <c:scaling>
          <c:orientation val="minMax"/>
        </c:scaling>
        <c:delete val="1"/>
        <c:axPos val="b"/>
        <c:tickLblPos val="none"/>
        <c:crossAx val="120263040"/>
        <c:crosses val="autoZero"/>
        <c:auto val="1"/>
        <c:lblAlgn val="ctr"/>
        <c:lblOffset val="100"/>
      </c:catAx>
      <c:valAx>
        <c:axId val="12026304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9748864"/>
        <c:crosses val="autoZero"/>
        <c:crossBetween val="between"/>
      </c:valAx>
    </c:plotArea>
    <c:legend>
      <c:legendPos val="b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611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545E-2"/>
                  <c:y val="4.5444461143196793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13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- 3090,9</c:v>
                </c:pt>
                <c:pt idx="1">
                  <c:v>Расходы на софинансирование повышения з/п работникам муниципальных учреждений культуры - 409,8</c:v>
                </c:pt>
                <c:pt idx="2">
                  <c:v>Иные расходы-31,0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3090.9</c:v>
                </c:pt>
                <c:pt idx="1">
                  <c:v>409.8</c:v>
                </c:pt>
                <c:pt idx="2">
                  <c:v>31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77"/>
          <c:y val="9.0006333598128027E-2"/>
          <c:w val="0.33750000000000102"/>
          <c:h val="0.85175086416042434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14"/>
          <c:w val="0.86999803149606492"/>
          <c:h val="0.883685796279996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3676,8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42,8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681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4914,7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57,2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3676.8</c:v>
                </c:pt>
                <c:pt idx="1">
                  <c:v>4914.7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74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679,8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4 039,1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3497,0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730,1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5,4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193,9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145,1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816,4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3 531,7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4 455,0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197,1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679,8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4 039,1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5,4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3497,0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730,1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193,9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145,1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816,4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3 531,7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4 455,0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197,1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3 531,7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15.02.2021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15.02.2021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5 106,2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3312,0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679,8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172,1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193,9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730,1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47642"/>
          <a:ext cx="8208912" cy="287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5 186,2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4 039,1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2 925,2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2 132,6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5 104,6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3 942,8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2 828,0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2 031,8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2021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9 145,3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4786314" y="4357694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3676,8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40,2%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2021 году –        3676,8тыс.рублей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(40,2%)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(96,1%)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(3,9%)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2021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2021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816,4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643,9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108,2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492919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Иные расходы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64,3 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2021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(97,6%)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3 942,8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96,3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4 039,1тыс.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23528" y="1916832"/>
          <a:ext cx="8568952" cy="317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145,1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885,3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788,3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406,0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4 024,4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4 105,0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4 105,2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3 531,7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3 222,2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2 926,9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8 591,5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8 115,5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7 438,1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334,5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522,3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2021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28.10.2020 № 79)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Туриловского сельского поселения на 2021 – 2023 годы (Постановление Администрации  Туриловского сельского поселения от 06.11.2020 № 81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Туриловского сельского поселения Миллеровского района на 2021 год и на плановый период 2022 и 2023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 и на плановый период 2022 и 2023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областного закона «Об областном бюджете на 2021 год и на плановый период 2022 и 2023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бюджета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28.10.2020 № 79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Туриловского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29285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2020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169,1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9 145,3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8 191,9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7 463,0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4 982,9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5 106,2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5 266,7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5 330,4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5 186,2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4 039,1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2 925,2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2 132,6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3 942,8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2 828,0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2 031,8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81,6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10 169,1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9 145,3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8 450,0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7 960,4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-258,1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-497,4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9 145,3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9 145,3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20365</TotalTime>
  <Words>1056</Words>
  <Application>Microsoft Office PowerPoint</Application>
  <PresentationFormat>Экран (4:3)</PresentationFormat>
  <Paragraphs>280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Слайд 2</vt:lpstr>
      <vt:lpstr>Слайд 3</vt:lpstr>
      <vt:lpstr>Основные направления бюджетной и налоговой политики Туриловского сельского поселения на 2021-2023 годы  </vt:lpstr>
      <vt:lpstr>Основные приоритеты Туриловского сельского поселения </vt:lpstr>
      <vt:lpstr>Слайд 6</vt:lpstr>
      <vt:lpstr>Основные характеристики бюджета Туриловского сельского поселения Миллеровского района на 2021-2023 годы</vt:lpstr>
      <vt:lpstr>Основные параметры бюджета Туриловского сельского поселения Миллеровского района на 2021 год</vt:lpstr>
      <vt:lpstr>Собственные доходы  бюджета Туриловского сельского поселения Миллеровского района</vt:lpstr>
      <vt:lpstr>Слайд 10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Расходы бюджета Туриловского сельского поселения Миллеровского района в 2021 году 9 145,3</vt:lpstr>
      <vt:lpstr>Расходы бюджета Туриловского сельского поселения Миллеровского района на социальную сферу в 2021 году –        3676,8тыс.рублей</vt:lpstr>
      <vt:lpstr>Структура расходов по разделу «Культура, кинематография» на 2021 год           </vt:lpstr>
      <vt:lpstr>Слайд 16</vt:lpstr>
      <vt:lpstr>Слайд 17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  <vt:lpstr>Структура расходов по муниципальным программам Туриловского сельского поселения в 2021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Finansist</cp:lastModifiedBy>
  <cp:revision>2110</cp:revision>
  <dcterms:created xsi:type="dcterms:W3CDTF">2011-10-21T12:19:44Z</dcterms:created>
  <dcterms:modified xsi:type="dcterms:W3CDTF">2021-02-15T11:26:51Z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